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4C5"/>
    <a:srgbClr val="78BFA7"/>
    <a:srgbClr val="589F85"/>
    <a:srgbClr val="9CC122"/>
    <a:srgbClr val="AAD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343" autoAdjust="0"/>
  </p:normalViewPr>
  <p:slideViewPr>
    <p:cSldViewPr snapToGrid="0">
      <p:cViewPr varScale="1">
        <p:scale>
          <a:sx n="106" d="100"/>
          <a:sy n="106" d="100"/>
        </p:scale>
        <p:origin x="198" y="96"/>
      </p:cViewPr>
      <p:guideLst>
        <p:guide orient="horz" pos="21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sephreish\Desktop\&#1055;&#1088;&#1077;&#1079;&#1077;&#1085;&#1090;&#1072;&#1094;&#1080;&#1103;\&#1076;&#1080;&#1072;&#1075;&#1088;&#1072;&#1084;&#1084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sephreish\Desktop\&#1055;&#1088;&#1077;&#1079;&#1077;&#1085;&#1090;&#1072;&#1094;&#1080;&#1103;\&#1076;&#1080;&#1072;&#1075;&#1088;&#1072;&#1084;&#1084;&#109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sephreish\Desktop\&#1055;&#1088;&#1077;&#1079;&#1077;&#1085;&#1090;&#1072;&#1094;&#1080;&#1103;\&#1076;&#1080;&#1072;&#1075;&#1088;&#1072;&#1084;&#1084;&#1099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sephreish\Desktop\&#1076;&#1080;&#1072;&#1075;&#1088;&#1072;&#1084;&#1084;&#1099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 рекреационной зоны</a:t>
            </a:r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Местные жители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Не развитая инфрастуктура</c:v>
                </c:pt>
                <c:pt idx="1">
                  <c:v>Загрезненные пляжи</c:v>
                </c:pt>
                <c:pt idx="2">
                  <c:v>Низкий уровень кофморта баз отдыха</c:v>
                </c:pt>
                <c:pt idx="3">
                  <c:v>Отсутствие объектов туристического осмотра</c:v>
                </c:pt>
                <c:pt idx="4">
                  <c:v>Низкий уровень сервиса у персонала в сфере обслуживания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0.7</c:v>
                </c:pt>
                <c:pt idx="1">
                  <c:v>0.66</c:v>
                </c:pt>
                <c:pt idx="2">
                  <c:v>0.31</c:v>
                </c:pt>
                <c:pt idx="3">
                  <c:v>0.46</c:v>
                </c:pt>
                <c:pt idx="4">
                  <c:v>0.43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28-4284-A93A-3B61D7223D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Туристы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6E28-4284-A93A-3B61D7223DE3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6E28-4284-A93A-3B61D7223DE3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E28-4284-A93A-3B61D7223DE3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E28-4284-A93A-3B61D7223DE3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6E28-4284-A93A-3B61D7223DE3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Не развитая инфрастуктура</c:v>
                </c:pt>
                <c:pt idx="1">
                  <c:v>Загрезненные пляжи</c:v>
                </c:pt>
                <c:pt idx="2">
                  <c:v>Низкий уровень кофморта баз отдыха</c:v>
                </c:pt>
                <c:pt idx="3">
                  <c:v>Отсутствие объектов туристического осмотра</c:v>
                </c:pt>
                <c:pt idx="4">
                  <c:v>Низкий уровень сервиса у персонала в сфере обслуживания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0.45</c:v>
                </c:pt>
                <c:pt idx="1">
                  <c:v>0.52</c:v>
                </c:pt>
                <c:pt idx="2">
                  <c:v>0.78</c:v>
                </c:pt>
                <c:pt idx="3">
                  <c:v>0.68</c:v>
                </c:pt>
                <c:pt idx="4">
                  <c:v>0.82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E28-4284-A93A-3B61D7223D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59644536"/>
        <c:axId val="159645712"/>
      </c:barChart>
      <c:catAx>
        <c:axId val="159644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645712"/>
        <c:crosses val="autoZero"/>
        <c:auto val="1"/>
        <c:lblAlgn val="ctr"/>
        <c:lblOffset val="100"/>
        <c:noMultiLvlLbl val="0"/>
      </c:catAx>
      <c:valAx>
        <c:axId val="15964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64453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ru-RU" sz="1500" b="0" dirty="0"/>
              <a:t>Производство сельхоз продукции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9163415605262618"/>
          <c:y val="0.18608751774580923"/>
          <c:w val="0.76610768836033749"/>
          <c:h val="0.56802840722438708"/>
        </c:manualLayout>
      </c:layout>
      <c:lineChart>
        <c:grouping val="stacked"/>
        <c:varyColors val="0"/>
        <c:ser>
          <c:idx val="0"/>
          <c:order val="0"/>
          <c:tx>
            <c:strRef>
              <c:f>'диаг 1'!$C$6</c:f>
              <c:strCache>
                <c:ptCount val="1"/>
                <c:pt idx="0">
                  <c:v>молоко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'диаг 1'!$D$4:$G$5</c:f>
              <c:strCache>
                <c:ptCount val="4"/>
                <c:pt idx="0">
                  <c:v>2012 год</c:v>
                </c:pt>
                <c:pt idx="1">
                  <c:v>2013 год</c:v>
                </c:pt>
                <c:pt idx="2">
                  <c:v>2014 год </c:v>
                </c:pt>
                <c:pt idx="3">
                  <c:v>2015 год</c:v>
                </c:pt>
              </c:strCache>
            </c:strRef>
          </c:cat>
          <c:val>
            <c:numRef>
              <c:f>'диаг 1'!$D$6:$G$6</c:f>
              <c:numCache>
                <c:formatCode>General</c:formatCode>
                <c:ptCount val="4"/>
                <c:pt idx="0">
                  <c:v>0</c:v>
                </c:pt>
                <c:pt idx="1">
                  <c:v>4990</c:v>
                </c:pt>
                <c:pt idx="2">
                  <c:v>20853</c:v>
                </c:pt>
                <c:pt idx="3">
                  <c:v>23552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2B4-4DF2-B570-4D479FF07461}"/>
            </c:ext>
          </c:extLst>
        </c:ser>
        <c:ser>
          <c:idx val="1"/>
          <c:order val="1"/>
          <c:tx>
            <c:strRef>
              <c:f>'диаг 1'!$C$7</c:f>
              <c:strCache>
                <c:ptCount val="1"/>
                <c:pt idx="0">
                  <c:v>яйцо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'диаг 1'!$D$4:$G$5</c:f>
              <c:strCache>
                <c:ptCount val="4"/>
                <c:pt idx="0">
                  <c:v>2012 год</c:v>
                </c:pt>
                <c:pt idx="1">
                  <c:v>2013 год</c:v>
                </c:pt>
                <c:pt idx="2">
                  <c:v>2014 год </c:v>
                </c:pt>
                <c:pt idx="3">
                  <c:v>2015 год</c:v>
                </c:pt>
              </c:strCache>
            </c:strRef>
          </c:cat>
          <c:val>
            <c:numRef>
              <c:f>'диаг 1'!$D$7:$G$7</c:f>
              <c:numCache>
                <c:formatCode>General</c:formatCode>
                <c:ptCount val="4"/>
                <c:pt idx="0">
                  <c:v>0</c:v>
                </c:pt>
                <c:pt idx="1">
                  <c:v>3200</c:v>
                </c:pt>
                <c:pt idx="2">
                  <c:v>8648</c:v>
                </c:pt>
                <c:pt idx="3">
                  <c:v>8810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2B4-4DF2-B570-4D479FF07461}"/>
            </c:ext>
          </c:extLst>
        </c:ser>
        <c:ser>
          <c:idx val="2"/>
          <c:order val="2"/>
          <c:tx>
            <c:strRef>
              <c:f>'диаг 1'!$C$8</c:f>
              <c:strCache>
                <c:ptCount val="1"/>
                <c:pt idx="0">
                  <c:v>мясо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'диаг 1'!$D$4:$G$5</c:f>
              <c:strCache>
                <c:ptCount val="4"/>
                <c:pt idx="0">
                  <c:v>2012 год</c:v>
                </c:pt>
                <c:pt idx="1">
                  <c:v>2013 год</c:v>
                </c:pt>
                <c:pt idx="2">
                  <c:v>2014 год </c:v>
                </c:pt>
                <c:pt idx="3">
                  <c:v>2015 год</c:v>
                </c:pt>
              </c:strCache>
            </c:strRef>
          </c:cat>
          <c:val>
            <c:numRef>
              <c:f>'диаг 1'!$D$8:$G$8</c:f>
              <c:numCache>
                <c:formatCode>General</c:formatCode>
                <c:ptCount val="4"/>
                <c:pt idx="0">
                  <c:v>0</c:v>
                </c:pt>
                <c:pt idx="1">
                  <c:v>5990</c:v>
                </c:pt>
                <c:pt idx="2">
                  <c:v>2635</c:v>
                </c:pt>
                <c:pt idx="3">
                  <c:v>8716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2B4-4DF2-B570-4D479FF07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333936"/>
        <c:axId val="198335896"/>
      </c:lineChart>
      <c:catAx>
        <c:axId val="198333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8335896"/>
        <c:crosses val="autoZero"/>
        <c:auto val="1"/>
        <c:lblAlgn val="ctr"/>
        <c:lblOffset val="100"/>
        <c:noMultiLvlLbl val="0"/>
      </c:catAx>
      <c:valAx>
        <c:axId val="198335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833393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ru-RU" sz="1500" b="0" dirty="0"/>
              <a:t>Рентабельность в рублях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388409494607147"/>
          <c:y val="0.23172168514337119"/>
          <c:w val="0.67056033599697107"/>
          <c:h val="0.57826997535195912"/>
        </c:manualLayout>
      </c:layout>
      <c:lineChart>
        <c:grouping val="stacked"/>
        <c:varyColors val="0"/>
        <c:ser>
          <c:idx val="0"/>
          <c:order val="0"/>
          <c:tx>
            <c:strRef>
              <c:f>'[диаграммы.xlsx]диаг 3'!$D$5</c:f>
              <c:strCache>
                <c:ptCount val="1"/>
                <c:pt idx="0">
                  <c:v>Рентабельность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'[диаграммы.xlsx]диаг 3'!$C$6:$C$9</c:f>
              <c:strCache>
                <c:ptCount val="4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</c:strCache>
            </c:strRef>
          </c:cat>
          <c:val>
            <c:numRef>
              <c:f>'[диаграммы.xlsx]диаг 3'!$D$6:$D$9</c:f>
              <c:numCache>
                <c:formatCode>#\ ##0"р."</c:formatCode>
                <c:ptCount val="4"/>
                <c:pt idx="0">
                  <c:v>-417000</c:v>
                </c:pt>
                <c:pt idx="1">
                  <c:v>-2331967</c:v>
                </c:pt>
                <c:pt idx="2">
                  <c:v>-100141</c:v>
                </c:pt>
                <c:pt idx="3">
                  <c:v>678309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A2C-44EF-A582-CB7C57941E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335504"/>
        <c:axId val="198336288"/>
      </c:lineChart>
      <c:catAx>
        <c:axId val="198335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8336288"/>
        <c:crosses val="autoZero"/>
        <c:auto val="1"/>
        <c:lblAlgn val="ctr"/>
        <c:lblOffset val="100"/>
        <c:noMultiLvlLbl val="0"/>
      </c:catAx>
      <c:valAx>
        <c:axId val="19833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#\ ##0&quot;р.&quot;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833550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0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ru-RU" sz="1500" b="0" dirty="0"/>
              <a:t>Количество посетителей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8496480630038065"/>
          <c:y val="0.23233786550369465"/>
          <c:w val="0.76873888615215469"/>
          <c:h val="0.49654950659975783"/>
        </c:manualLayout>
      </c:layout>
      <c:lineChart>
        <c:grouping val="stacked"/>
        <c:varyColors val="0"/>
        <c:ser>
          <c:idx val="0"/>
          <c:order val="0"/>
          <c:tx>
            <c:strRef>
              <c:f>'[диаграммы.xlsx]диаг 4'!$E$5</c:f>
              <c:strCache>
                <c:ptCount val="1"/>
                <c:pt idx="0">
                  <c:v>кол- во туристов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'[диаграммы.xlsx]диаг 4'!$D$6:$D$8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'[диаграммы.xlsx]диаг 4'!$E$6:$E$8</c:f>
              <c:numCache>
                <c:formatCode>General</c:formatCode>
                <c:ptCount val="3"/>
                <c:pt idx="0">
                  <c:v>2880</c:v>
                </c:pt>
                <c:pt idx="1">
                  <c:v>12500</c:v>
                </c:pt>
                <c:pt idx="2">
                  <c:v>16000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9C8-4382-ACAD-CA9D12874C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8329624"/>
        <c:axId val="198330016"/>
      </c:lineChart>
      <c:catAx>
        <c:axId val="198329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8330016"/>
        <c:crosses val="autoZero"/>
        <c:auto val="1"/>
        <c:lblAlgn val="ctr"/>
        <c:lblOffset val="100"/>
        <c:noMultiLvlLbl val="0"/>
      </c:catAx>
      <c:valAx>
        <c:axId val="19833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832962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ru-RU" sz="1500" b="0" dirty="0" smtClean="0"/>
              <a:t>Воспроизводство </a:t>
            </a:r>
            <a:r>
              <a:rPr lang="ru-RU" sz="1500" b="0" dirty="0"/>
              <a:t>животных и птиц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634836995643529"/>
          <c:y val="0.19624378920861332"/>
          <c:w val="0.52105887093364012"/>
          <c:h val="0.60146733513567685"/>
        </c:manualLayout>
      </c:layout>
      <c:lineChart>
        <c:grouping val="stacked"/>
        <c:varyColors val="0"/>
        <c:ser>
          <c:idx val="0"/>
          <c:order val="0"/>
          <c:tx>
            <c:strRef>
              <c:f>'Новая!'!$C$6</c:f>
              <c:strCache>
                <c:ptCount val="1"/>
                <c:pt idx="0">
                  <c:v>крупный рогатый скот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'Новая!'!$D$4:$F$5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'Новая!'!$D$6:$F$6</c:f>
              <c:numCache>
                <c:formatCode>General</c:formatCode>
                <c:ptCount val="3"/>
                <c:pt idx="0">
                  <c:v>20</c:v>
                </c:pt>
                <c:pt idx="1">
                  <c:v>6</c:v>
                </c:pt>
                <c:pt idx="2">
                  <c:v>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6E3-477C-97E9-760F4B5356D8}"/>
            </c:ext>
          </c:extLst>
        </c:ser>
        <c:ser>
          <c:idx val="1"/>
          <c:order val="1"/>
          <c:tx>
            <c:strRef>
              <c:f>'Новая!'!$C$7</c:f>
              <c:strCache>
                <c:ptCount val="1"/>
                <c:pt idx="0">
                  <c:v>мелкий рогатый скот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'Новая!'!$D$4:$F$5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'Новая!'!$D$7:$F$7</c:f>
              <c:numCache>
                <c:formatCode>General</c:formatCode>
                <c:ptCount val="3"/>
                <c:pt idx="0">
                  <c:v>0</c:v>
                </c:pt>
                <c:pt idx="1">
                  <c:v>49</c:v>
                </c:pt>
                <c:pt idx="2">
                  <c:v>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6E3-477C-97E9-760F4B5356D8}"/>
            </c:ext>
          </c:extLst>
        </c:ser>
        <c:ser>
          <c:idx val="2"/>
          <c:order val="2"/>
          <c:tx>
            <c:strRef>
              <c:f>'Новая!'!$C$8</c:f>
              <c:strCache>
                <c:ptCount val="1"/>
                <c:pt idx="0">
                  <c:v>свиньи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'Новая!'!$D$4:$F$5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'Новая!'!$D$8:$F$8</c:f>
              <c:numCache>
                <c:formatCode>General</c:formatCode>
                <c:ptCount val="3"/>
                <c:pt idx="0">
                  <c:v>36</c:v>
                </c:pt>
                <c:pt idx="1">
                  <c:v>115</c:v>
                </c:pt>
                <c:pt idx="2">
                  <c:v>135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6E3-477C-97E9-760F4B5356D8}"/>
            </c:ext>
          </c:extLst>
        </c:ser>
        <c:ser>
          <c:idx val="3"/>
          <c:order val="3"/>
          <c:tx>
            <c:strRef>
              <c:f>'Новая!'!$C$9</c:f>
              <c:strCache>
                <c:ptCount val="1"/>
                <c:pt idx="0">
                  <c:v>кролики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'Новая!'!$D$4:$F$5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'Новая!'!$D$9:$F$9</c:f>
              <c:numCache>
                <c:formatCode>General</c:formatCode>
                <c:ptCount val="3"/>
                <c:pt idx="0">
                  <c:v>65</c:v>
                </c:pt>
                <c:pt idx="1">
                  <c:v>99</c:v>
                </c:pt>
                <c:pt idx="2">
                  <c:v>111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6E3-477C-97E9-760F4B5356D8}"/>
            </c:ext>
          </c:extLst>
        </c:ser>
        <c:ser>
          <c:idx val="4"/>
          <c:order val="4"/>
          <c:tx>
            <c:strRef>
              <c:f>'Новая!'!$C$10</c:f>
              <c:strCache>
                <c:ptCount val="1"/>
                <c:pt idx="0">
                  <c:v>птица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'Новая!'!$D$4:$F$5</c:f>
              <c:strCache>
                <c:ptCount val="3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</c:strCache>
            </c:strRef>
          </c:cat>
          <c:val>
            <c:numRef>
              <c:f>'Новая!'!$D$10:$F$10</c:f>
              <c:numCache>
                <c:formatCode>General</c:formatCode>
                <c:ptCount val="3"/>
                <c:pt idx="0">
                  <c:v>85</c:v>
                </c:pt>
                <c:pt idx="1">
                  <c:v>129</c:v>
                </c:pt>
                <c:pt idx="2">
                  <c:v>280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6E3-477C-97E9-760F4B535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330408"/>
        <c:axId val="198331192"/>
      </c:lineChart>
      <c:catAx>
        <c:axId val="198330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8331192"/>
        <c:crosses val="autoZero"/>
        <c:auto val="1"/>
        <c:lblAlgn val="ctr"/>
        <c:lblOffset val="100"/>
        <c:noMultiLvlLbl val="0"/>
      </c:catAx>
      <c:valAx>
        <c:axId val="198331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833040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F6037-0B0A-48C6-B5E5-2F1176CD1673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2BA83-88F6-4EAD-81E9-40B650CEDE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48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5887-A2C8-420D-BA53-6F3ABE951C41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8C0F-F343-46EA-A151-AB013CA4D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63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5887-A2C8-420D-BA53-6F3ABE951C41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8C0F-F343-46EA-A151-AB013CA4D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73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5887-A2C8-420D-BA53-6F3ABE951C41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8C0F-F343-46EA-A151-AB013CA4D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94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5887-A2C8-420D-BA53-6F3ABE951C41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8C0F-F343-46EA-A151-AB013CA4D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81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5887-A2C8-420D-BA53-6F3ABE951C41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8C0F-F343-46EA-A151-AB013CA4D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95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5887-A2C8-420D-BA53-6F3ABE951C41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8C0F-F343-46EA-A151-AB013CA4D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90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5887-A2C8-420D-BA53-6F3ABE951C41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8C0F-F343-46EA-A151-AB013CA4D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63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5887-A2C8-420D-BA53-6F3ABE951C41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8C0F-F343-46EA-A151-AB013CA4D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17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5887-A2C8-420D-BA53-6F3ABE951C41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8C0F-F343-46EA-A151-AB013CA4D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9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5887-A2C8-420D-BA53-6F3ABE951C41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8C0F-F343-46EA-A151-AB013CA4D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14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35887-A2C8-420D-BA53-6F3ABE951C41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8C0F-F343-46EA-A151-AB013CA4D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98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35887-A2C8-420D-BA53-6F3ABE951C41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D8C0F-F343-46EA-A151-AB013CA4D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02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12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3.pn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chart" Target="../charts/chart2.xml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494"/>
            <a:ext cx="9144000" cy="3700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37"/>
            <a:ext cx="9144000" cy="87506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383" y="1005411"/>
            <a:ext cx="8516983" cy="1143267"/>
          </a:xfrm>
        </p:spPr>
        <p:txBody>
          <a:bodyPr>
            <a:normAutofit/>
          </a:bodyPr>
          <a:lstStyle/>
          <a:p>
            <a:pPr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r>
              <a:rPr lang="ru-RU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 в процессе разработки стратегии Славянского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городского поселения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администрацией было проведено анкетирование жителей и гостей Славянки по проблемам рекреационной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зоны Хасанского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района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В опросе участвовало более 3000 респондентов.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494253" y="134293"/>
            <a:ext cx="5899324" cy="5362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СТРАТЕГИЯ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ТЕРРИТОРИИ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92264083"/>
              </p:ext>
            </p:extLst>
          </p:nvPr>
        </p:nvGraphicFramePr>
        <p:xfrm>
          <a:off x="418011" y="3998862"/>
          <a:ext cx="8249919" cy="285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3939265"/>
            <a:ext cx="9144000" cy="595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248" y="41899"/>
            <a:ext cx="1404689" cy="8299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823" y="6333649"/>
            <a:ext cx="770382" cy="36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8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Graphic spid="8" grpId="0">
        <p:bldAsOne/>
      </p:bldGraphic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5634317" y="5176589"/>
            <a:ext cx="3509683" cy="1360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634317" y="3338529"/>
            <a:ext cx="3509683" cy="1360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34317" y="1535826"/>
            <a:ext cx="3509683" cy="13601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21023" y="3151841"/>
            <a:ext cx="5513294" cy="17723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21023" y="4973644"/>
            <a:ext cx="5513294" cy="17723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73303" y="952666"/>
            <a:ext cx="2628962" cy="583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024" y="1330038"/>
            <a:ext cx="5513294" cy="17723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024" y="1383825"/>
            <a:ext cx="5513295" cy="424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Экспозиция диких и домашних животных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37"/>
            <a:ext cx="9144000" cy="875066"/>
          </a:xfrm>
          <a:prstGeom prst="rect">
            <a:avLst/>
          </a:prstGeom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1587854" y="134293"/>
            <a:ext cx="4678475" cy="5362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ИДЕЯ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21023" y="3204357"/>
            <a:ext cx="5513294" cy="417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 экологически чистой продукции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21023" y="5029695"/>
            <a:ext cx="5513295" cy="377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Рыбоводство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45" y="5398248"/>
            <a:ext cx="1641558" cy="1230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083" y="5398249"/>
            <a:ext cx="1641558" cy="1230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635" y="3576446"/>
            <a:ext cx="1641121" cy="1230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45" y="3576446"/>
            <a:ext cx="1641122" cy="1230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74" y="2979328"/>
            <a:ext cx="5038860" cy="4365003"/>
          </a:xfrm>
          <a:prstGeom prst="rect">
            <a:avLst/>
          </a:prstGeom>
        </p:spPr>
      </p:pic>
      <p:sp>
        <p:nvSpPr>
          <p:cNvPr id="23" name="Объект 2"/>
          <p:cNvSpPr txBox="1">
            <a:spLocks/>
          </p:cNvSpPr>
          <p:nvPr/>
        </p:nvSpPr>
        <p:spPr>
          <a:xfrm>
            <a:off x="1586750" y="952666"/>
            <a:ext cx="2628962" cy="377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Виды деятельности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73993" y="5285358"/>
            <a:ext cx="29522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Разведение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карпа, сазана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форели, осетра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леща, толстолоба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белого амура, карася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248" y="41899"/>
            <a:ext cx="1404689" cy="8299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07" y="1760105"/>
            <a:ext cx="1641123" cy="1230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04" y="1741413"/>
            <a:ext cx="1675637" cy="1256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45" y="1765452"/>
            <a:ext cx="1641124" cy="1230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5767901" y="1619132"/>
            <a:ext cx="31813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дикие животные и птицы,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обитающие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Приморском крае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домашние животные и птицы различных видов и пород Дальнего Востока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67901" y="3399476"/>
            <a:ext cx="3181387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мясо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рыба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молоко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сметана, творог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яйца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53" y="3575070"/>
            <a:ext cx="1641077" cy="1231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48" y="5407067"/>
            <a:ext cx="1671573" cy="1253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5769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9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9" grpId="0" animBg="1"/>
      <p:bldP spid="31" grpId="0" animBg="1"/>
      <p:bldP spid="32" grpId="0" animBg="1"/>
      <p:bldP spid="7" grpId="0" animBg="1"/>
      <p:bldP spid="10" grpId="0" animBg="1"/>
      <p:bldP spid="3" grpId="0" build="p"/>
      <p:bldP spid="26" grpId="0"/>
      <p:bldP spid="4" grpId="0"/>
      <p:bldP spid="5" grpId="0"/>
      <p:bldP spid="23" grpId="0"/>
      <p:bldP spid="24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65538"/>
            <a:ext cx="1629472" cy="3760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37"/>
            <a:ext cx="9144000" cy="875066"/>
          </a:xfrm>
          <a:prstGeom prst="rect">
            <a:avLst/>
          </a:prstGeom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1587854" y="134293"/>
            <a:ext cx="6138394" cy="5362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ЭТАПЫ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 ПРОЕКТА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248" y="41899"/>
            <a:ext cx="1404689" cy="8299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4386"/>
            <a:ext cx="1629472" cy="37603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7115"/>
            <a:ext cx="1629472" cy="37603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445"/>
            <a:ext cx="1629472" cy="37603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5300" y="1260451"/>
            <a:ext cx="7124700" cy="760442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территории, подбор и обучение персонала, покупка тестовых видов животных, подготовка заявки на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грант от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администрации Приморского края «Начинающий фермер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765300" y="1972956"/>
            <a:ext cx="7124700" cy="825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загонов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животных, покупка техники,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отрывка и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зарыбление озёр,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закупка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животных, открытие экскурсионного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маршрута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1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августа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747793" y="2683969"/>
            <a:ext cx="7142207" cy="81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объектов осмотра, запуск коммерческой рыбалки,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и продажа молодняка,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поставки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сельскохозяйственной продукции в торговые сети, начало строительства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объектов круглогодичного проживания.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765299" y="3400791"/>
            <a:ext cx="7124701" cy="726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Открытие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всесезонного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жилого комплекса, первый зимний сезон, создание палитры активного досуга, победа в конкурсе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«Лидеры туриндустрии Приморья»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 номинации сельскохозяйственный туризм.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5306" y="1424347"/>
            <a:ext cx="83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306" y="2132144"/>
            <a:ext cx="83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4246" y="2842715"/>
            <a:ext cx="84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293" y="3565538"/>
            <a:ext cx="868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1" y="4549935"/>
            <a:ext cx="3650235" cy="2053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85" y="4549935"/>
            <a:ext cx="2750381" cy="2063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55" y="4538531"/>
            <a:ext cx="2041545" cy="2057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5735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3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 build="p"/>
      <p:bldP spid="4" grpId="0"/>
      <p:bldP spid="5" grpId="0"/>
      <p:bldP spid="6" grpId="0"/>
      <p:bldP spid="18" grpId="0"/>
      <p:bldP spid="14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208996" y="1090041"/>
            <a:ext cx="5946699" cy="155592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95942" y="2714052"/>
            <a:ext cx="5946699" cy="155592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5942" y="4339929"/>
            <a:ext cx="5946699" cy="1552871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37"/>
            <a:ext cx="9144000" cy="875066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587854" y="134293"/>
            <a:ext cx="6138394" cy="5362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248" y="41899"/>
            <a:ext cx="1404689" cy="8299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37" y="2718977"/>
            <a:ext cx="2760659" cy="15528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2641" y="4344851"/>
            <a:ext cx="2751321" cy="15479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13063" y="1093098"/>
            <a:ext cx="209005" cy="15528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3063" y="2712185"/>
            <a:ext cx="208109" cy="1557795"/>
          </a:xfrm>
          <a:prstGeom prst="rect">
            <a:avLst/>
          </a:prstGeom>
          <a:solidFill>
            <a:srgbClr val="78B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-13063" y="4344851"/>
            <a:ext cx="209005" cy="154794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8322" y="1284757"/>
            <a:ext cx="55236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площади 40 гектар,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построен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первый в Хасанском районе объект сельскохозяйственного туризма. На территории Экофермы, расположены вольеры и загоны в которых представлены более 60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видов домашних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диких животных и птиц. Протяженность экспозиции 1.5 километра.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7901" y="3076750"/>
            <a:ext cx="5523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территории Экофермы расположены 5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искусственных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озёр, в которых представлены 10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видов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рыб. Озера оборудованы местами для спортивной рыбалки и семейного отдыха.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4947" y="4437856"/>
            <a:ext cx="55236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продолжительного пребывания на Экоферме, в том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числе 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зимний период предлагается жилой комплекс коттеджей из клееного бруса, в котором реализована система отопления с использованием  солнечной энергии. На протяжении всего периода пребывания гостям предлагается более 20 видов развлечений и семейного досуга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748" y="1090041"/>
            <a:ext cx="2725213" cy="153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5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3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9" grpId="0" animBg="1"/>
      <p:bldP spid="13" grpId="0"/>
      <p:bldP spid="2" grpId="0" animBg="1"/>
      <p:bldP spid="10" grpId="0" animBg="1"/>
      <p:bldP spid="17" grpId="0" animBg="1"/>
      <p:bldP spid="5" grpId="0"/>
      <p:bldP spid="14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58160" y="1009359"/>
            <a:ext cx="380740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Сосредоточение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на локальной территории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множества видов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домашних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и диких животных и птиц.</a:t>
            </a:r>
          </a:p>
          <a:p>
            <a:pPr lvl="0"/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Расположение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объекта в непосредственной близости к трансграничной трассе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Раздольное -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Хасан - </a:t>
            </a: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Хуньчунь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обеспечивает в летний период высокий транзитный поток туристов с территории Дальнего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Востока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, Южной Кореи и Китая.</a:t>
            </a:r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Экоферма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является центром репродукции </a:t>
            </a: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высокопородного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поголовья сельскохозяйственных животных и птиц в Хасанском районе.</a:t>
            </a:r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Активное использование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альтернативных источников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энергии для освещения и отопления комплекса.</a:t>
            </a:r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программы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опытного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рыборазведения</a:t>
            </a:r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овместно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 Рязановским рыборазводным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заводом.</a:t>
            </a:r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Популяризация дичеразведения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среди местного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населения,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альтернативы браконьерству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37"/>
            <a:ext cx="9144000" cy="875066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587854" y="134293"/>
            <a:ext cx="6138394" cy="5362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ОСОБЕННОСТИ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248" y="41899"/>
            <a:ext cx="1404689" cy="8299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47" y="1025136"/>
            <a:ext cx="4537310" cy="5659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25137"/>
            <a:ext cx="462904" cy="281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" y="1625212"/>
            <a:ext cx="462904" cy="2811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" y="2804354"/>
            <a:ext cx="462904" cy="2811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4" y="3593031"/>
            <a:ext cx="462904" cy="2811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4" y="4193106"/>
            <a:ext cx="462904" cy="2811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" y="4772173"/>
            <a:ext cx="462904" cy="2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8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7920662"/>
              </p:ext>
            </p:extLst>
          </p:nvPr>
        </p:nvGraphicFramePr>
        <p:xfrm>
          <a:off x="357958" y="1091341"/>
          <a:ext cx="4114798" cy="258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269603"/>
              </p:ext>
            </p:extLst>
          </p:nvPr>
        </p:nvGraphicFramePr>
        <p:xfrm>
          <a:off x="357958" y="3911066"/>
          <a:ext cx="4114799" cy="2591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287022"/>
              </p:ext>
            </p:extLst>
          </p:nvPr>
        </p:nvGraphicFramePr>
        <p:xfrm>
          <a:off x="4698092" y="3911066"/>
          <a:ext cx="4114799" cy="258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37"/>
            <a:ext cx="9144000" cy="875066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87854" y="134293"/>
            <a:ext cx="6138394" cy="5362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248" y="41899"/>
            <a:ext cx="1404689" cy="829908"/>
          </a:xfrm>
          <a:prstGeom prst="rect">
            <a:avLst/>
          </a:prstGeom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293512"/>
              </p:ext>
            </p:extLst>
          </p:nvPr>
        </p:nvGraphicFramePr>
        <p:xfrm>
          <a:off x="4698093" y="1091341"/>
          <a:ext cx="4114798" cy="258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28768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6" grpId="0">
        <p:bldAsOne/>
      </p:bldGraphic>
      <p:bldGraphic spid="17" grpId="0">
        <p:bldAsOne/>
      </p:bldGraphic>
      <p:bldP spid="9" grpId="0"/>
      <p:bldGraphic spid="1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37"/>
            <a:ext cx="9144000" cy="875066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87854" y="134293"/>
            <a:ext cx="6138394" cy="5362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СОЦИАЛЬНАЯ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ОРИЕНТИРОВАННОСТЬ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248" y="41899"/>
            <a:ext cx="1404689" cy="8299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" y="1385111"/>
            <a:ext cx="687503" cy="4175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4672" y="1231230"/>
            <a:ext cx="506505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возможности местному населению приобретения молодняка,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высокопородных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животных и птиц. </a:t>
            </a:r>
          </a:p>
          <a:p>
            <a:pPr fontAlgn="t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демонстрационной базы,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предоставляющей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учащимся 22 школ района расширенную информацию о животном мире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Привлечение школьников для работы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экскурсоводами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период каникул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Поставка экологически чистых продуктов в магазины Славянки по ценам ниже рыночных.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Популяризация успешного опыта сельскохозяйственной  деятельности в Приморском крае. 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9" y="2414901"/>
            <a:ext cx="687503" cy="4175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9" y="3256731"/>
            <a:ext cx="687503" cy="4175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9" y="3973773"/>
            <a:ext cx="687503" cy="4175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8" y="4859258"/>
            <a:ext cx="687503" cy="4175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1" t="12475" r="7267" b="9119"/>
          <a:stretch/>
        </p:blipFill>
        <p:spPr>
          <a:xfrm>
            <a:off x="5833640" y="1305351"/>
            <a:ext cx="2642722" cy="1967228"/>
          </a:xfrm>
          <a:prstGeom prst="round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2" t="5913" r="5499" b="5630"/>
          <a:stretch/>
        </p:blipFill>
        <p:spPr>
          <a:xfrm>
            <a:off x="5833640" y="3340505"/>
            <a:ext cx="2642722" cy="195735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8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87256" y="3497310"/>
            <a:ext cx="8569359" cy="642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результате реализации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третьего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этапа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планируется создать на всей территории Экофермы отдельные </a:t>
            </a:r>
            <a:r>
              <a:rPr lang="ru-RU" sz="1600" b="1" dirty="0" smtClean="0">
                <a:solidFill>
                  <a:srgbClr val="589F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развлекательные </a:t>
            </a:r>
            <a:r>
              <a:rPr lang="ru-RU" sz="1600" b="1" dirty="0">
                <a:solidFill>
                  <a:srgbClr val="589F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зоны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 своими особенностями для всех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категорий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туристов.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37"/>
            <a:ext cx="9144000" cy="875066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587854" y="134293"/>
            <a:ext cx="6138394" cy="5362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ПЛАНЫ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БУДУЩЕЕ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248" y="41899"/>
            <a:ext cx="1404689" cy="829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9246" y="1123406"/>
            <a:ext cx="67273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589F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экспозиции животных 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увеличением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маршрута до 2 километров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589F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количества коттеджей в жилом комплексе.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589F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объектов с элементами национального быта коренных жителей Приморского края.</a:t>
            </a:r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589F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пасеки с предоставлением процедур с элементами Апитерапии, продажа продукции пчеловодства.</a:t>
            </a:r>
          </a:p>
          <a:p>
            <a:pPr marL="285750" indent="-285750" algn="just" fontAlgn="t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589F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площадки для тактильного контакта с животными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7" y="1343686"/>
            <a:ext cx="1621542" cy="162154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87256" y="3306917"/>
            <a:ext cx="8569359" cy="67881"/>
          </a:xfrm>
          <a:prstGeom prst="rect">
            <a:avLst/>
          </a:prstGeom>
          <a:solidFill>
            <a:srgbClr val="78B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91608" y="6611130"/>
            <a:ext cx="8569359" cy="67881"/>
          </a:xfrm>
          <a:prstGeom prst="rect">
            <a:avLst/>
          </a:prstGeom>
          <a:solidFill>
            <a:srgbClr val="78B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92" y="4261905"/>
            <a:ext cx="2838590" cy="2128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925" y="4261905"/>
            <a:ext cx="2838590" cy="2128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294" y="4261905"/>
            <a:ext cx="2836927" cy="2128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9133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3" grpId="0"/>
      <p:bldP spid="16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2216</TotalTime>
  <Words>565</Words>
  <Application>Microsoft Office PowerPoint</Application>
  <PresentationFormat>Экран (4:3)</PresentationFormat>
  <Paragraphs>62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josephreish</dc:creator>
  <cp:lastModifiedBy>User1</cp:lastModifiedBy>
  <cp:revision>268</cp:revision>
  <dcterms:created xsi:type="dcterms:W3CDTF">2016-05-26T12:48:39Z</dcterms:created>
  <dcterms:modified xsi:type="dcterms:W3CDTF">2016-05-31T05:08:04Z</dcterms:modified>
</cp:coreProperties>
</file>