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4"/>
  </p:handoutMasterIdLst>
  <p:sldIdLst>
    <p:sldId id="256" r:id="rId2"/>
    <p:sldId id="257" r:id="rId3"/>
    <p:sldId id="260" r:id="rId4"/>
    <p:sldId id="261" r:id="rId5"/>
    <p:sldId id="263" r:id="rId6"/>
    <p:sldId id="266" r:id="rId7"/>
    <p:sldId id="264" r:id="rId8"/>
    <p:sldId id="265" r:id="rId9"/>
    <p:sldId id="273" r:id="rId10"/>
    <p:sldId id="274" r:id="rId11"/>
    <p:sldId id="269" r:id="rId12"/>
    <p:sldId id="270" r:id="rId13"/>
    <p:sldId id="267" r:id="rId14"/>
    <p:sldId id="271" r:id="rId15"/>
    <p:sldId id="272" r:id="rId16"/>
    <p:sldId id="285" r:id="rId17"/>
    <p:sldId id="286" r:id="rId18"/>
    <p:sldId id="281" r:id="rId19"/>
    <p:sldId id="282" r:id="rId20"/>
    <p:sldId id="288" r:id="rId21"/>
    <p:sldId id="287" r:id="rId22"/>
    <p:sldId id="28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2" autoAdjust="0"/>
  </p:normalViewPr>
  <p:slideViewPr>
    <p:cSldViewPr>
      <p:cViewPr varScale="1">
        <p:scale>
          <a:sx n="77" d="100"/>
          <a:sy n="77" d="100"/>
        </p:scale>
        <p:origin x="-1541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E511BA-B54A-4570-BF95-0A6CD52212F0}" type="doc">
      <dgm:prSet loTypeId="urn:microsoft.com/office/officeart/2005/8/layout/default#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7762C44-4C5C-42FB-8457-2B631458240D}">
      <dgm:prSet custT="1"/>
      <dgm:spPr/>
      <dgm:t>
        <a:bodyPr/>
        <a:lstStyle/>
        <a:p>
          <a:pPr rtl="0"/>
          <a:r>
            <a:rPr lang="ru-RU" sz="2400" dirty="0" smtClean="0"/>
            <a:t>Население/народ – это однородное и пассивное «нечто», к которому принято обращаться только </a:t>
          </a:r>
          <a:r>
            <a:rPr lang="ru-RU" sz="2400" dirty="0" smtClean="0"/>
            <a:t>риторически</a:t>
          </a:r>
          <a:endParaRPr lang="ru-RU" sz="2400" dirty="0"/>
        </a:p>
      </dgm:t>
    </dgm:pt>
    <dgm:pt modelId="{49C59962-0DD1-42BD-8BAB-035F37A7910E}" type="parTrans" cxnId="{77654AE5-AACF-4440-8587-28E28BD8E65F}">
      <dgm:prSet/>
      <dgm:spPr/>
      <dgm:t>
        <a:bodyPr/>
        <a:lstStyle/>
        <a:p>
          <a:endParaRPr lang="ru-RU"/>
        </a:p>
      </dgm:t>
    </dgm:pt>
    <dgm:pt modelId="{4DA1C309-7BF9-4D54-8534-7EAC8A8EFFA3}" type="sibTrans" cxnId="{77654AE5-AACF-4440-8587-28E28BD8E65F}">
      <dgm:prSet/>
      <dgm:spPr/>
      <dgm:t>
        <a:bodyPr/>
        <a:lstStyle/>
        <a:p>
          <a:endParaRPr lang="ru-RU"/>
        </a:p>
      </dgm:t>
    </dgm:pt>
    <dgm:pt modelId="{EA794C99-F582-4708-9DA6-142475FF72C3}">
      <dgm:prSet custT="1"/>
      <dgm:spPr/>
      <dgm:t>
        <a:bodyPr/>
        <a:lstStyle/>
        <a:p>
          <a:pPr rtl="0"/>
          <a:r>
            <a:rPr lang="ru-RU" sz="2400" smtClean="0"/>
            <a:t>Население пассивно и поднять его невозможно</a:t>
          </a:r>
          <a:endParaRPr lang="ru-RU" sz="2400" dirty="0"/>
        </a:p>
      </dgm:t>
    </dgm:pt>
    <dgm:pt modelId="{729424D7-49B1-4F9B-8738-6C04765DC16B}" type="parTrans" cxnId="{D4D43A11-C771-4B66-9CAA-B2D1C2AA5D2C}">
      <dgm:prSet/>
      <dgm:spPr/>
      <dgm:t>
        <a:bodyPr/>
        <a:lstStyle/>
        <a:p>
          <a:endParaRPr lang="ru-RU"/>
        </a:p>
      </dgm:t>
    </dgm:pt>
    <dgm:pt modelId="{75990ACA-6791-4901-9C1C-EEDE805CC27D}" type="sibTrans" cxnId="{D4D43A11-C771-4B66-9CAA-B2D1C2AA5D2C}">
      <dgm:prSet/>
      <dgm:spPr/>
      <dgm:t>
        <a:bodyPr/>
        <a:lstStyle/>
        <a:p>
          <a:endParaRPr lang="ru-RU"/>
        </a:p>
      </dgm:t>
    </dgm:pt>
    <dgm:pt modelId="{C8C58F86-753D-47CB-A8E7-B7DBFB0CEEE7}">
      <dgm:prSet custT="1"/>
      <dgm:spPr/>
      <dgm:t>
        <a:bodyPr/>
        <a:lstStyle/>
        <a:p>
          <a:pPr rtl="0"/>
          <a:r>
            <a:rPr lang="ru-RU" sz="2000" smtClean="0"/>
            <a:t>Активисты опасны, так как:</a:t>
          </a:r>
          <a:endParaRPr lang="ru-RU" sz="2000" dirty="0"/>
        </a:p>
      </dgm:t>
    </dgm:pt>
    <dgm:pt modelId="{548FC3D2-3DF1-4157-99B4-B4FF12E9E59D}" type="parTrans" cxnId="{617CC854-B54D-4675-8B65-93DC88AD08E9}">
      <dgm:prSet/>
      <dgm:spPr/>
      <dgm:t>
        <a:bodyPr/>
        <a:lstStyle/>
        <a:p>
          <a:endParaRPr lang="ru-RU"/>
        </a:p>
      </dgm:t>
    </dgm:pt>
    <dgm:pt modelId="{C2F4E4EF-F8B0-4F12-B3A7-706368748A6D}" type="sibTrans" cxnId="{617CC854-B54D-4675-8B65-93DC88AD08E9}">
      <dgm:prSet/>
      <dgm:spPr/>
      <dgm:t>
        <a:bodyPr/>
        <a:lstStyle/>
        <a:p>
          <a:endParaRPr lang="ru-RU"/>
        </a:p>
      </dgm:t>
    </dgm:pt>
    <dgm:pt modelId="{495CB5A0-3F36-48F2-AA15-A3602E8A4DAE}">
      <dgm:prSet custT="1"/>
      <dgm:spPr/>
      <dgm:t>
        <a:bodyPr/>
        <a:lstStyle/>
        <a:p>
          <a:pPr rtl="0"/>
          <a:r>
            <a:rPr lang="ru-RU" sz="2000" smtClean="0"/>
            <a:t>Они составляют нам конкуренцию (хотят на наше место)</a:t>
          </a:r>
          <a:endParaRPr lang="ru-RU" sz="2000" dirty="0"/>
        </a:p>
      </dgm:t>
    </dgm:pt>
    <dgm:pt modelId="{0CFB2115-CB16-4B45-B7D5-C12DD0373DE7}" type="parTrans" cxnId="{D865C564-94D6-40E8-A4A8-3CD2301F1C02}">
      <dgm:prSet/>
      <dgm:spPr/>
      <dgm:t>
        <a:bodyPr/>
        <a:lstStyle/>
        <a:p>
          <a:endParaRPr lang="ru-RU"/>
        </a:p>
      </dgm:t>
    </dgm:pt>
    <dgm:pt modelId="{DA463A9E-BA61-41E5-87AD-7ACD86843940}" type="sibTrans" cxnId="{D865C564-94D6-40E8-A4A8-3CD2301F1C02}">
      <dgm:prSet/>
      <dgm:spPr/>
      <dgm:t>
        <a:bodyPr/>
        <a:lstStyle/>
        <a:p>
          <a:endParaRPr lang="ru-RU"/>
        </a:p>
      </dgm:t>
    </dgm:pt>
    <dgm:pt modelId="{F2C01208-3DAE-4F34-9824-8CB7474DC985}">
      <dgm:prSet custT="1"/>
      <dgm:spPr/>
      <dgm:t>
        <a:bodyPr/>
        <a:lstStyle/>
        <a:p>
          <a:pPr rtl="0"/>
          <a:r>
            <a:rPr lang="ru-RU" sz="2000" smtClean="0"/>
            <a:t>Нас критикуют </a:t>
          </a:r>
          <a:endParaRPr lang="ru-RU" sz="2000" dirty="0"/>
        </a:p>
      </dgm:t>
    </dgm:pt>
    <dgm:pt modelId="{D4CF3213-F6F0-421C-AD49-466DA43F1A22}" type="parTrans" cxnId="{FB2E9478-A1B0-4B79-BF95-5835EFD89907}">
      <dgm:prSet/>
      <dgm:spPr/>
      <dgm:t>
        <a:bodyPr/>
        <a:lstStyle/>
        <a:p>
          <a:endParaRPr lang="ru-RU"/>
        </a:p>
      </dgm:t>
    </dgm:pt>
    <dgm:pt modelId="{EF0DD00D-F8F2-4368-8ACD-405303B43BA0}" type="sibTrans" cxnId="{FB2E9478-A1B0-4B79-BF95-5835EFD89907}">
      <dgm:prSet/>
      <dgm:spPr/>
      <dgm:t>
        <a:bodyPr/>
        <a:lstStyle/>
        <a:p>
          <a:endParaRPr lang="ru-RU"/>
        </a:p>
      </dgm:t>
    </dgm:pt>
    <dgm:pt modelId="{0256545F-023F-45FE-96AA-1A413994334B}">
      <dgm:prSet custT="1"/>
      <dgm:spPr/>
      <dgm:t>
        <a:bodyPr/>
        <a:lstStyle/>
        <a:p>
          <a:pPr rtl="0"/>
          <a:r>
            <a:rPr lang="ru-RU" sz="2000" smtClean="0"/>
            <a:t>Отвлекают от работы</a:t>
          </a:r>
          <a:endParaRPr lang="ru-RU" sz="2000" dirty="0"/>
        </a:p>
      </dgm:t>
    </dgm:pt>
    <dgm:pt modelId="{1A60B9E4-E531-44E9-B281-E57EF8C98A6A}" type="parTrans" cxnId="{E702A241-E5B2-4676-B197-24B001AE874E}">
      <dgm:prSet/>
      <dgm:spPr/>
      <dgm:t>
        <a:bodyPr/>
        <a:lstStyle/>
        <a:p>
          <a:endParaRPr lang="ru-RU"/>
        </a:p>
      </dgm:t>
    </dgm:pt>
    <dgm:pt modelId="{0FE4B057-9E3C-4020-9BB8-D7B6F3211CEC}" type="sibTrans" cxnId="{E702A241-E5B2-4676-B197-24B001AE874E}">
      <dgm:prSet/>
      <dgm:spPr/>
      <dgm:t>
        <a:bodyPr/>
        <a:lstStyle/>
        <a:p>
          <a:endParaRPr lang="ru-RU"/>
        </a:p>
      </dgm:t>
    </dgm:pt>
    <dgm:pt modelId="{A71C934E-CB0A-418D-839D-57A56A792D69}">
      <dgm:prSet custT="1"/>
      <dgm:spPr/>
      <dgm:t>
        <a:bodyPr/>
        <a:lstStyle/>
        <a:p>
          <a:pPr rtl="0"/>
          <a:r>
            <a:rPr lang="ru-RU" sz="2400" b="1" dirty="0" smtClean="0"/>
            <a:t>Нужно работать с теми, кого хорошо знаешь («свои», «надежные», «знают правила» и т.д.)</a:t>
          </a:r>
          <a:endParaRPr lang="ru-RU" sz="2400" b="1" dirty="0"/>
        </a:p>
      </dgm:t>
    </dgm:pt>
    <dgm:pt modelId="{4E58DFA9-52D6-44A5-BCCE-B4B7CB33D528}" type="parTrans" cxnId="{6818E6F6-6FC0-43F2-8A8E-46561318612B}">
      <dgm:prSet/>
      <dgm:spPr/>
      <dgm:t>
        <a:bodyPr/>
        <a:lstStyle/>
        <a:p>
          <a:endParaRPr lang="ru-RU"/>
        </a:p>
      </dgm:t>
    </dgm:pt>
    <dgm:pt modelId="{07F4E350-FFD4-4CF5-A94D-C9C358BF2965}" type="sibTrans" cxnId="{6818E6F6-6FC0-43F2-8A8E-46561318612B}">
      <dgm:prSet/>
      <dgm:spPr/>
      <dgm:t>
        <a:bodyPr/>
        <a:lstStyle/>
        <a:p>
          <a:endParaRPr lang="ru-RU"/>
        </a:p>
      </dgm:t>
    </dgm:pt>
    <dgm:pt modelId="{87DD2039-495A-4BFE-B283-65AED35B8125}">
      <dgm:prSet custT="1"/>
      <dgm:spPr/>
      <dgm:t>
        <a:bodyPr/>
        <a:lstStyle/>
        <a:p>
          <a:pPr rtl="0"/>
          <a:r>
            <a:rPr lang="ru-RU" sz="2000" b="1" dirty="0" smtClean="0"/>
            <a:t>Если кто-то выражает готовность к работе, то они хотят: </a:t>
          </a:r>
          <a:r>
            <a:rPr lang="ru-RU" sz="2000" b="1" u="sng" dirty="0" smtClean="0"/>
            <a:t>в свое свободное время, бесплатно и много работать</a:t>
          </a:r>
          <a:r>
            <a:rPr lang="ru-RU" sz="2000" b="1" dirty="0" smtClean="0"/>
            <a:t> </a:t>
          </a:r>
          <a:endParaRPr lang="ru-RU" sz="2000" b="1" dirty="0" smtClean="0"/>
        </a:p>
        <a:p>
          <a:pPr rtl="0"/>
          <a:r>
            <a:rPr lang="ru-RU" sz="2000" b="1" dirty="0" smtClean="0"/>
            <a:t>(</a:t>
          </a:r>
          <a:r>
            <a:rPr lang="ru-RU" sz="2000" b="1" dirty="0" smtClean="0"/>
            <a:t>т.е. делать все </a:t>
          </a:r>
          <a:r>
            <a:rPr lang="ru-RU" sz="2000" b="1" dirty="0" smtClean="0"/>
            <a:t>то же, </a:t>
          </a:r>
          <a:r>
            <a:rPr lang="ru-RU" sz="2000" b="1" dirty="0" smtClean="0"/>
            <a:t>что мы  делаем в рабочее время и за плату).</a:t>
          </a:r>
          <a:endParaRPr lang="ru-RU" sz="2000" b="1" dirty="0"/>
        </a:p>
      </dgm:t>
    </dgm:pt>
    <dgm:pt modelId="{4DFF59A4-5EB6-4410-8367-C7420698AFB3}" type="parTrans" cxnId="{D4D919D5-33DE-4610-AC63-3589CAB5456D}">
      <dgm:prSet/>
      <dgm:spPr/>
      <dgm:t>
        <a:bodyPr/>
        <a:lstStyle/>
        <a:p>
          <a:endParaRPr lang="ru-RU"/>
        </a:p>
      </dgm:t>
    </dgm:pt>
    <dgm:pt modelId="{89AFABDF-9482-425B-84BF-7793325928AA}" type="sibTrans" cxnId="{D4D919D5-33DE-4610-AC63-3589CAB5456D}">
      <dgm:prSet/>
      <dgm:spPr/>
      <dgm:t>
        <a:bodyPr/>
        <a:lstStyle/>
        <a:p>
          <a:endParaRPr lang="ru-RU"/>
        </a:p>
      </dgm:t>
    </dgm:pt>
    <dgm:pt modelId="{0D17EF14-2E62-43D5-A087-314D61CF67EF}" type="pres">
      <dgm:prSet presAssocID="{CDE511BA-B54A-4570-BF95-0A6CD52212F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072307-868D-4DED-A03F-577463E93D31}" type="pres">
      <dgm:prSet presAssocID="{E7762C44-4C5C-42FB-8457-2B631458240D}" presName="node" presStyleLbl="node1" presStyleIdx="0" presStyleCnt="5" custScaleY="141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5526A3-FD0C-4C73-B8EC-84A116B0FFF6}" type="pres">
      <dgm:prSet presAssocID="{4DA1C309-7BF9-4D54-8534-7EAC8A8EFFA3}" presName="sibTrans" presStyleCnt="0"/>
      <dgm:spPr/>
      <dgm:t>
        <a:bodyPr/>
        <a:lstStyle/>
        <a:p>
          <a:endParaRPr lang="ru-RU"/>
        </a:p>
      </dgm:t>
    </dgm:pt>
    <dgm:pt modelId="{9CF8407E-5FA2-4B60-8E74-728840FF92EB}" type="pres">
      <dgm:prSet presAssocID="{EA794C99-F582-4708-9DA6-142475FF72C3}" presName="node" presStyleLbl="node1" presStyleIdx="1" presStyleCnt="5" custScaleY="141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05773-E667-4884-9960-A96E588AF019}" type="pres">
      <dgm:prSet presAssocID="{75990ACA-6791-4901-9C1C-EEDE805CC27D}" presName="sibTrans" presStyleCnt="0"/>
      <dgm:spPr/>
      <dgm:t>
        <a:bodyPr/>
        <a:lstStyle/>
        <a:p>
          <a:endParaRPr lang="ru-RU"/>
        </a:p>
      </dgm:t>
    </dgm:pt>
    <dgm:pt modelId="{452D31FE-FB5D-4271-A869-DD20F13B8875}" type="pres">
      <dgm:prSet presAssocID="{C8C58F86-753D-47CB-A8E7-B7DBFB0CEEE7}" presName="node" presStyleLbl="node1" presStyleIdx="2" presStyleCnt="5" custScaleX="106929" custScaleY="141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C62AD6-96C7-4075-80EB-49E9E0999F2E}" type="pres">
      <dgm:prSet presAssocID="{C2F4E4EF-F8B0-4F12-B3A7-706368748A6D}" presName="sibTrans" presStyleCnt="0"/>
      <dgm:spPr/>
      <dgm:t>
        <a:bodyPr/>
        <a:lstStyle/>
        <a:p>
          <a:endParaRPr lang="ru-RU"/>
        </a:p>
      </dgm:t>
    </dgm:pt>
    <dgm:pt modelId="{DC4516DA-52A1-4D09-AD94-0D08E4F94E31}" type="pres">
      <dgm:prSet presAssocID="{A71C934E-CB0A-418D-839D-57A56A792D69}" presName="node" presStyleLbl="node1" presStyleIdx="3" presStyleCnt="5" custScaleX="147049" custScaleY="127256" custLinFactNeighborX="-5574" custLinFactNeighborY="-5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AC9EC1-550A-41ED-9964-F6560BF99CE4}" type="pres">
      <dgm:prSet presAssocID="{07F4E350-FFD4-4CF5-A94D-C9C358BF2965}" presName="sibTrans" presStyleCnt="0"/>
      <dgm:spPr/>
      <dgm:t>
        <a:bodyPr/>
        <a:lstStyle/>
        <a:p>
          <a:endParaRPr lang="ru-RU"/>
        </a:p>
      </dgm:t>
    </dgm:pt>
    <dgm:pt modelId="{EF8F569B-B97F-4272-B33D-269B270B3581}" type="pres">
      <dgm:prSet presAssocID="{87DD2039-495A-4BFE-B283-65AED35B8125}" presName="node" presStyleLbl="node1" presStyleIdx="4" presStyleCnt="5" custScaleX="141311" custScaleY="1304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601D76-3BDF-461F-A571-9FC58D772ADB}" type="presOf" srcId="{87DD2039-495A-4BFE-B283-65AED35B8125}" destId="{EF8F569B-B97F-4272-B33D-269B270B3581}" srcOrd="0" destOrd="0" presId="urn:microsoft.com/office/officeart/2005/8/layout/default#1"/>
    <dgm:cxn modelId="{BF674D18-D401-4821-BC2D-A7E9A6852749}" type="presOf" srcId="{495CB5A0-3F36-48F2-AA15-A3602E8A4DAE}" destId="{452D31FE-FB5D-4271-A869-DD20F13B8875}" srcOrd="0" destOrd="1" presId="urn:microsoft.com/office/officeart/2005/8/layout/default#1"/>
    <dgm:cxn modelId="{6872CFE8-20FB-47F8-9002-802EBA58BB6C}" type="presOf" srcId="{0256545F-023F-45FE-96AA-1A413994334B}" destId="{452D31FE-FB5D-4271-A869-DD20F13B8875}" srcOrd="0" destOrd="3" presId="urn:microsoft.com/office/officeart/2005/8/layout/default#1"/>
    <dgm:cxn modelId="{7973D0F1-F298-4D41-934D-799EC11D4542}" type="presOf" srcId="{E7762C44-4C5C-42FB-8457-2B631458240D}" destId="{DC072307-868D-4DED-A03F-577463E93D31}" srcOrd="0" destOrd="0" presId="urn:microsoft.com/office/officeart/2005/8/layout/default#1"/>
    <dgm:cxn modelId="{617CC854-B54D-4675-8B65-93DC88AD08E9}" srcId="{CDE511BA-B54A-4570-BF95-0A6CD52212F0}" destId="{C8C58F86-753D-47CB-A8E7-B7DBFB0CEEE7}" srcOrd="2" destOrd="0" parTransId="{548FC3D2-3DF1-4157-99B4-B4FF12E9E59D}" sibTransId="{C2F4E4EF-F8B0-4F12-B3A7-706368748A6D}"/>
    <dgm:cxn modelId="{77654AE5-AACF-4440-8587-28E28BD8E65F}" srcId="{CDE511BA-B54A-4570-BF95-0A6CD52212F0}" destId="{E7762C44-4C5C-42FB-8457-2B631458240D}" srcOrd="0" destOrd="0" parTransId="{49C59962-0DD1-42BD-8BAB-035F37A7910E}" sibTransId="{4DA1C309-7BF9-4D54-8534-7EAC8A8EFFA3}"/>
    <dgm:cxn modelId="{E702A241-E5B2-4676-B197-24B001AE874E}" srcId="{C8C58F86-753D-47CB-A8E7-B7DBFB0CEEE7}" destId="{0256545F-023F-45FE-96AA-1A413994334B}" srcOrd="2" destOrd="0" parTransId="{1A60B9E4-E531-44E9-B281-E57EF8C98A6A}" sibTransId="{0FE4B057-9E3C-4020-9BB8-D7B6F3211CEC}"/>
    <dgm:cxn modelId="{511036E8-36B5-46B8-A06D-D575129BEAD4}" type="presOf" srcId="{EA794C99-F582-4708-9DA6-142475FF72C3}" destId="{9CF8407E-5FA2-4B60-8E74-728840FF92EB}" srcOrd="0" destOrd="0" presId="urn:microsoft.com/office/officeart/2005/8/layout/default#1"/>
    <dgm:cxn modelId="{D865C564-94D6-40E8-A4A8-3CD2301F1C02}" srcId="{C8C58F86-753D-47CB-A8E7-B7DBFB0CEEE7}" destId="{495CB5A0-3F36-48F2-AA15-A3602E8A4DAE}" srcOrd="0" destOrd="0" parTransId="{0CFB2115-CB16-4B45-B7D5-C12DD0373DE7}" sibTransId="{DA463A9E-BA61-41E5-87AD-7ACD86843940}"/>
    <dgm:cxn modelId="{30CBF92F-3F26-44C5-BBDC-5035D8F8C385}" type="presOf" srcId="{A71C934E-CB0A-418D-839D-57A56A792D69}" destId="{DC4516DA-52A1-4D09-AD94-0D08E4F94E31}" srcOrd="0" destOrd="0" presId="urn:microsoft.com/office/officeart/2005/8/layout/default#1"/>
    <dgm:cxn modelId="{FB2E9478-A1B0-4B79-BF95-5835EFD89907}" srcId="{C8C58F86-753D-47CB-A8E7-B7DBFB0CEEE7}" destId="{F2C01208-3DAE-4F34-9824-8CB7474DC985}" srcOrd="1" destOrd="0" parTransId="{D4CF3213-F6F0-421C-AD49-466DA43F1A22}" sibTransId="{EF0DD00D-F8F2-4368-8ACD-405303B43BA0}"/>
    <dgm:cxn modelId="{D4D919D5-33DE-4610-AC63-3589CAB5456D}" srcId="{CDE511BA-B54A-4570-BF95-0A6CD52212F0}" destId="{87DD2039-495A-4BFE-B283-65AED35B8125}" srcOrd="4" destOrd="0" parTransId="{4DFF59A4-5EB6-4410-8367-C7420698AFB3}" sibTransId="{89AFABDF-9482-425B-84BF-7793325928AA}"/>
    <dgm:cxn modelId="{974D49D7-3F0B-4577-8CD7-9CEC2C74C02E}" type="presOf" srcId="{F2C01208-3DAE-4F34-9824-8CB7474DC985}" destId="{452D31FE-FB5D-4271-A869-DD20F13B8875}" srcOrd="0" destOrd="2" presId="urn:microsoft.com/office/officeart/2005/8/layout/default#1"/>
    <dgm:cxn modelId="{1CE18ABF-D102-48F3-A9D6-2E1E8A4FD332}" type="presOf" srcId="{CDE511BA-B54A-4570-BF95-0A6CD52212F0}" destId="{0D17EF14-2E62-43D5-A087-314D61CF67EF}" srcOrd="0" destOrd="0" presId="urn:microsoft.com/office/officeart/2005/8/layout/default#1"/>
    <dgm:cxn modelId="{73BB0429-7896-4A6A-A804-3AFF59FF9845}" type="presOf" srcId="{C8C58F86-753D-47CB-A8E7-B7DBFB0CEEE7}" destId="{452D31FE-FB5D-4271-A869-DD20F13B8875}" srcOrd="0" destOrd="0" presId="urn:microsoft.com/office/officeart/2005/8/layout/default#1"/>
    <dgm:cxn modelId="{6818E6F6-6FC0-43F2-8A8E-46561318612B}" srcId="{CDE511BA-B54A-4570-BF95-0A6CD52212F0}" destId="{A71C934E-CB0A-418D-839D-57A56A792D69}" srcOrd="3" destOrd="0" parTransId="{4E58DFA9-52D6-44A5-BCCE-B4B7CB33D528}" sibTransId="{07F4E350-FFD4-4CF5-A94D-C9C358BF2965}"/>
    <dgm:cxn modelId="{D4D43A11-C771-4B66-9CAA-B2D1C2AA5D2C}" srcId="{CDE511BA-B54A-4570-BF95-0A6CD52212F0}" destId="{EA794C99-F582-4708-9DA6-142475FF72C3}" srcOrd="1" destOrd="0" parTransId="{729424D7-49B1-4F9B-8738-6C04765DC16B}" sibTransId="{75990ACA-6791-4901-9C1C-EEDE805CC27D}"/>
    <dgm:cxn modelId="{0C6BF904-92F9-401E-9EA4-9C59393427CB}" type="presParOf" srcId="{0D17EF14-2E62-43D5-A087-314D61CF67EF}" destId="{DC072307-868D-4DED-A03F-577463E93D31}" srcOrd="0" destOrd="0" presId="urn:microsoft.com/office/officeart/2005/8/layout/default#1"/>
    <dgm:cxn modelId="{1DA9C5A9-BAC8-4B34-BE80-16F1EEB4226C}" type="presParOf" srcId="{0D17EF14-2E62-43D5-A087-314D61CF67EF}" destId="{975526A3-FD0C-4C73-B8EC-84A116B0FFF6}" srcOrd="1" destOrd="0" presId="urn:microsoft.com/office/officeart/2005/8/layout/default#1"/>
    <dgm:cxn modelId="{97FB23CE-FC7A-4CFA-BE05-1DFF6C7AD84A}" type="presParOf" srcId="{0D17EF14-2E62-43D5-A087-314D61CF67EF}" destId="{9CF8407E-5FA2-4B60-8E74-728840FF92EB}" srcOrd="2" destOrd="0" presId="urn:microsoft.com/office/officeart/2005/8/layout/default#1"/>
    <dgm:cxn modelId="{EECDF4FB-AB66-4443-92FA-88D3E17074A3}" type="presParOf" srcId="{0D17EF14-2E62-43D5-A087-314D61CF67EF}" destId="{74205773-E667-4884-9960-A96E588AF019}" srcOrd="3" destOrd="0" presId="urn:microsoft.com/office/officeart/2005/8/layout/default#1"/>
    <dgm:cxn modelId="{D14EC1EE-EA85-4124-A77A-4EE919B7347C}" type="presParOf" srcId="{0D17EF14-2E62-43D5-A087-314D61CF67EF}" destId="{452D31FE-FB5D-4271-A869-DD20F13B8875}" srcOrd="4" destOrd="0" presId="urn:microsoft.com/office/officeart/2005/8/layout/default#1"/>
    <dgm:cxn modelId="{F15335E7-6083-4719-99DA-DD53038B2748}" type="presParOf" srcId="{0D17EF14-2E62-43D5-A087-314D61CF67EF}" destId="{CFC62AD6-96C7-4075-80EB-49E9E0999F2E}" srcOrd="5" destOrd="0" presId="urn:microsoft.com/office/officeart/2005/8/layout/default#1"/>
    <dgm:cxn modelId="{59C90571-B7CD-4F61-983C-7D84564B8BBA}" type="presParOf" srcId="{0D17EF14-2E62-43D5-A087-314D61CF67EF}" destId="{DC4516DA-52A1-4D09-AD94-0D08E4F94E31}" srcOrd="6" destOrd="0" presId="urn:microsoft.com/office/officeart/2005/8/layout/default#1"/>
    <dgm:cxn modelId="{2125A7A4-FC7A-4223-B1D2-54E95FFF9AD6}" type="presParOf" srcId="{0D17EF14-2E62-43D5-A087-314D61CF67EF}" destId="{EBAC9EC1-550A-41ED-9964-F6560BF99CE4}" srcOrd="7" destOrd="0" presId="urn:microsoft.com/office/officeart/2005/8/layout/default#1"/>
    <dgm:cxn modelId="{72A39710-B2E6-4E9A-B90C-F474B963C94D}" type="presParOf" srcId="{0D17EF14-2E62-43D5-A087-314D61CF67EF}" destId="{EF8F569B-B97F-4272-B33D-269B270B3581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98A3ED-C39B-4A96-B707-CE64ED0D6D79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029425D-BBB7-4090-8876-BEBF7B4691F4}">
      <dgm:prSet/>
      <dgm:spPr/>
      <dgm:t>
        <a:bodyPr/>
        <a:lstStyle/>
        <a:p>
          <a:pPr rtl="0"/>
          <a:r>
            <a:rPr lang="ru-RU" b="1" smtClean="0"/>
            <a:t>От  существующего -  кто уже проявляет активность?</a:t>
          </a:r>
          <a:endParaRPr lang="ru-RU"/>
        </a:p>
      </dgm:t>
    </dgm:pt>
    <dgm:pt modelId="{55ABBAFB-05FA-47D0-89DE-8ADC042AABB7}" type="parTrans" cxnId="{378B47CA-B797-4F9B-8239-099E354A2C35}">
      <dgm:prSet/>
      <dgm:spPr/>
      <dgm:t>
        <a:bodyPr/>
        <a:lstStyle/>
        <a:p>
          <a:endParaRPr lang="ru-RU"/>
        </a:p>
      </dgm:t>
    </dgm:pt>
    <dgm:pt modelId="{BAEC6871-ECCD-409D-B799-380E28CB5437}" type="sibTrans" cxnId="{378B47CA-B797-4F9B-8239-099E354A2C35}">
      <dgm:prSet/>
      <dgm:spPr/>
      <dgm:t>
        <a:bodyPr/>
        <a:lstStyle/>
        <a:p>
          <a:endParaRPr lang="ru-RU"/>
        </a:p>
      </dgm:t>
    </dgm:pt>
    <dgm:pt modelId="{C1F3D5E4-DA1F-4F4B-B548-597CC4915466}">
      <dgm:prSet/>
      <dgm:spPr/>
      <dgm:t>
        <a:bodyPr/>
        <a:lstStyle/>
        <a:p>
          <a:pPr rtl="0"/>
          <a:r>
            <a:rPr lang="ru-RU" b="1" smtClean="0"/>
            <a:t>Выступает с инициативами/протестами</a:t>
          </a:r>
          <a:endParaRPr lang="ru-RU"/>
        </a:p>
      </dgm:t>
    </dgm:pt>
    <dgm:pt modelId="{B902972D-6EFB-44D2-A759-5928B5AA96F3}" type="parTrans" cxnId="{2C3E5AF0-81B4-4AD4-9D72-CF4282DEFD69}">
      <dgm:prSet/>
      <dgm:spPr/>
      <dgm:t>
        <a:bodyPr/>
        <a:lstStyle/>
        <a:p>
          <a:endParaRPr lang="ru-RU"/>
        </a:p>
      </dgm:t>
    </dgm:pt>
    <dgm:pt modelId="{7805DB18-3E45-404A-97E3-60DFB0EB41D3}" type="sibTrans" cxnId="{2C3E5AF0-81B4-4AD4-9D72-CF4282DEFD69}">
      <dgm:prSet/>
      <dgm:spPr/>
      <dgm:t>
        <a:bodyPr/>
        <a:lstStyle/>
        <a:p>
          <a:endParaRPr lang="ru-RU"/>
        </a:p>
      </dgm:t>
    </dgm:pt>
    <dgm:pt modelId="{AC9CDD31-6C42-4A1C-BAB7-57EDCA822492}">
      <dgm:prSet/>
      <dgm:spPr/>
      <dgm:t>
        <a:bodyPr/>
        <a:lstStyle/>
        <a:p>
          <a:pPr rtl="0"/>
          <a:r>
            <a:rPr lang="ru-RU" b="1" smtClean="0"/>
            <a:t>Участвует в выборах в качестве кандидатов</a:t>
          </a:r>
          <a:endParaRPr lang="ru-RU"/>
        </a:p>
      </dgm:t>
    </dgm:pt>
    <dgm:pt modelId="{9DFCD3A6-3C76-44F5-8D3F-41EE1148899A}" type="parTrans" cxnId="{0F47DD5C-4069-4640-B62E-BD019C30D554}">
      <dgm:prSet/>
      <dgm:spPr/>
      <dgm:t>
        <a:bodyPr/>
        <a:lstStyle/>
        <a:p>
          <a:endParaRPr lang="ru-RU"/>
        </a:p>
      </dgm:t>
    </dgm:pt>
    <dgm:pt modelId="{EB6AE0FD-C2AC-4130-815B-BE97CB70CB6F}" type="sibTrans" cxnId="{0F47DD5C-4069-4640-B62E-BD019C30D554}">
      <dgm:prSet/>
      <dgm:spPr/>
      <dgm:t>
        <a:bodyPr/>
        <a:lstStyle/>
        <a:p>
          <a:endParaRPr lang="ru-RU"/>
        </a:p>
      </dgm:t>
    </dgm:pt>
    <dgm:pt modelId="{4CB0356F-45A1-4737-873C-629566BDD357}">
      <dgm:prSet/>
      <dgm:spPr/>
      <dgm:t>
        <a:bodyPr/>
        <a:lstStyle/>
        <a:p>
          <a:pPr rtl="0"/>
          <a:r>
            <a:rPr lang="ru-RU" b="1" dirty="0" smtClean="0"/>
            <a:t>Пишет обращения</a:t>
          </a:r>
          <a:endParaRPr lang="ru-RU" dirty="0"/>
        </a:p>
      </dgm:t>
    </dgm:pt>
    <dgm:pt modelId="{543CE335-A8F7-4988-BDA1-DE3BC801709E}" type="parTrans" cxnId="{55DDB9AF-47DB-4F1F-A220-C144660DE938}">
      <dgm:prSet/>
      <dgm:spPr/>
      <dgm:t>
        <a:bodyPr/>
        <a:lstStyle/>
        <a:p>
          <a:endParaRPr lang="ru-RU"/>
        </a:p>
      </dgm:t>
    </dgm:pt>
    <dgm:pt modelId="{072A3ADC-30C5-4C99-AC66-3A8EC75DC861}" type="sibTrans" cxnId="{55DDB9AF-47DB-4F1F-A220-C144660DE938}">
      <dgm:prSet/>
      <dgm:spPr/>
      <dgm:t>
        <a:bodyPr/>
        <a:lstStyle/>
        <a:p>
          <a:endParaRPr lang="ru-RU"/>
        </a:p>
      </dgm:t>
    </dgm:pt>
    <dgm:pt modelId="{16DBFBF5-FF6C-4F02-B5BA-F8B89554D636}">
      <dgm:prSet/>
      <dgm:spPr/>
      <dgm:t>
        <a:bodyPr/>
        <a:lstStyle/>
        <a:p>
          <a:pPr rtl="0"/>
          <a:r>
            <a:rPr lang="ru-RU" b="1" smtClean="0"/>
            <a:t>Создает некоммерческие организации</a:t>
          </a:r>
          <a:endParaRPr lang="ru-RU"/>
        </a:p>
      </dgm:t>
    </dgm:pt>
    <dgm:pt modelId="{F6DCB499-3A53-4A22-B531-B1B38DC5A1FA}" type="parTrans" cxnId="{4D8C16FF-9EF6-4ADA-95A3-09EC8AFEBE71}">
      <dgm:prSet/>
      <dgm:spPr/>
      <dgm:t>
        <a:bodyPr/>
        <a:lstStyle/>
        <a:p>
          <a:endParaRPr lang="ru-RU"/>
        </a:p>
      </dgm:t>
    </dgm:pt>
    <dgm:pt modelId="{801D5239-6921-4A64-9763-63FC761FDAC0}" type="sibTrans" cxnId="{4D8C16FF-9EF6-4ADA-95A3-09EC8AFEBE71}">
      <dgm:prSet/>
      <dgm:spPr/>
      <dgm:t>
        <a:bodyPr/>
        <a:lstStyle/>
        <a:p>
          <a:endParaRPr lang="ru-RU"/>
        </a:p>
      </dgm:t>
    </dgm:pt>
    <dgm:pt modelId="{4A211968-6AE1-406B-BCD5-BE0CD16ADC07}">
      <dgm:prSet/>
      <dgm:spPr/>
      <dgm:t>
        <a:bodyPr/>
        <a:lstStyle/>
        <a:p>
          <a:pPr rtl="0"/>
          <a:r>
            <a:rPr lang="ru-RU" b="1" smtClean="0"/>
            <a:t>И др. </a:t>
          </a:r>
          <a:endParaRPr lang="ru-RU"/>
        </a:p>
      </dgm:t>
    </dgm:pt>
    <dgm:pt modelId="{5F591FEE-9789-4D48-90B1-3163CC8EC541}" type="parTrans" cxnId="{83707E6C-DED2-4E29-AFE2-BD6E46397272}">
      <dgm:prSet/>
      <dgm:spPr/>
      <dgm:t>
        <a:bodyPr/>
        <a:lstStyle/>
        <a:p>
          <a:endParaRPr lang="ru-RU"/>
        </a:p>
      </dgm:t>
    </dgm:pt>
    <dgm:pt modelId="{85289CC3-3275-492B-997F-F32F3D518280}" type="sibTrans" cxnId="{83707E6C-DED2-4E29-AFE2-BD6E46397272}">
      <dgm:prSet/>
      <dgm:spPr/>
      <dgm:t>
        <a:bodyPr/>
        <a:lstStyle/>
        <a:p>
          <a:endParaRPr lang="ru-RU"/>
        </a:p>
      </dgm:t>
    </dgm:pt>
    <dgm:pt modelId="{FA27EE1E-6678-41DF-A9E8-C66964379D18}">
      <dgm:prSet/>
      <dgm:spPr/>
      <dgm:t>
        <a:bodyPr/>
        <a:lstStyle/>
        <a:p>
          <a:pPr rtl="0"/>
          <a:r>
            <a:rPr lang="ru-RU" b="1" smtClean="0"/>
            <a:t>От актуальности – какие проблемы существуют на конкретной территории? Кто заинтересован в их решении? </a:t>
          </a:r>
          <a:endParaRPr lang="ru-RU"/>
        </a:p>
      </dgm:t>
    </dgm:pt>
    <dgm:pt modelId="{DBE9B84E-0609-4F5C-870D-D79C490CEA07}" type="parTrans" cxnId="{CF981A2A-B5F2-494A-8105-63AFAE5DF492}">
      <dgm:prSet/>
      <dgm:spPr/>
      <dgm:t>
        <a:bodyPr/>
        <a:lstStyle/>
        <a:p>
          <a:endParaRPr lang="ru-RU"/>
        </a:p>
      </dgm:t>
    </dgm:pt>
    <dgm:pt modelId="{33BD1391-994F-435F-AC50-5A545A6A2FFB}" type="sibTrans" cxnId="{CF981A2A-B5F2-494A-8105-63AFAE5DF492}">
      <dgm:prSet/>
      <dgm:spPr/>
      <dgm:t>
        <a:bodyPr/>
        <a:lstStyle/>
        <a:p>
          <a:endParaRPr lang="ru-RU"/>
        </a:p>
      </dgm:t>
    </dgm:pt>
    <dgm:pt modelId="{75CB2E37-D66D-4814-8A7E-C3C99B52EDAD}">
      <dgm:prSet/>
      <dgm:spPr/>
      <dgm:t>
        <a:bodyPr/>
        <a:lstStyle/>
        <a:p>
          <a:pPr rtl="0"/>
          <a:r>
            <a:rPr lang="ru-RU" b="1" dirty="0" smtClean="0"/>
            <a:t>От имеющегося потенциала – </a:t>
          </a:r>
          <a:r>
            <a:rPr lang="ru-RU" b="1" dirty="0" smtClean="0"/>
            <a:t>люди, которые </a:t>
          </a:r>
          <a:r>
            <a:rPr lang="ru-RU" b="1" dirty="0" smtClean="0"/>
            <a:t>в силу профессии (бывшей профессии) </a:t>
          </a:r>
          <a:r>
            <a:rPr lang="ru-RU" b="1" dirty="0" smtClean="0"/>
            <a:t>могут </a:t>
          </a:r>
          <a:r>
            <a:rPr lang="ru-RU" b="1" dirty="0" smtClean="0"/>
            <a:t>стать активными участниками ТОС</a:t>
          </a:r>
          <a:endParaRPr lang="ru-RU" dirty="0"/>
        </a:p>
      </dgm:t>
    </dgm:pt>
    <dgm:pt modelId="{07F5550C-C28D-43B6-8260-6BECDF9DAA04}" type="parTrans" cxnId="{5B936520-322D-4F03-ADF5-A870A0A8E9F5}">
      <dgm:prSet/>
      <dgm:spPr/>
      <dgm:t>
        <a:bodyPr/>
        <a:lstStyle/>
        <a:p>
          <a:endParaRPr lang="ru-RU"/>
        </a:p>
      </dgm:t>
    </dgm:pt>
    <dgm:pt modelId="{39C57743-6FC0-4976-A312-574E66C37951}" type="sibTrans" cxnId="{5B936520-322D-4F03-ADF5-A870A0A8E9F5}">
      <dgm:prSet/>
      <dgm:spPr/>
      <dgm:t>
        <a:bodyPr/>
        <a:lstStyle/>
        <a:p>
          <a:endParaRPr lang="ru-RU"/>
        </a:p>
      </dgm:t>
    </dgm:pt>
    <dgm:pt modelId="{CF412E45-B124-4D6F-8F83-765731D63CE9}" type="pres">
      <dgm:prSet presAssocID="{AE98A3ED-C39B-4A96-B707-CE64ED0D6D7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58E728-44CA-4CF0-A37A-17A384FA25FA}" type="pres">
      <dgm:prSet presAssocID="{F029425D-BBB7-4090-8876-BEBF7B4691F4}" presName="parentText" presStyleLbl="node1" presStyleIdx="0" presStyleCnt="3" custLinFactNeighborY="-2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018707-572B-4C43-A403-E11C5FD8F551}" type="pres">
      <dgm:prSet presAssocID="{F029425D-BBB7-4090-8876-BEBF7B4691F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1BE2F5-AA05-41B4-B187-0D2D302CBE17}" type="pres">
      <dgm:prSet presAssocID="{FA27EE1E-6678-41DF-A9E8-C66964379D1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DB5F9-2B57-41AF-8548-46C29193A5C0}" type="pres">
      <dgm:prSet presAssocID="{33BD1391-994F-435F-AC50-5A545A6A2FFB}" presName="spacer" presStyleCnt="0"/>
      <dgm:spPr/>
      <dgm:t>
        <a:bodyPr/>
        <a:lstStyle/>
        <a:p>
          <a:endParaRPr lang="ru-RU"/>
        </a:p>
      </dgm:t>
    </dgm:pt>
    <dgm:pt modelId="{BF6FEC50-776C-4280-A62B-C0FFBBE2B9A8}" type="pres">
      <dgm:prSet presAssocID="{75CB2E37-D66D-4814-8A7E-C3C99B52EDA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CA2B18-B23D-4C0C-B2CC-678A96C8C22E}" type="presOf" srcId="{4CB0356F-45A1-4737-873C-629566BDD357}" destId="{98018707-572B-4C43-A403-E11C5FD8F551}" srcOrd="0" destOrd="2" presId="urn:microsoft.com/office/officeart/2005/8/layout/vList2"/>
    <dgm:cxn modelId="{378B47CA-B797-4F9B-8239-099E354A2C35}" srcId="{AE98A3ED-C39B-4A96-B707-CE64ED0D6D79}" destId="{F029425D-BBB7-4090-8876-BEBF7B4691F4}" srcOrd="0" destOrd="0" parTransId="{55ABBAFB-05FA-47D0-89DE-8ADC042AABB7}" sibTransId="{BAEC6871-ECCD-409D-B799-380E28CB5437}"/>
    <dgm:cxn modelId="{BC38AB7A-BC7A-493C-A52B-97C1DBCCF812}" type="presOf" srcId="{AE98A3ED-C39B-4A96-B707-CE64ED0D6D79}" destId="{CF412E45-B124-4D6F-8F83-765731D63CE9}" srcOrd="0" destOrd="0" presId="urn:microsoft.com/office/officeart/2005/8/layout/vList2"/>
    <dgm:cxn modelId="{F0A1CE91-4626-40AF-8933-F8AD23406F5B}" type="presOf" srcId="{FA27EE1E-6678-41DF-A9E8-C66964379D18}" destId="{991BE2F5-AA05-41B4-B187-0D2D302CBE17}" srcOrd="0" destOrd="0" presId="urn:microsoft.com/office/officeart/2005/8/layout/vList2"/>
    <dgm:cxn modelId="{A94DE65C-8BE1-494A-ADD5-99E01A6BF10D}" type="presOf" srcId="{16DBFBF5-FF6C-4F02-B5BA-F8B89554D636}" destId="{98018707-572B-4C43-A403-E11C5FD8F551}" srcOrd="0" destOrd="3" presId="urn:microsoft.com/office/officeart/2005/8/layout/vList2"/>
    <dgm:cxn modelId="{55DDB9AF-47DB-4F1F-A220-C144660DE938}" srcId="{F029425D-BBB7-4090-8876-BEBF7B4691F4}" destId="{4CB0356F-45A1-4737-873C-629566BDD357}" srcOrd="2" destOrd="0" parTransId="{543CE335-A8F7-4988-BDA1-DE3BC801709E}" sibTransId="{072A3ADC-30C5-4C99-AC66-3A8EC75DC861}"/>
    <dgm:cxn modelId="{49A55089-2AD4-445D-8E07-2FD6D2120AC2}" type="presOf" srcId="{75CB2E37-D66D-4814-8A7E-C3C99B52EDAD}" destId="{BF6FEC50-776C-4280-A62B-C0FFBBE2B9A8}" srcOrd="0" destOrd="0" presId="urn:microsoft.com/office/officeart/2005/8/layout/vList2"/>
    <dgm:cxn modelId="{2EFCDAF0-9358-4DCD-9392-70007C1AEDA0}" type="presOf" srcId="{AC9CDD31-6C42-4A1C-BAB7-57EDCA822492}" destId="{98018707-572B-4C43-A403-E11C5FD8F551}" srcOrd="0" destOrd="1" presId="urn:microsoft.com/office/officeart/2005/8/layout/vList2"/>
    <dgm:cxn modelId="{CF981A2A-B5F2-494A-8105-63AFAE5DF492}" srcId="{AE98A3ED-C39B-4A96-B707-CE64ED0D6D79}" destId="{FA27EE1E-6678-41DF-A9E8-C66964379D18}" srcOrd="1" destOrd="0" parTransId="{DBE9B84E-0609-4F5C-870D-D79C490CEA07}" sibTransId="{33BD1391-994F-435F-AC50-5A545A6A2FFB}"/>
    <dgm:cxn modelId="{F4B9F9E4-AE5A-44A3-B1A6-690BA8C13C12}" type="presOf" srcId="{C1F3D5E4-DA1F-4F4B-B548-597CC4915466}" destId="{98018707-572B-4C43-A403-E11C5FD8F551}" srcOrd="0" destOrd="0" presId="urn:microsoft.com/office/officeart/2005/8/layout/vList2"/>
    <dgm:cxn modelId="{053D0E16-E8D3-4552-BAEF-1F383447460A}" type="presOf" srcId="{4A211968-6AE1-406B-BCD5-BE0CD16ADC07}" destId="{98018707-572B-4C43-A403-E11C5FD8F551}" srcOrd="0" destOrd="4" presId="urn:microsoft.com/office/officeart/2005/8/layout/vList2"/>
    <dgm:cxn modelId="{4D8C16FF-9EF6-4ADA-95A3-09EC8AFEBE71}" srcId="{F029425D-BBB7-4090-8876-BEBF7B4691F4}" destId="{16DBFBF5-FF6C-4F02-B5BA-F8B89554D636}" srcOrd="3" destOrd="0" parTransId="{F6DCB499-3A53-4A22-B531-B1B38DC5A1FA}" sibTransId="{801D5239-6921-4A64-9763-63FC761FDAC0}"/>
    <dgm:cxn modelId="{0F47DD5C-4069-4640-B62E-BD019C30D554}" srcId="{F029425D-BBB7-4090-8876-BEBF7B4691F4}" destId="{AC9CDD31-6C42-4A1C-BAB7-57EDCA822492}" srcOrd="1" destOrd="0" parTransId="{9DFCD3A6-3C76-44F5-8D3F-41EE1148899A}" sibTransId="{EB6AE0FD-C2AC-4130-815B-BE97CB70CB6F}"/>
    <dgm:cxn modelId="{83707E6C-DED2-4E29-AFE2-BD6E46397272}" srcId="{F029425D-BBB7-4090-8876-BEBF7B4691F4}" destId="{4A211968-6AE1-406B-BCD5-BE0CD16ADC07}" srcOrd="4" destOrd="0" parTransId="{5F591FEE-9789-4D48-90B1-3163CC8EC541}" sibTransId="{85289CC3-3275-492B-997F-F32F3D518280}"/>
    <dgm:cxn modelId="{5B936520-322D-4F03-ADF5-A870A0A8E9F5}" srcId="{AE98A3ED-C39B-4A96-B707-CE64ED0D6D79}" destId="{75CB2E37-D66D-4814-8A7E-C3C99B52EDAD}" srcOrd="2" destOrd="0" parTransId="{07F5550C-C28D-43B6-8260-6BECDF9DAA04}" sibTransId="{39C57743-6FC0-4976-A312-574E66C37951}"/>
    <dgm:cxn modelId="{AFC01FD9-BB45-45D6-ACB4-EF930399FA9A}" type="presOf" srcId="{F029425D-BBB7-4090-8876-BEBF7B4691F4}" destId="{2C58E728-44CA-4CF0-A37A-17A384FA25FA}" srcOrd="0" destOrd="0" presId="urn:microsoft.com/office/officeart/2005/8/layout/vList2"/>
    <dgm:cxn modelId="{2C3E5AF0-81B4-4AD4-9D72-CF4282DEFD69}" srcId="{F029425D-BBB7-4090-8876-BEBF7B4691F4}" destId="{C1F3D5E4-DA1F-4F4B-B548-597CC4915466}" srcOrd="0" destOrd="0" parTransId="{B902972D-6EFB-44D2-A759-5928B5AA96F3}" sibTransId="{7805DB18-3E45-404A-97E3-60DFB0EB41D3}"/>
    <dgm:cxn modelId="{FB9D4B94-A366-4200-849D-0F19B23B608B}" type="presParOf" srcId="{CF412E45-B124-4D6F-8F83-765731D63CE9}" destId="{2C58E728-44CA-4CF0-A37A-17A384FA25FA}" srcOrd="0" destOrd="0" presId="urn:microsoft.com/office/officeart/2005/8/layout/vList2"/>
    <dgm:cxn modelId="{501A1268-0DDA-4FD8-81C4-4580235818AE}" type="presParOf" srcId="{CF412E45-B124-4D6F-8F83-765731D63CE9}" destId="{98018707-572B-4C43-A403-E11C5FD8F551}" srcOrd="1" destOrd="0" presId="urn:microsoft.com/office/officeart/2005/8/layout/vList2"/>
    <dgm:cxn modelId="{681C1FDA-B888-40E5-98DB-F060B8EC3CC9}" type="presParOf" srcId="{CF412E45-B124-4D6F-8F83-765731D63CE9}" destId="{991BE2F5-AA05-41B4-B187-0D2D302CBE17}" srcOrd="2" destOrd="0" presId="urn:microsoft.com/office/officeart/2005/8/layout/vList2"/>
    <dgm:cxn modelId="{708C9DDA-2BED-4D02-9D07-2370FA867E98}" type="presParOf" srcId="{CF412E45-B124-4D6F-8F83-765731D63CE9}" destId="{82FDB5F9-2B57-41AF-8548-46C29193A5C0}" srcOrd="3" destOrd="0" presId="urn:microsoft.com/office/officeart/2005/8/layout/vList2"/>
    <dgm:cxn modelId="{BDF973FF-EC77-45CE-9803-9000067BFE67}" type="presParOf" srcId="{CF412E45-B124-4D6F-8F83-765731D63CE9}" destId="{BF6FEC50-776C-4280-A62B-C0FFBBE2B9A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FC5186-A64C-4DB8-AF96-AABF7F50EC0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F23F8E-CF72-4A74-AFEE-D7326A8B708C}">
      <dgm:prSet custT="1"/>
      <dgm:spPr/>
      <dgm:t>
        <a:bodyPr/>
        <a:lstStyle/>
        <a:p>
          <a:pPr rtl="0"/>
          <a:r>
            <a:rPr lang="ru-RU" sz="2400" smtClean="0"/>
            <a:t>Для работы с гражданами  мало приемлемы  обычные формы работы органов МСУ</a:t>
          </a:r>
          <a:endParaRPr lang="ru-RU" sz="2400"/>
        </a:p>
      </dgm:t>
    </dgm:pt>
    <dgm:pt modelId="{97BFE11A-A6C2-4A03-ADE8-35493C1379E9}" type="parTrans" cxnId="{8EBE8A92-1E60-4B7F-B7D7-4AA9B251037C}">
      <dgm:prSet/>
      <dgm:spPr/>
      <dgm:t>
        <a:bodyPr/>
        <a:lstStyle/>
        <a:p>
          <a:endParaRPr lang="ru-RU" sz="2400"/>
        </a:p>
      </dgm:t>
    </dgm:pt>
    <dgm:pt modelId="{8368BEFE-8B21-465D-8B22-9FFBCB16D005}" type="sibTrans" cxnId="{8EBE8A92-1E60-4B7F-B7D7-4AA9B251037C}">
      <dgm:prSet/>
      <dgm:spPr/>
      <dgm:t>
        <a:bodyPr/>
        <a:lstStyle/>
        <a:p>
          <a:endParaRPr lang="ru-RU" sz="2400"/>
        </a:p>
      </dgm:t>
    </dgm:pt>
    <dgm:pt modelId="{BAF22271-E492-4A25-A2C2-0AFA451AA7AD}">
      <dgm:prSet custT="1"/>
      <dgm:spPr/>
      <dgm:t>
        <a:bodyPr/>
        <a:lstStyle/>
        <a:p>
          <a:pPr rtl="0"/>
          <a:r>
            <a:rPr lang="ru-RU" sz="2400" smtClean="0"/>
            <a:t>Большей привлекательностью обладает эмоционально окрашенная деятельность. </a:t>
          </a:r>
          <a:endParaRPr lang="ru-RU" sz="2400"/>
        </a:p>
      </dgm:t>
    </dgm:pt>
    <dgm:pt modelId="{B85C71F5-5430-4F21-8079-8900657772CA}" type="parTrans" cxnId="{248A3B7C-CBB7-40FE-8373-CF92C3B84110}">
      <dgm:prSet/>
      <dgm:spPr/>
      <dgm:t>
        <a:bodyPr/>
        <a:lstStyle/>
        <a:p>
          <a:endParaRPr lang="ru-RU" sz="2400"/>
        </a:p>
      </dgm:t>
    </dgm:pt>
    <dgm:pt modelId="{4AFD9779-70C4-42B7-A03F-1C62A86CA79B}" type="sibTrans" cxnId="{248A3B7C-CBB7-40FE-8373-CF92C3B84110}">
      <dgm:prSet/>
      <dgm:spPr/>
      <dgm:t>
        <a:bodyPr/>
        <a:lstStyle/>
        <a:p>
          <a:endParaRPr lang="ru-RU" sz="2400"/>
        </a:p>
      </dgm:t>
    </dgm:pt>
    <dgm:pt modelId="{7C5AE111-B807-4668-9E5B-A4182E791F59}">
      <dgm:prSet custT="1"/>
      <dgm:spPr/>
      <dgm:t>
        <a:bodyPr/>
        <a:lstStyle/>
        <a:p>
          <a:pPr rtl="0"/>
          <a:r>
            <a:rPr lang="ru-RU" sz="2400" dirty="0" smtClean="0"/>
            <a:t>На всех этапах работы с жителями нужно поощрение их активности (признание, благодарность, подарки и пр.).</a:t>
          </a:r>
          <a:endParaRPr lang="ru-RU" sz="2400" dirty="0"/>
        </a:p>
      </dgm:t>
    </dgm:pt>
    <dgm:pt modelId="{72E0CDCF-83F1-41BC-A6A8-560CCEF42001}" type="parTrans" cxnId="{A9D61BC6-FEB3-4F94-BE71-F4711930FA46}">
      <dgm:prSet/>
      <dgm:spPr/>
      <dgm:t>
        <a:bodyPr/>
        <a:lstStyle/>
        <a:p>
          <a:endParaRPr lang="ru-RU" sz="2400"/>
        </a:p>
      </dgm:t>
    </dgm:pt>
    <dgm:pt modelId="{D45C756E-9CD2-4C5E-A3EC-B55A65BC6977}" type="sibTrans" cxnId="{A9D61BC6-FEB3-4F94-BE71-F4711930FA46}">
      <dgm:prSet/>
      <dgm:spPr/>
      <dgm:t>
        <a:bodyPr/>
        <a:lstStyle/>
        <a:p>
          <a:endParaRPr lang="ru-RU" sz="2400"/>
        </a:p>
      </dgm:t>
    </dgm:pt>
    <dgm:pt modelId="{67B877DC-7FC9-4CE5-B5BF-AEB731EA989B}">
      <dgm:prSet custT="1"/>
      <dgm:spPr/>
      <dgm:t>
        <a:bodyPr/>
        <a:lstStyle/>
        <a:p>
          <a:pPr rtl="0"/>
          <a:r>
            <a:rPr lang="ru-RU" sz="2400" dirty="0" smtClean="0"/>
            <a:t>Активность тем выше, чем меньших усилий и времени требуется от жителей для участия в этой деятельности</a:t>
          </a:r>
          <a:endParaRPr lang="ru-RU" sz="2400" dirty="0"/>
        </a:p>
      </dgm:t>
    </dgm:pt>
    <dgm:pt modelId="{29F2D5A7-0004-4809-8878-0C8CD809CCC1}" type="parTrans" cxnId="{47EB0402-AD0E-4431-A5B5-251DA64F3608}">
      <dgm:prSet/>
      <dgm:spPr/>
      <dgm:t>
        <a:bodyPr/>
        <a:lstStyle/>
        <a:p>
          <a:endParaRPr lang="ru-RU" sz="2400"/>
        </a:p>
      </dgm:t>
    </dgm:pt>
    <dgm:pt modelId="{4A6FAD74-32A3-4D56-B55F-0F740BF61343}" type="sibTrans" cxnId="{47EB0402-AD0E-4431-A5B5-251DA64F3608}">
      <dgm:prSet/>
      <dgm:spPr/>
      <dgm:t>
        <a:bodyPr/>
        <a:lstStyle/>
        <a:p>
          <a:endParaRPr lang="ru-RU" sz="2400"/>
        </a:p>
      </dgm:t>
    </dgm:pt>
    <dgm:pt modelId="{391CD047-FF10-421C-A94C-04986F7856B9}">
      <dgm:prSet custT="1"/>
      <dgm:spPr/>
      <dgm:t>
        <a:bodyPr/>
        <a:lstStyle/>
        <a:p>
          <a:pPr rtl="0"/>
          <a:r>
            <a:rPr lang="ru-RU" sz="2400" dirty="0" smtClean="0"/>
            <a:t>Активность участия жителей носит импульсный характер</a:t>
          </a:r>
          <a:endParaRPr lang="ru-RU" sz="2400" dirty="0"/>
        </a:p>
      </dgm:t>
    </dgm:pt>
    <dgm:pt modelId="{47B7C49D-15F6-437C-A229-9678EC3CDE7F}" type="parTrans" cxnId="{797FDBCF-9F2B-4E84-8565-15399A48759A}">
      <dgm:prSet/>
      <dgm:spPr/>
      <dgm:t>
        <a:bodyPr/>
        <a:lstStyle/>
        <a:p>
          <a:endParaRPr lang="ru-RU" sz="2400"/>
        </a:p>
      </dgm:t>
    </dgm:pt>
    <dgm:pt modelId="{2A066BDF-8C1D-44F4-9B61-952B96EFD4A7}" type="sibTrans" cxnId="{797FDBCF-9F2B-4E84-8565-15399A48759A}">
      <dgm:prSet/>
      <dgm:spPr/>
      <dgm:t>
        <a:bodyPr/>
        <a:lstStyle/>
        <a:p>
          <a:endParaRPr lang="ru-RU" sz="2400"/>
        </a:p>
      </dgm:t>
    </dgm:pt>
    <dgm:pt modelId="{13FF1E66-BFBF-4625-A8A6-16374AE520CB}">
      <dgm:prSet custT="1"/>
      <dgm:spPr/>
      <dgm:t>
        <a:bodyPr/>
        <a:lstStyle/>
        <a:p>
          <a:r>
            <a:rPr lang="ru-RU" sz="2400" dirty="0" smtClean="0"/>
            <a:t>Если требуется продолжительные усилия, то  такая деятельность должна стимулироваться и /или распределяться между разными </a:t>
          </a:r>
          <a:r>
            <a:rPr lang="ru-RU" sz="2400" smtClean="0"/>
            <a:t>людьми </a:t>
          </a:r>
          <a:r>
            <a:rPr lang="ru-RU" sz="2400" smtClean="0"/>
            <a:t>(любую </a:t>
          </a:r>
          <a:r>
            <a:rPr lang="ru-RU" sz="2400" dirty="0" smtClean="0"/>
            <a:t>сложную задачу  можно разложить на несколько простых)</a:t>
          </a:r>
          <a:endParaRPr lang="ru-RU" sz="2400" dirty="0"/>
        </a:p>
      </dgm:t>
    </dgm:pt>
    <dgm:pt modelId="{FBC1A1F1-136A-4B39-97ED-7165B0064054}" type="parTrans" cxnId="{55D69DFF-6029-4F30-A19B-13F37FFA37AD}">
      <dgm:prSet/>
      <dgm:spPr/>
      <dgm:t>
        <a:bodyPr/>
        <a:lstStyle/>
        <a:p>
          <a:endParaRPr lang="ru-RU" sz="2400"/>
        </a:p>
      </dgm:t>
    </dgm:pt>
    <dgm:pt modelId="{757B52E0-79CD-48DB-AE55-183FCD75C11A}" type="sibTrans" cxnId="{55D69DFF-6029-4F30-A19B-13F37FFA37AD}">
      <dgm:prSet/>
      <dgm:spPr/>
      <dgm:t>
        <a:bodyPr/>
        <a:lstStyle/>
        <a:p>
          <a:endParaRPr lang="ru-RU" sz="2400"/>
        </a:p>
      </dgm:t>
    </dgm:pt>
    <dgm:pt modelId="{1135188F-8EF7-49C0-84D2-9E03A7665F42}" type="pres">
      <dgm:prSet presAssocID="{BCFC5186-A64C-4DB8-AF96-AABF7F50EC0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D09022C-6C9C-4A91-B140-6DA0312685CF}" type="pres">
      <dgm:prSet presAssocID="{BAF23F8E-CF72-4A74-AFEE-D7326A8B708C}" presName="thickLine" presStyleLbl="alignNode1" presStyleIdx="0" presStyleCnt="6"/>
      <dgm:spPr/>
    </dgm:pt>
    <dgm:pt modelId="{D09DA6FD-53BD-4638-BBA9-BBF4BBA7ABBD}" type="pres">
      <dgm:prSet presAssocID="{BAF23F8E-CF72-4A74-AFEE-D7326A8B708C}" presName="horz1" presStyleCnt="0"/>
      <dgm:spPr/>
    </dgm:pt>
    <dgm:pt modelId="{876CFDD3-4B4A-4B1D-9BDD-196D53088859}" type="pres">
      <dgm:prSet presAssocID="{BAF23F8E-CF72-4A74-AFEE-D7326A8B708C}" presName="tx1" presStyleLbl="revTx" presStyleIdx="0" presStyleCnt="6"/>
      <dgm:spPr/>
      <dgm:t>
        <a:bodyPr/>
        <a:lstStyle/>
        <a:p>
          <a:endParaRPr lang="ru-RU"/>
        </a:p>
      </dgm:t>
    </dgm:pt>
    <dgm:pt modelId="{41E221A3-3F51-4F79-9B03-D4F59A7BF030}" type="pres">
      <dgm:prSet presAssocID="{BAF23F8E-CF72-4A74-AFEE-D7326A8B708C}" presName="vert1" presStyleCnt="0"/>
      <dgm:spPr/>
    </dgm:pt>
    <dgm:pt modelId="{7DFAC9C5-95A0-4F0A-BB5C-B39B9A2707DB}" type="pres">
      <dgm:prSet presAssocID="{BAF22271-E492-4A25-A2C2-0AFA451AA7AD}" presName="thickLine" presStyleLbl="alignNode1" presStyleIdx="1" presStyleCnt="6"/>
      <dgm:spPr/>
    </dgm:pt>
    <dgm:pt modelId="{F86E9C64-733C-462F-8C15-97DC68687927}" type="pres">
      <dgm:prSet presAssocID="{BAF22271-E492-4A25-A2C2-0AFA451AA7AD}" presName="horz1" presStyleCnt="0"/>
      <dgm:spPr/>
    </dgm:pt>
    <dgm:pt modelId="{3AE737DE-BB73-4946-9D79-F38CBA700C1B}" type="pres">
      <dgm:prSet presAssocID="{BAF22271-E492-4A25-A2C2-0AFA451AA7AD}" presName="tx1" presStyleLbl="revTx" presStyleIdx="1" presStyleCnt="6"/>
      <dgm:spPr/>
      <dgm:t>
        <a:bodyPr/>
        <a:lstStyle/>
        <a:p>
          <a:endParaRPr lang="ru-RU"/>
        </a:p>
      </dgm:t>
    </dgm:pt>
    <dgm:pt modelId="{70D47221-FCE8-414D-9066-571B57907E49}" type="pres">
      <dgm:prSet presAssocID="{BAF22271-E492-4A25-A2C2-0AFA451AA7AD}" presName="vert1" presStyleCnt="0"/>
      <dgm:spPr/>
    </dgm:pt>
    <dgm:pt modelId="{467F85D0-F936-482D-8761-AD09A91C32F1}" type="pres">
      <dgm:prSet presAssocID="{7C5AE111-B807-4668-9E5B-A4182E791F59}" presName="thickLine" presStyleLbl="alignNode1" presStyleIdx="2" presStyleCnt="6"/>
      <dgm:spPr/>
    </dgm:pt>
    <dgm:pt modelId="{7F3A202B-2798-4B6A-8839-7E2847493825}" type="pres">
      <dgm:prSet presAssocID="{7C5AE111-B807-4668-9E5B-A4182E791F59}" presName="horz1" presStyleCnt="0"/>
      <dgm:spPr/>
    </dgm:pt>
    <dgm:pt modelId="{109CA6DC-7075-45F4-AA0D-FC6BEA95173B}" type="pres">
      <dgm:prSet presAssocID="{7C5AE111-B807-4668-9E5B-A4182E791F59}" presName="tx1" presStyleLbl="revTx" presStyleIdx="2" presStyleCnt="6"/>
      <dgm:spPr/>
      <dgm:t>
        <a:bodyPr/>
        <a:lstStyle/>
        <a:p>
          <a:endParaRPr lang="ru-RU"/>
        </a:p>
      </dgm:t>
    </dgm:pt>
    <dgm:pt modelId="{F66CC930-1213-4DB5-A29B-F731A73FF639}" type="pres">
      <dgm:prSet presAssocID="{7C5AE111-B807-4668-9E5B-A4182E791F59}" presName="vert1" presStyleCnt="0"/>
      <dgm:spPr/>
    </dgm:pt>
    <dgm:pt modelId="{10787DAB-BCAC-4E35-9273-16052E80777D}" type="pres">
      <dgm:prSet presAssocID="{67B877DC-7FC9-4CE5-B5BF-AEB731EA989B}" presName="thickLine" presStyleLbl="alignNode1" presStyleIdx="3" presStyleCnt="6"/>
      <dgm:spPr/>
    </dgm:pt>
    <dgm:pt modelId="{093227DF-57B0-4F9C-8194-956729A1E78E}" type="pres">
      <dgm:prSet presAssocID="{67B877DC-7FC9-4CE5-B5BF-AEB731EA989B}" presName="horz1" presStyleCnt="0"/>
      <dgm:spPr/>
    </dgm:pt>
    <dgm:pt modelId="{FFB2963D-8E5E-457F-96F4-BA405A344A59}" type="pres">
      <dgm:prSet presAssocID="{67B877DC-7FC9-4CE5-B5BF-AEB731EA989B}" presName="tx1" presStyleLbl="revTx" presStyleIdx="3" presStyleCnt="6"/>
      <dgm:spPr/>
      <dgm:t>
        <a:bodyPr/>
        <a:lstStyle/>
        <a:p>
          <a:endParaRPr lang="ru-RU"/>
        </a:p>
      </dgm:t>
    </dgm:pt>
    <dgm:pt modelId="{6733FC24-6880-4711-9292-45859A7707C8}" type="pres">
      <dgm:prSet presAssocID="{67B877DC-7FC9-4CE5-B5BF-AEB731EA989B}" presName="vert1" presStyleCnt="0"/>
      <dgm:spPr/>
    </dgm:pt>
    <dgm:pt modelId="{9BBCF7A3-D829-40AC-B939-490EEB20B8D0}" type="pres">
      <dgm:prSet presAssocID="{13FF1E66-BFBF-4625-A8A6-16374AE520CB}" presName="thickLine" presStyleLbl="alignNode1" presStyleIdx="4" presStyleCnt="6"/>
      <dgm:spPr/>
    </dgm:pt>
    <dgm:pt modelId="{14F67F44-D45B-43E7-B2D7-56DE69A9385D}" type="pres">
      <dgm:prSet presAssocID="{13FF1E66-BFBF-4625-A8A6-16374AE520CB}" presName="horz1" presStyleCnt="0"/>
      <dgm:spPr/>
    </dgm:pt>
    <dgm:pt modelId="{3ACA5E47-C876-418A-B5A8-D6C197119C65}" type="pres">
      <dgm:prSet presAssocID="{13FF1E66-BFBF-4625-A8A6-16374AE520CB}" presName="tx1" presStyleLbl="revTx" presStyleIdx="4" presStyleCnt="6" custScaleY="168309"/>
      <dgm:spPr/>
      <dgm:t>
        <a:bodyPr/>
        <a:lstStyle/>
        <a:p>
          <a:endParaRPr lang="ru-RU"/>
        </a:p>
      </dgm:t>
    </dgm:pt>
    <dgm:pt modelId="{33D9B812-20E2-4843-9517-1FE28B5A9C71}" type="pres">
      <dgm:prSet presAssocID="{13FF1E66-BFBF-4625-A8A6-16374AE520CB}" presName="vert1" presStyleCnt="0"/>
      <dgm:spPr/>
    </dgm:pt>
    <dgm:pt modelId="{B5357F02-1E3A-4A34-9772-91D10318A3DE}" type="pres">
      <dgm:prSet presAssocID="{391CD047-FF10-421C-A94C-04986F7856B9}" presName="thickLine" presStyleLbl="alignNode1" presStyleIdx="5" presStyleCnt="6"/>
      <dgm:spPr/>
    </dgm:pt>
    <dgm:pt modelId="{78448230-2E26-45A1-857F-48395C934E99}" type="pres">
      <dgm:prSet presAssocID="{391CD047-FF10-421C-A94C-04986F7856B9}" presName="horz1" presStyleCnt="0"/>
      <dgm:spPr/>
    </dgm:pt>
    <dgm:pt modelId="{AAF67C14-9EFE-4B26-AC5E-87162BE70CE3}" type="pres">
      <dgm:prSet presAssocID="{391CD047-FF10-421C-A94C-04986F7856B9}" presName="tx1" presStyleLbl="revTx" presStyleIdx="5" presStyleCnt="6"/>
      <dgm:spPr/>
      <dgm:t>
        <a:bodyPr/>
        <a:lstStyle/>
        <a:p>
          <a:endParaRPr lang="ru-RU"/>
        </a:p>
      </dgm:t>
    </dgm:pt>
    <dgm:pt modelId="{4754FD11-C0A4-4122-A6E2-E15B4E784C84}" type="pres">
      <dgm:prSet presAssocID="{391CD047-FF10-421C-A94C-04986F7856B9}" presName="vert1" presStyleCnt="0"/>
      <dgm:spPr/>
    </dgm:pt>
  </dgm:ptLst>
  <dgm:cxnLst>
    <dgm:cxn modelId="{CDBB7FFC-A8FF-4F85-A0DD-97A1FE0541AE}" type="presOf" srcId="{13FF1E66-BFBF-4625-A8A6-16374AE520CB}" destId="{3ACA5E47-C876-418A-B5A8-D6C197119C65}" srcOrd="0" destOrd="0" presId="urn:microsoft.com/office/officeart/2008/layout/LinedList"/>
    <dgm:cxn modelId="{FADF5278-4C50-4D63-9923-7FBBE6277FE2}" type="presOf" srcId="{BCFC5186-A64C-4DB8-AF96-AABF7F50EC09}" destId="{1135188F-8EF7-49C0-84D2-9E03A7665F42}" srcOrd="0" destOrd="0" presId="urn:microsoft.com/office/officeart/2008/layout/LinedList"/>
    <dgm:cxn modelId="{8EBE8A92-1E60-4B7F-B7D7-4AA9B251037C}" srcId="{BCFC5186-A64C-4DB8-AF96-AABF7F50EC09}" destId="{BAF23F8E-CF72-4A74-AFEE-D7326A8B708C}" srcOrd="0" destOrd="0" parTransId="{97BFE11A-A6C2-4A03-ADE8-35493C1379E9}" sibTransId="{8368BEFE-8B21-465D-8B22-9FFBCB16D005}"/>
    <dgm:cxn modelId="{248A3B7C-CBB7-40FE-8373-CF92C3B84110}" srcId="{BCFC5186-A64C-4DB8-AF96-AABF7F50EC09}" destId="{BAF22271-E492-4A25-A2C2-0AFA451AA7AD}" srcOrd="1" destOrd="0" parTransId="{B85C71F5-5430-4F21-8079-8900657772CA}" sibTransId="{4AFD9779-70C4-42B7-A03F-1C62A86CA79B}"/>
    <dgm:cxn modelId="{0049BA63-80CA-40D0-8BC5-81D0827EAC3B}" type="presOf" srcId="{BAF23F8E-CF72-4A74-AFEE-D7326A8B708C}" destId="{876CFDD3-4B4A-4B1D-9BDD-196D53088859}" srcOrd="0" destOrd="0" presId="urn:microsoft.com/office/officeart/2008/layout/LinedList"/>
    <dgm:cxn modelId="{47EB0402-AD0E-4431-A5B5-251DA64F3608}" srcId="{BCFC5186-A64C-4DB8-AF96-AABF7F50EC09}" destId="{67B877DC-7FC9-4CE5-B5BF-AEB731EA989B}" srcOrd="3" destOrd="0" parTransId="{29F2D5A7-0004-4809-8878-0C8CD809CCC1}" sibTransId="{4A6FAD74-32A3-4D56-B55F-0F740BF61343}"/>
    <dgm:cxn modelId="{47ED77E3-1843-4CFA-8ED1-68A8AF72D7E8}" type="presOf" srcId="{67B877DC-7FC9-4CE5-B5BF-AEB731EA989B}" destId="{FFB2963D-8E5E-457F-96F4-BA405A344A59}" srcOrd="0" destOrd="0" presId="urn:microsoft.com/office/officeart/2008/layout/LinedList"/>
    <dgm:cxn modelId="{7677900B-D5ED-4127-9DA6-8111A86B858D}" type="presOf" srcId="{7C5AE111-B807-4668-9E5B-A4182E791F59}" destId="{109CA6DC-7075-45F4-AA0D-FC6BEA95173B}" srcOrd="0" destOrd="0" presId="urn:microsoft.com/office/officeart/2008/layout/LinedList"/>
    <dgm:cxn modelId="{55D69DFF-6029-4F30-A19B-13F37FFA37AD}" srcId="{BCFC5186-A64C-4DB8-AF96-AABF7F50EC09}" destId="{13FF1E66-BFBF-4625-A8A6-16374AE520CB}" srcOrd="4" destOrd="0" parTransId="{FBC1A1F1-136A-4B39-97ED-7165B0064054}" sibTransId="{757B52E0-79CD-48DB-AE55-183FCD75C11A}"/>
    <dgm:cxn modelId="{A9D61BC6-FEB3-4F94-BE71-F4711930FA46}" srcId="{BCFC5186-A64C-4DB8-AF96-AABF7F50EC09}" destId="{7C5AE111-B807-4668-9E5B-A4182E791F59}" srcOrd="2" destOrd="0" parTransId="{72E0CDCF-83F1-41BC-A6A8-560CCEF42001}" sibTransId="{D45C756E-9CD2-4C5E-A3EC-B55A65BC6977}"/>
    <dgm:cxn modelId="{259C9890-E2C8-4EF9-87E9-5EE1B5E6BF45}" type="presOf" srcId="{BAF22271-E492-4A25-A2C2-0AFA451AA7AD}" destId="{3AE737DE-BB73-4946-9D79-F38CBA700C1B}" srcOrd="0" destOrd="0" presId="urn:microsoft.com/office/officeart/2008/layout/LinedList"/>
    <dgm:cxn modelId="{797FDBCF-9F2B-4E84-8565-15399A48759A}" srcId="{BCFC5186-A64C-4DB8-AF96-AABF7F50EC09}" destId="{391CD047-FF10-421C-A94C-04986F7856B9}" srcOrd="5" destOrd="0" parTransId="{47B7C49D-15F6-437C-A229-9678EC3CDE7F}" sibTransId="{2A066BDF-8C1D-44F4-9B61-952B96EFD4A7}"/>
    <dgm:cxn modelId="{85F57814-88CF-4590-B36B-15AEA9EFADDB}" type="presOf" srcId="{391CD047-FF10-421C-A94C-04986F7856B9}" destId="{AAF67C14-9EFE-4B26-AC5E-87162BE70CE3}" srcOrd="0" destOrd="0" presId="urn:microsoft.com/office/officeart/2008/layout/LinedList"/>
    <dgm:cxn modelId="{8E7B3104-3A2A-46E8-9F67-C5D878AD40D2}" type="presParOf" srcId="{1135188F-8EF7-49C0-84D2-9E03A7665F42}" destId="{0D09022C-6C9C-4A91-B140-6DA0312685CF}" srcOrd="0" destOrd="0" presId="urn:microsoft.com/office/officeart/2008/layout/LinedList"/>
    <dgm:cxn modelId="{E3E28966-9E21-4F47-96F5-B3BC88EB74F6}" type="presParOf" srcId="{1135188F-8EF7-49C0-84D2-9E03A7665F42}" destId="{D09DA6FD-53BD-4638-BBA9-BBF4BBA7ABBD}" srcOrd="1" destOrd="0" presId="urn:microsoft.com/office/officeart/2008/layout/LinedList"/>
    <dgm:cxn modelId="{400ED317-AA9D-432F-BFA7-4296A63850CD}" type="presParOf" srcId="{D09DA6FD-53BD-4638-BBA9-BBF4BBA7ABBD}" destId="{876CFDD3-4B4A-4B1D-9BDD-196D53088859}" srcOrd="0" destOrd="0" presId="urn:microsoft.com/office/officeart/2008/layout/LinedList"/>
    <dgm:cxn modelId="{628BFFA0-296D-4118-82B7-0E4E5D946940}" type="presParOf" srcId="{D09DA6FD-53BD-4638-BBA9-BBF4BBA7ABBD}" destId="{41E221A3-3F51-4F79-9B03-D4F59A7BF030}" srcOrd="1" destOrd="0" presId="urn:microsoft.com/office/officeart/2008/layout/LinedList"/>
    <dgm:cxn modelId="{9E99941F-AEF9-492C-A556-BC7FE999882B}" type="presParOf" srcId="{1135188F-8EF7-49C0-84D2-9E03A7665F42}" destId="{7DFAC9C5-95A0-4F0A-BB5C-B39B9A2707DB}" srcOrd="2" destOrd="0" presId="urn:microsoft.com/office/officeart/2008/layout/LinedList"/>
    <dgm:cxn modelId="{B2F4F1F9-144C-493E-8AEA-B278FF5EDD95}" type="presParOf" srcId="{1135188F-8EF7-49C0-84D2-9E03A7665F42}" destId="{F86E9C64-733C-462F-8C15-97DC68687927}" srcOrd="3" destOrd="0" presId="urn:microsoft.com/office/officeart/2008/layout/LinedList"/>
    <dgm:cxn modelId="{8812F9FE-C066-4145-8DA7-5EC3608A7DFF}" type="presParOf" srcId="{F86E9C64-733C-462F-8C15-97DC68687927}" destId="{3AE737DE-BB73-4946-9D79-F38CBA700C1B}" srcOrd="0" destOrd="0" presId="urn:microsoft.com/office/officeart/2008/layout/LinedList"/>
    <dgm:cxn modelId="{38529830-85B6-49C2-B7C3-4D03280C1C03}" type="presParOf" srcId="{F86E9C64-733C-462F-8C15-97DC68687927}" destId="{70D47221-FCE8-414D-9066-571B57907E49}" srcOrd="1" destOrd="0" presId="urn:microsoft.com/office/officeart/2008/layout/LinedList"/>
    <dgm:cxn modelId="{C21B97B4-7A90-4AB5-9C4F-1714F47E6F4C}" type="presParOf" srcId="{1135188F-8EF7-49C0-84D2-9E03A7665F42}" destId="{467F85D0-F936-482D-8761-AD09A91C32F1}" srcOrd="4" destOrd="0" presId="urn:microsoft.com/office/officeart/2008/layout/LinedList"/>
    <dgm:cxn modelId="{40A1D99D-7F08-40E6-9158-20F5F8609EC8}" type="presParOf" srcId="{1135188F-8EF7-49C0-84D2-9E03A7665F42}" destId="{7F3A202B-2798-4B6A-8839-7E2847493825}" srcOrd="5" destOrd="0" presId="urn:microsoft.com/office/officeart/2008/layout/LinedList"/>
    <dgm:cxn modelId="{9EE7F85F-8C64-4E8F-98DF-A40C71C2DAA6}" type="presParOf" srcId="{7F3A202B-2798-4B6A-8839-7E2847493825}" destId="{109CA6DC-7075-45F4-AA0D-FC6BEA95173B}" srcOrd="0" destOrd="0" presId="urn:microsoft.com/office/officeart/2008/layout/LinedList"/>
    <dgm:cxn modelId="{1A88C244-2EF1-450E-ACE3-9FB2E28C409E}" type="presParOf" srcId="{7F3A202B-2798-4B6A-8839-7E2847493825}" destId="{F66CC930-1213-4DB5-A29B-F731A73FF639}" srcOrd="1" destOrd="0" presId="urn:microsoft.com/office/officeart/2008/layout/LinedList"/>
    <dgm:cxn modelId="{8074EC48-81A3-4370-A875-85B9E2CF76FD}" type="presParOf" srcId="{1135188F-8EF7-49C0-84D2-9E03A7665F42}" destId="{10787DAB-BCAC-4E35-9273-16052E80777D}" srcOrd="6" destOrd="0" presId="urn:microsoft.com/office/officeart/2008/layout/LinedList"/>
    <dgm:cxn modelId="{C31CAABA-FF5B-416A-BA63-1D2882C3B221}" type="presParOf" srcId="{1135188F-8EF7-49C0-84D2-9E03A7665F42}" destId="{093227DF-57B0-4F9C-8194-956729A1E78E}" srcOrd="7" destOrd="0" presId="urn:microsoft.com/office/officeart/2008/layout/LinedList"/>
    <dgm:cxn modelId="{D0890883-1F36-46DF-8AF1-FAECC3C3ECE6}" type="presParOf" srcId="{093227DF-57B0-4F9C-8194-956729A1E78E}" destId="{FFB2963D-8E5E-457F-96F4-BA405A344A59}" srcOrd="0" destOrd="0" presId="urn:microsoft.com/office/officeart/2008/layout/LinedList"/>
    <dgm:cxn modelId="{2DB03FE0-B398-4683-B945-CFF439420295}" type="presParOf" srcId="{093227DF-57B0-4F9C-8194-956729A1E78E}" destId="{6733FC24-6880-4711-9292-45859A7707C8}" srcOrd="1" destOrd="0" presId="urn:microsoft.com/office/officeart/2008/layout/LinedList"/>
    <dgm:cxn modelId="{F1B2F73C-7DEF-45A1-8580-3EC30B64BDEC}" type="presParOf" srcId="{1135188F-8EF7-49C0-84D2-9E03A7665F42}" destId="{9BBCF7A3-D829-40AC-B939-490EEB20B8D0}" srcOrd="8" destOrd="0" presId="urn:microsoft.com/office/officeart/2008/layout/LinedList"/>
    <dgm:cxn modelId="{E3EEFBAE-6F0F-47D0-86CA-6CE2AC67BC95}" type="presParOf" srcId="{1135188F-8EF7-49C0-84D2-9E03A7665F42}" destId="{14F67F44-D45B-43E7-B2D7-56DE69A9385D}" srcOrd="9" destOrd="0" presId="urn:microsoft.com/office/officeart/2008/layout/LinedList"/>
    <dgm:cxn modelId="{B9C9B918-9FD9-4067-B778-9A210063D3AF}" type="presParOf" srcId="{14F67F44-D45B-43E7-B2D7-56DE69A9385D}" destId="{3ACA5E47-C876-418A-B5A8-D6C197119C65}" srcOrd="0" destOrd="0" presId="urn:microsoft.com/office/officeart/2008/layout/LinedList"/>
    <dgm:cxn modelId="{16BB4887-8646-495D-B7EB-34A77C867F2C}" type="presParOf" srcId="{14F67F44-D45B-43E7-B2D7-56DE69A9385D}" destId="{33D9B812-20E2-4843-9517-1FE28B5A9C71}" srcOrd="1" destOrd="0" presId="urn:microsoft.com/office/officeart/2008/layout/LinedList"/>
    <dgm:cxn modelId="{FACEF863-6AD2-4E20-B2F8-4549CC327D4A}" type="presParOf" srcId="{1135188F-8EF7-49C0-84D2-9E03A7665F42}" destId="{B5357F02-1E3A-4A34-9772-91D10318A3DE}" srcOrd="10" destOrd="0" presId="urn:microsoft.com/office/officeart/2008/layout/LinedList"/>
    <dgm:cxn modelId="{34AED0CD-D641-4124-843E-EB380FB833AE}" type="presParOf" srcId="{1135188F-8EF7-49C0-84D2-9E03A7665F42}" destId="{78448230-2E26-45A1-857F-48395C934E99}" srcOrd="11" destOrd="0" presId="urn:microsoft.com/office/officeart/2008/layout/LinedList"/>
    <dgm:cxn modelId="{6E2179E7-1E91-4A9C-A8CE-7BB2106D912F}" type="presParOf" srcId="{78448230-2E26-45A1-857F-48395C934E99}" destId="{AAF67C14-9EFE-4B26-AC5E-87162BE70CE3}" srcOrd="0" destOrd="0" presId="urn:microsoft.com/office/officeart/2008/layout/LinedList"/>
    <dgm:cxn modelId="{C3054B08-657F-4BF4-8B1C-B47053027397}" type="presParOf" srcId="{78448230-2E26-45A1-857F-48395C934E99}" destId="{4754FD11-C0A4-4122-A6E2-E15B4E784C8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72307-868D-4DED-A03F-577463E93D31}">
      <dsp:nvSpPr>
        <dsp:cNvPr id="0" name=""/>
        <dsp:cNvSpPr/>
      </dsp:nvSpPr>
      <dsp:spPr>
        <a:xfrm>
          <a:off x="3043" y="516943"/>
          <a:ext cx="2674623" cy="22668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Население/народ – это однородное и пассивное «нечто», к которому принято обращаться только </a:t>
          </a:r>
          <a:r>
            <a:rPr lang="ru-RU" sz="2400" kern="1200" dirty="0" smtClean="0"/>
            <a:t>риторически</a:t>
          </a:r>
          <a:endParaRPr lang="ru-RU" sz="2400" kern="1200" dirty="0"/>
        </a:p>
      </dsp:txBody>
      <dsp:txXfrm>
        <a:off x="3043" y="516943"/>
        <a:ext cx="2674623" cy="2266823"/>
      </dsp:txXfrm>
    </dsp:sp>
    <dsp:sp modelId="{9CF8407E-5FA2-4B60-8E74-728840FF92EB}">
      <dsp:nvSpPr>
        <dsp:cNvPr id="0" name=""/>
        <dsp:cNvSpPr/>
      </dsp:nvSpPr>
      <dsp:spPr>
        <a:xfrm>
          <a:off x="2945128" y="516943"/>
          <a:ext cx="2674623" cy="22668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Население пассивно и поднять его невозможно</a:t>
          </a:r>
          <a:endParaRPr lang="ru-RU" sz="2400" kern="1200" dirty="0"/>
        </a:p>
      </dsp:txBody>
      <dsp:txXfrm>
        <a:off x="2945128" y="516943"/>
        <a:ext cx="2674623" cy="2266823"/>
      </dsp:txXfrm>
    </dsp:sp>
    <dsp:sp modelId="{452D31FE-FB5D-4271-A869-DD20F13B8875}">
      <dsp:nvSpPr>
        <dsp:cNvPr id="0" name=""/>
        <dsp:cNvSpPr/>
      </dsp:nvSpPr>
      <dsp:spPr>
        <a:xfrm>
          <a:off x="5887214" y="516943"/>
          <a:ext cx="2859948" cy="22668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Активисты опасны, так как: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Они составляют нам конкуренцию (хотят на наше место)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Нас критикуют 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Отвлекают от работы</a:t>
          </a:r>
          <a:endParaRPr lang="ru-RU" sz="2000" kern="1200" dirty="0"/>
        </a:p>
      </dsp:txBody>
      <dsp:txXfrm>
        <a:off x="5887214" y="516943"/>
        <a:ext cx="2859948" cy="2266823"/>
      </dsp:txXfrm>
    </dsp:sp>
    <dsp:sp modelId="{DC4516DA-52A1-4D09-AD94-0D08E4F94E31}">
      <dsp:nvSpPr>
        <dsp:cNvPr id="0" name=""/>
        <dsp:cNvSpPr/>
      </dsp:nvSpPr>
      <dsp:spPr>
        <a:xfrm>
          <a:off x="236016" y="3067935"/>
          <a:ext cx="3933007" cy="20421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Нужно работать с теми, кого хорошо знаешь («свои», «надежные», «знают правила» и т.д.)</a:t>
          </a:r>
          <a:endParaRPr lang="ru-RU" sz="2400" b="1" kern="1200" dirty="0"/>
        </a:p>
      </dsp:txBody>
      <dsp:txXfrm>
        <a:off x="236016" y="3067935"/>
        <a:ext cx="3933007" cy="2042171"/>
      </dsp:txXfrm>
    </dsp:sp>
    <dsp:sp modelId="{EF8F569B-B97F-4272-B33D-269B270B3581}">
      <dsp:nvSpPr>
        <dsp:cNvPr id="0" name=""/>
        <dsp:cNvSpPr/>
      </dsp:nvSpPr>
      <dsp:spPr>
        <a:xfrm>
          <a:off x="4585569" y="3051229"/>
          <a:ext cx="3779537" cy="20930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Если кто-то выражает готовность к работе, то они хотят: </a:t>
          </a:r>
          <a:r>
            <a:rPr lang="ru-RU" sz="2000" b="1" u="sng" kern="1200" dirty="0" smtClean="0"/>
            <a:t>в свое свободное время, бесплатно и много работать</a:t>
          </a:r>
          <a:r>
            <a:rPr lang="ru-RU" sz="2000" b="1" kern="1200" dirty="0" smtClean="0"/>
            <a:t> </a:t>
          </a:r>
          <a:endParaRPr lang="ru-RU" sz="2000" b="1" kern="1200" dirty="0" smtClean="0"/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(</a:t>
          </a:r>
          <a:r>
            <a:rPr lang="ru-RU" sz="2000" b="1" kern="1200" dirty="0" smtClean="0"/>
            <a:t>т.е. делать все </a:t>
          </a:r>
          <a:r>
            <a:rPr lang="ru-RU" sz="2000" b="1" kern="1200" dirty="0" smtClean="0"/>
            <a:t>то же, </a:t>
          </a:r>
          <a:r>
            <a:rPr lang="ru-RU" sz="2000" b="1" kern="1200" dirty="0" smtClean="0"/>
            <a:t>что мы  делаем в рабочее время и за плату).</a:t>
          </a:r>
          <a:endParaRPr lang="ru-RU" sz="2000" b="1" kern="1200" dirty="0"/>
        </a:p>
      </dsp:txBody>
      <dsp:txXfrm>
        <a:off x="4585569" y="3051229"/>
        <a:ext cx="3779537" cy="20930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8E728-44CA-4CF0-A37A-17A384FA25FA}">
      <dsp:nvSpPr>
        <dsp:cNvPr id="0" name=""/>
        <dsp:cNvSpPr/>
      </dsp:nvSpPr>
      <dsp:spPr>
        <a:xfrm>
          <a:off x="0" y="72014"/>
          <a:ext cx="8856984" cy="139658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smtClean="0"/>
            <a:t>От  существующего -  кто уже проявляет активность?</a:t>
          </a:r>
          <a:endParaRPr lang="ru-RU" sz="2500" kern="1200"/>
        </a:p>
      </dsp:txBody>
      <dsp:txXfrm>
        <a:off x="68176" y="140190"/>
        <a:ext cx="8720632" cy="1260235"/>
      </dsp:txXfrm>
    </dsp:sp>
    <dsp:sp modelId="{98018707-572B-4C43-A403-E11C5FD8F551}">
      <dsp:nvSpPr>
        <dsp:cNvPr id="0" name=""/>
        <dsp:cNvSpPr/>
      </dsp:nvSpPr>
      <dsp:spPr>
        <a:xfrm>
          <a:off x="0" y="1472171"/>
          <a:ext cx="8856984" cy="1707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09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smtClean="0"/>
            <a:t>Выступает с инициативами/протестами</a:t>
          </a:r>
          <a:endParaRPr lang="ru-RU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smtClean="0"/>
            <a:t>Участвует в выборах в качестве кандидатов</a:t>
          </a:r>
          <a:endParaRPr lang="ru-RU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 smtClean="0"/>
            <a:t>Пишет обращения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smtClean="0"/>
            <a:t>Создает некоммерческие организации</a:t>
          </a:r>
          <a:endParaRPr lang="ru-RU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smtClean="0"/>
            <a:t>И др. </a:t>
          </a:r>
          <a:endParaRPr lang="ru-RU" sz="2000" kern="1200"/>
        </a:p>
      </dsp:txBody>
      <dsp:txXfrm>
        <a:off x="0" y="1472171"/>
        <a:ext cx="8856984" cy="1707750"/>
      </dsp:txXfrm>
    </dsp:sp>
    <dsp:sp modelId="{991BE2F5-AA05-41B4-B187-0D2D302CBE17}">
      <dsp:nvSpPr>
        <dsp:cNvPr id="0" name=""/>
        <dsp:cNvSpPr/>
      </dsp:nvSpPr>
      <dsp:spPr>
        <a:xfrm>
          <a:off x="0" y="3179921"/>
          <a:ext cx="8856984" cy="139658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smtClean="0"/>
            <a:t>От актуальности – какие проблемы существуют на конкретной территории? Кто заинтересован в их решении? </a:t>
          </a:r>
          <a:endParaRPr lang="ru-RU" sz="2500" kern="1200"/>
        </a:p>
      </dsp:txBody>
      <dsp:txXfrm>
        <a:off x="68176" y="3248097"/>
        <a:ext cx="8720632" cy="1260235"/>
      </dsp:txXfrm>
    </dsp:sp>
    <dsp:sp modelId="{BF6FEC50-776C-4280-A62B-C0FFBBE2B9A8}">
      <dsp:nvSpPr>
        <dsp:cNvPr id="0" name=""/>
        <dsp:cNvSpPr/>
      </dsp:nvSpPr>
      <dsp:spPr>
        <a:xfrm>
          <a:off x="0" y="4648508"/>
          <a:ext cx="8856984" cy="139658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От имеющегося потенциала – </a:t>
          </a:r>
          <a:r>
            <a:rPr lang="ru-RU" sz="2500" b="1" kern="1200" dirty="0" smtClean="0"/>
            <a:t>люди, которые </a:t>
          </a:r>
          <a:r>
            <a:rPr lang="ru-RU" sz="2500" b="1" kern="1200" dirty="0" smtClean="0"/>
            <a:t>в силу профессии (бывшей профессии) </a:t>
          </a:r>
          <a:r>
            <a:rPr lang="ru-RU" sz="2500" b="1" kern="1200" dirty="0" smtClean="0"/>
            <a:t>могут </a:t>
          </a:r>
          <a:r>
            <a:rPr lang="ru-RU" sz="2500" b="1" kern="1200" dirty="0" smtClean="0"/>
            <a:t>стать активными участниками ТОС</a:t>
          </a:r>
          <a:endParaRPr lang="ru-RU" sz="2500" kern="1200" dirty="0"/>
        </a:p>
      </dsp:txBody>
      <dsp:txXfrm>
        <a:off x="68176" y="4716684"/>
        <a:ext cx="8720632" cy="12602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09022C-6C9C-4A91-B140-6DA0312685CF}">
      <dsp:nvSpPr>
        <dsp:cNvPr id="0" name=""/>
        <dsp:cNvSpPr/>
      </dsp:nvSpPr>
      <dsp:spPr>
        <a:xfrm>
          <a:off x="0" y="4020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CFDD3-4B4A-4B1D-9BDD-196D53088859}">
      <dsp:nvSpPr>
        <dsp:cNvPr id="0" name=""/>
        <dsp:cNvSpPr/>
      </dsp:nvSpPr>
      <dsp:spPr>
        <a:xfrm>
          <a:off x="0" y="4020"/>
          <a:ext cx="8784976" cy="827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Для работы с гражданами  мало приемлемы  обычные формы работы органов МСУ</a:t>
          </a:r>
          <a:endParaRPr lang="ru-RU" sz="2400" kern="1200"/>
        </a:p>
      </dsp:txBody>
      <dsp:txXfrm>
        <a:off x="0" y="4020"/>
        <a:ext cx="8784976" cy="827196"/>
      </dsp:txXfrm>
    </dsp:sp>
    <dsp:sp modelId="{7DFAC9C5-95A0-4F0A-BB5C-B39B9A2707DB}">
      <dsp:nvSpPr>
        <dsp:cNvPr id="0" name=""/>
        <dsp:cNvSpPr/>
      </dsp:nvSpPr>
      <dsp:spPr>
        <a:xfrm>
          <a:off x="0" y="831217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E737DE-BB73-4946-9D79-F38CBA700C1B}">
      <dsp:nvSpPr>
        <dsp:cNvPr id="0" name=""/>
        <dsp:cNvSpPr/>
      </dsp:nvSpPr>
      <dsp:spPr>
        <a:xfrm>
          <a:off x="0" y="831217"/>
          <a:ext cx="8784976" cy="827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Большей привлекательностью обладает эмоционально окрашенная деятельность. </a:t>
          </a:r>
          <a:endParaRPr lang="ru-RU" sz="2400" kern="1200"/>
        </a:p>
      </dsp:txBody>
      <dsp:txXfrm>
        <a:off x="0" y="831217"/>
        <a:ext cx="8784976" cy="827196"/>
      </dsp:txXfrm>
    </dsp:sp>
    <dsp:sp modelId="{467F85D0-F936-482D-8761-AD09A91C32F1}">
      <dsp:nvSpPr>
        <dsp:cNvPr id="0" name=""/>
        <dsp:cNvSpPr/>
      </dsp:nvSpPr>
      <dsp:spPr>
        <a:xfrm>
          <a:off x="0" y="1658414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9CA6DC-7075-45F4-AA0D-FC6BEA95173B}">
      <dsp:nvSpPr>
        <dsp:cNvPr id="0" name=""/>
        <dsp:cNvSpPr/>
      </dsp:nvSpPr>
      <dsp:spPr>
        <a:xfrm>
          <a:off x="0" y="1658414"/>
          <a:ext cx="8784976" cy="827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 всех этапах работы с жителями нужно поощрение их активности (признание, благодарность, подарки и пр.).</a:t>
          </a:r>
          <a:endParaRPr lang="ru-RU" sz="2400" kern="1200" dirty="0"/>
        </a:p>
      </dsp:txBody>
      <dsp:txXfrm>
        <a:off x="0" y="1658414"/>
        <a:ext cx="8784976" cy="827196"/>
      </dsp:txXfrm>
    </dsp:sp>
    <dsp:sp modelId="{10787DAB-BCAC-4E35-9273-16052E80777D}">
      <dsp:nvSpPr>
        <dsp:cNvPr id="0" name=""/>
        <dsp:cNvSpPr/>
      </dsp:nvSpPr>
      <dsp:spPr>
        <a:xfrm>
          <a:off x="0" y="2485611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B2963D-8E5E-457F-96F4-BA405A344A59}">
      <dsp:nvSpPr>
        <dsp:cNvPr id="0" name=""/>
        <dsp:cNvSpPr/>
      </dsp:nvSpPr>
      <dsp:spPr>
        <a:xfrm>
          <a:off x="0" y="2485611"/>
          <a:ext cx="8784976" cy="827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Активность тем выше, чем меньших усилий и времени требуется от жителей для участия в этой деятельности</a:t>
          </a:r>
          <a:endParaRPr lang="ru-RU" sz="2400" kern="1200" dirty="0"/>
        </a:p>
      </dsp:txBody>
      <dsp:txXfrm>
        <a:off x="0" y="2485611"/>
        <a:ext cx="8784976" cy="827196"/>
      </dsp:txXfrm>
    </dsp:sp>
    <dsp:sp modelId="{9BBCF7A3-D829-40AC-B939-490EEB20B8D0}">
      <dsp:nvSpPr>
        <dsp:cNvPr id="0" name=""/>
        <dsp:cNvSpPr/>
      </dsp:nvSpPr>
      <dsp:spPr>
        <a:xfrm>
          <a:off x="0" y="3312807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A5E47-C876-418A-B5A8-D6C197119C65}">
      <dsp:nvSpPr>
        <dsp:cNvPr id="0" name=""/>
        <dsp:cNvSpPr/>
      </dsp:nvSpPr>
      <dsp:spPr>
        <a:xfrm>
          <a:off x="0" y="3312807"/>
          <a:ext cx="8776396" cy="1392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Если требуется продолжительные усилия, то  такая деятельность должна стимулироваться и /или распределяться между разными </a:t>
          </a:r>
          <a:r>
            <a:rPr lang="ru-RU" sz="2400" kern="1200" smtClean="0"/>
            <a:t>людьми </a:t>
          </a:r>
          <a:r>
            <a:rPr lang="ru-RU" sz="2400" kern="1200" smtClean="0"/>
            <a:t>(любую </a:t>
          </a:r>
          <a:r>
            <a:rPr lang="ru-RU" sz="2400" kern="1200" dirty="0" smtClean="0"/>
            <a:t>сложную задачу  можно разложить на несколько простых)</a:t>
          </a:r>
          <a:endParaRPr lang="ru-RU" sz="2400" kern="1200" dirty="0"/>
        </a:p>
      </dsp:txBody>
      <dsp:txXfrm>
        <a:off x="0" y="3312807"/>
        <a:ext cx="8776396" cy="1392246"/>
      </dsp:txXfrm>
    </dsp:sp>
    <dsp:sp modelId="{B5357F02-1E3A-4A34-9772-91D10318A3DE}">
      <dsp:nvSpPr>
        <dsp:cNvPr id="0" name=""/>
        <dsp:cNvSpPr/>
      </dsp:nvSpPr>
      <dsp:spPr>
        <a:xfrm>
          <a:off x="0" y="4705054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F67C14-9EFE-4B26-AC5E-87162BE70CE3}">
      <dsp:nvSpPr>
        <dsp:cNvPr id="0" name=""/>
        <dsp:cNvSpPr/>
      </dsp:nvSpPr>
      <dsp:spPr>
        <a:xfrm>
          <a:off x="0" y="4705054"/>
          <a:ext cx="8784976" cy="827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Активность участия жителей носит импульсный характер</a:t>
          </a:r>
          <a:endParaRPr lang="ru-RU" sz="2400" kern="1200" dirty="0"/>
        </a:p>
      </dsp:txBody>
      <dsp:txXfrm>
        <a:off x="0" y="4705054"/>
        <a:ext cx="8784976" cy="827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9030B-E030-40D1-99BE-71F70CC5D9B7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2040E-E786-4AA9-962C-6A5E66B57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856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2CF4188-126B-43CF-B265-54E1D68AB43E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F635D47-7358-42BF-8120-44EDF2BA551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4188-126B-43CF-B265-54E1D68AB43E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5D47-7358-42BF-8120-44EDF2BA55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4188-126B-43CF-B265-54E1D68AB43E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5D47-7358-42BF-8120-44EDF2BA551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4188-126B-43CF-B265-54E1D68AB43E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5D47-7358-42BF-8120-44EDF2BA551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2CF4188-126B-43CF-B265-54E1D68AB43E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F635D47-7358-42BF-8120-44EDF2BA551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4188-126B-43CF-B265-54E1D68AB43E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5D47-7358-42BF-8120-44EDF2BA551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4188-126B-43CF-B265-54E1D68AB43E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5D47-7358-42BF-8120-44EDF2BA551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4188-126B-43CF-B265-54E1D68AB43E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5D47-7358-42BF-8120-44EDF2BA551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4188-126B-43CF-B265-54E1D68AB43E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5D47-7358-42BF-8120-44EDF2BA551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4188-126B-43CF-B265-54E1D68AB43E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5D47-7358-42BF-8120-44EDF2BA551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4188-126B-43CF-B265-54E1D68AB43E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5D47-7358-42BF-8120-44EDF2BA551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CF4188-126B-43CF-B265-54E1D68AB43E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F635D47-7358-42BF-8120-44EDF2BA5512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3573016"/>
            <a:ext cx="6858000" cy="10081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Создание </a:t>
            </a:r>
            <a:r>
              <a:rPr lang="ru-RU" sz="2800" b="1" dirty="0"/>
              <a:t>условий для формирования и развития ТОС в муниципальных </a:t>
            </a:r>
            <a:r>
              <a:rPr lang="ru-RU" sz="2800" b="1" dirty="0" smtClean="0"/>
              <a:t>образованиях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608806"/>
          </a:xfrm>
        </p:spPr>
        <p:txBody>
          <a:bodyPr>
            <a:noAutofit/>
          </a:bodyPr>
          <a:lstStyle/>
          <a:p>
            <a:r>
              <a:rPr lang="ru-RU" sz="3600" dirty="0" smtClean="0"/>
              <a:t>Веприкова Е.Б.</a:t>
            </a:r>
            <a:endParaRPr lang="ru-RU" sz="3600" dirty="0"/>
          </a:p>
        </p:txBody>
      </p:sp>
      <p:pic>
        <p:nvPicPr>
          <p:cNvPr id="4" name="Picture 2" descr="http://maevrika.ru/img/developm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3312368" cy="331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33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95536" y="188641"/>
            <a:ext cx="8604448" cy="57606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</a:rPr>
              <a:t>Правовые условия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534722" cy="5596086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altLang="ru-RU" dirty="0" smtClean="0"/>
              <a:t>Положение о территориальном общественном самоуправлении</a:t>
            </a:r>
          </a:p>
          <a:p>
            <a:pPr algn="just" eaLnBrk="1" hangingPunct="1"/>
            <a:r>
              <a:rPr lang="ru-RU" altLang="ru-RU" dirty="0" smtClean="0"/>
              <a:t>Правовой акт о порядке регистрации Уставов ТОС</a:t>
            </a:r>
          </a:p>
          <a:p>
            <a:pPr algn="just" eaLnBrk="1" hangingPunct="1"/>
            <a:r>
              <a:rPr lang="ru-RU" altLang="ru-RU" dirty="0" smtClean="0"/>
              <a:t>Правовые акты о формах взаимодействия органов МСУ с органами ТОС (в том </a:t>
            </a:r>
            <a:r>
              <a:rPr lang="ru-RU" altLang="ru-RU" dirty="0" smtClean="0"/>
              <a:t>числе </a:t>
            </a:r>
            <a:r>
              <a:rPr lang="ru-RU" altLang="ru-RU" dirty="0" smtClean="0"/>
              <a:t>наличие соответствующих предписаний в положениях о структурных подразделениях, </a:t>
            </a:r>
            <a:r>
              <a:rPr lang="ru-RU" altLang="ru-RU" dirty="0" smtClean="0"/>
              <a:t>должностных </a:t>
            </a:r>
            <a:r>
              <a:rPr lang="ru-RU" altLang="ru-RU" dirty="0" smtClean="0"/>
              <a:t>инструкциях специалистов)</a:t>
            </a:r>
          </a:p>
          <a:p>
            <a:pPr algn="just" eaLnBrk="1" hangingPunct="1"/>
            <a:r>
              <a:rPr lang="ru-RU" altLang="ru-RU" dirty="0" smtClean="0"/>
              <a:t>Правовые акты по формам муниципальной поддержки деятельности ТОС (социально-ориентированных НКО):</a:t>
            </a:r>
          </a:p>
          <a:p>
            <a:pPr lvl="1" algn="just" eaLnBrk="1" hangingPunct="1"/>
            <a:r>
              <a:rPr lang="ru-RU" altLang="ru-RU" sz="2600" dirty="0" smtClean="0"/>
              <a:t>Положение о субсидиях</a:t>
            </a:r>
          </a:p>
          <a:p>
            <a:pPr lvl="1" algn="just" eaLnBrk="1" hangingPunct="1"/>
            <a:r>
              <a:rPr lang="ru-RU" altLang="ru-RU" sz="2600" dirty="0" smtClean="0"/>
              <a:t>Положение о муниципальном гранте</a:t>
            </a:r>
          </a:p>
          <a:p>
            <a:pPr lvl="1" algn="just" eaLnBrk="1" hangingPunct="1"/>
            <a:r>
              <a:rPr lang="ru-RU" altLang="ru-RU" sz="2600" dirty="0" smtClean="0"/>
              <a:t>Др.</a:t>
            </a:r>
          </a:p>
        </p:txBody>
      </p:sp>
    </p:spTree>
    <p:extLst>
      <p:ext uri="{BB962C8B-B14F-4D97-AF65-F5344CB8AC3E}">
        <p14:creationId xmlns:p14="http://schemas.microsoft.com/office/powerpoint/2010/main" val="136088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35835"/>
            <a:ext cx="8784976" cy="97234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ЧАСТО ВОЗНИКАЮЩИЕ ВОПРОСЫ: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291264" cy="5184576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r>
              <a:rPr lang="ru-RU" sz="3200" dirty="0" smtClean="0"/>
              <a:t>Кто и за что отвечает? Как распределить полномочия и ответственность за развитие ТОС между муниципальными районами и поселениями</a:t>
            </a:r>
            <a:r>
              <a:rPr lang="ru-RU" sz="3200" dirty="0" smtClean="0"/>
              <a:t>?</a:t>
            </a:r>
            <a:endParaRPr lang="ru-RU" sz="3200" dirty="0" smtClean="0"/>
          </a:p>
          <a:p>
            <a:pPr algn="just">
              <a:spcAft>
                <a:spcPts val="600"/>
              </a:spcAft>
            </a:pPr>
            <a:r>
              <a:rPr lang="ru-RU" sz="3200" dirty="0" smtClean="0"/>
              <a:t>Как создать первые ТОС (где найти лидеров для создания ТОС)? </a:t>
            </a:r>
          </a:p>
          <a:p>
            <a:pPr algn="just"/>
            <a:r>
              <a:rPr lang="ru-RU" sz="3200" dirty="0" smtClean="0"/>
              <a:t>Как финансово поддерживать ТОС, </a:t>
            </a:r>
            <a:r>
              <a:rPr lang="ru-RU" sz="3200" dirty="0" smtClean="0"/>
              <a:t>действующее </a:t>
            </a:r>
            <a:r>
              <a:rPr lang="ru-RU" sz="3200" dirty="0" smtClean="0"/>
              <a:t>без образования юридического лица?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0938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Распределение полномочий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764704"/>
            <a:ext cx="8928992" cy="5976664"/>
          </a:xfrm>
        </p:spPr>
        <p:txBody>
          <a:bodyPr>
            <a:normAutofit lnSpcReduction="10000"/>
          </a:bodyPr>
          <a:lstStyle/>
          <a:p>
            <a:pPr lvl="0" algn="just" rtl="0"/>
            <a:r>
              <a:rPr lang="ru-RU" sz="2400" dirty="0" smtClean="0"/>
              <a:t>Осно</a:t>
            </a:r>
            <a:r>
              <a:rPr lang="ru-RU" sz="2400" dirty="0" smtClean="0">
                <a:solidFill>
                  <a:schemeClr val="tx1"/>
                </a:solidFill>
              </a:rPr>
              <a:t>вная правовая и организационная поддержка должна оказываться органами МСУ поселений, в том числе:</a:t>
            </a:r>
            <a:endParaRPr lang="ru-RU" sz="2400" dirty="0">
              <a:solidFill>
                <a:schemeClr val="tx1"/>
              </a:solidFill>
            </a:endParaRPr>
          </a:p>
          <a:p>
            <a:pPr lvl="1" algn="just" rtl="0"/>
            <a:r>
              <a:rPr lang="ru-RU" sz="1900" dirty="0" smtClean="0">
                <a:solidFill>
                  <a:schemeClr val="tx1"/>
                </a:solidFill>
              </a:rPr>
              <a:t>Популяризация среди жителей идеи создания ТОС</a:t>
            </a:r>
            <a:endParaRPr lang="ru-RU" sz="1900" dirty="0">
              <a:solidFill>
                <a:schemeClr val="tx1"/>
              </a:solidFill>
            </a:endParaRPr>
          </a:p>
          <a:p>
            <a:pPr lvl="1" algn="just" rtl="0"/>
            <a:r>
              <a:rPr lang="ru-RU" sz="1900" dirty="0" smtClean="0">
                <a:solidFill>
                  <a:schemeClr val="tx1"/>
                </a:solidFill>
              </a:rPr>
              <a:t>Помощь в формировании инициативных групп (поиск лидеров и формирование актива)</a:t>
            </a:r>
            <a:endParaRPr lang="ru-RU" sz="1900" dirty="0">
              <a:solidFill>
                <a:schemeClr val="tx1"/>
              </a:solidFill>
            </a:endParaRPr>
          </a:p>
          <a:p>
            <a:pPr lvl="1" algn="just" rtl="0"/>
            <a:r>
              <a:rPr lang="ru-RU" sz="1900" dirty="0" smtClean="0">
                <a:solidFill>
                  <a:schemeClr val="tx1"/>
                </a:solidFill>
              </a:rPr>
              <a:t>Определение границ будущих ТОС</a:t>
            </a:r>
            <a:endParaRPr lang="ru-RU" sz="1900" dirty="0">
              <a:solidFill>
                <a:schemeClr val="tx1"/>
              </a:solidFill>
            </a:endParaRPr>
          </a:p>
          <a:p>
            <a:pPr lvl="1" algn="just" rtl="0"/>
            <a:r>
              <a:rPr lang="ru-RU" sz="1900" b="1" u="sng" dirty="0" smtClean="0">
                <a:solidFill>
                  <a:schemeClr val="tx1"/>
                </a:solidFill>
              </a:rPr>
              <a:t>Помощь в формировании планов и проектов  будущих ТОС</a:t>
            </a:r>
            <a:endParaRPr lang="ru-RU" sz="1900" dirty="0">
              <a:solidFill>
                <a:schemeClr val="tx1"/>
              </a:solidFill>
            </a:endParaRPr>
          </a:p>
          <a:p>
            <a:pPr lvl="1" algn="just" rtl="0"/>
            <a:r>
              <a:rPr lang="ru-RU" sz="1900" dirty="0" smtClean="0">
                <a:solidFill>
                  <a:schemeClr val="tx1"/>
                </a:solidFill>
              </a:rPr>
              <a:t>Организационная и информационная помощь в проведении учредительных собраний</a:t>
            </a:r>
            <a:endParaRPr lang="ru-RU" sz="1900" dirty="0">
              <a:solidFill>
                <a:schemeClr val="tx1"/>
              </a:solidFill>
            </a:endParaRPr>
          </a:p>
          <a:p>
            <a:pPr lvl="1" algn="just" rtl="0"/>
            <a:r>
              <a:rPr lang="ru-RU" sz="1900" dirty="0" smtClean="0">
                <a:solidFill>
                  <a:schemeClr val="tx1"/>
                </a:solidFill>
              </a:rPr>
              <a:t>Регистрация уставов ТОС</a:t>
            </a:r>
            <a:endParaRPr lang="ru-RU" sz="1900" dirty="0">
              <a:solidFill>
                <a:schemeClr val="tx1"/>
              </a:solidFill>
            </a:endParaRPr>
          </a:p>
          <a:p>
            <a:pPr lvl="1" algn="just" rtl="0"/>
            <a:r>
              <a:rPr lang="ru-RU" sz="1900" dirty="0" smtClean="0">
                <a:solidFill>
                  <a:schemeClr val="tx1"/>
                </a:solidFill>
              </a:rPr>
              <a:t>Выстраивание постоянного взаимодействия с руководителями ТОС </a:t>
            </a:r>
            <a:endParaRPr lang="ru-RU" sz="1900" dirty="0">
              <a:solidFill>
                <a:schemeClr val="tx1"/>
              </a:solidFill>
            </a:endParaRPr>
          </a:p>
          <a:p>
            <a:pPr lvl="1" algn="just" rtl="0"/>
            <a:r>
              <a:rPr lang="ru-RU" sz="1900" dirty="0" smtClean="0">
                <a:solidFill>
                  <a:schemeClr val="tx1"/>
                </a:solidFill>
              </a:rPr>
              <a:t>Имущественная (передача в безвозмездное пользование муниципального имущества) и финансовая поддержка ТОС</a:t>
            </a:r>
            <a:endParaRPr lang="ru-RU" sz="1900" dirty="0">
              <a:solidFill>
                <a:schemeClr val="tx1"/>
              </a:solidFill>
            </a:endParaRPr>
          </a:p>
          <a:p>
            <a:pPr lvl="1" algn="just" rtl="0"/>
            <a:r>
              <a:rPr lang="ru-RU" sz="1900" dirty="0" smtClean="0">
                <a:solidFill>
                  <a:schemeClr val="tx1"/>
                </a:solidFill>
              </a:rPr>
              <a:t>Заключение договоров с ТОС на проведение работ и предоставление услуг </a:t>
            </a:r>
            <a:endParaRPr lang="ru-RU" sz="1900" dirty="0">
              <a:solidFill>
                <a:schemeClr val="tx1"/>
              </a:solidFill>
            </a:endParaRPr>
          </a:p>
          <a:p>
            <a:pPr lvl="0" algn="just" rtl="0"/>
            <a:r>
              <a:rPr lang="ru-RU" sz="2400" dirty="0" smtClean="0">
                <a:solidFill>
                  <a:schemeClr val="tx1"/>
                </a:solidFill>
              </a:rPr>
              <a:t>Районы  должны помогать  поселениям (методически, организационно) и оказывать финансовую поддержку реализации проектов ТОС, информационно поддерживать развитие ТОС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19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4040188" cy="6858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Поселения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4008" y="1052736"/>
            <a:ext cx="4041775" cy="6858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Муниципальные районы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0" y="1772816"/>
            <a:ext cx="4139952" cy="4824536"/>
          </a:xfrm>
        </p:spPr>
        <p:txBody>
          <a:bodyPr>
            <a:normAutofit fontScale="92500"/>
          </a:bodyPr>
          <a:lstStyle/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200" dirty="0" smtClean="0"/>
              <a:t>Положение о территориальном общественном самоуправлении (НПА</a:t>
            </a:r>
            <a:r>
              <a:rPr lang="ru-RU" dirty="0" smtClean="0"/>
              <a:t>):</a:t>
            </a:r>
          </a:p>
          <a:p>
            <a:pPr marL="640080" lvl="2" indent="-256032">
              <a:spcBef>
                <a:spcPts val="600"/>
              </a:spcBef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700" dirty="0"/>
              <a:t>Формы поддержки деятельности </a:t>
            </a:r>
            <a:r>
              <a:rPr lang="ru-RU" sz="1700" dirty="0" smtClean="0"/>
              <a:t>ТОС, в </a:t>
            </a:r>
            <a:r>
              <a:rPr lang="ru-RU" sz="1700" dirty="0"/>
              <a:t>том числе финансовой </a:t>
            </a:r>
            <a:r>
              <a:rPr lang="ru-RU" sz="1700" dirty="0" smtClean="0"/>
              <a:t>(возможность </a:t>
            </a:r>
            <a:r>
              <a:rPr lang="ru-RU" sz="1700" dirty="0"/>
              <a:t>заключения  договоров   с  ТОС через заключение договоров с должностными лицами ТОС)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Положение </a:t>
            </a:r>
            <a:r>
              <a:rPr lang="ru-RU" sz="2000" dirty="0"/>
              <a:t>о порядке регистрации уставов </a:t>
            </a:r>
            <a:r>
              <a:rPr lang="ru-RU" sz="2000" dirty="0" smtClean="0"/>
              <a:t>ТОС (НПА)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Возможно: </a:t>
            </a:r>
            <a:r>
              <a:rPr lang="ru-RU" sz="2000" b="1" dirty="0" smtClean="0"/>
              <a:t>Постановление  администрации о порядке заключения договоров  с  ТОС, действующими без образованиях юридического  лица </a:t>
            </a:r>
          </a:p>
          <a:p>
            <a:pPr marL="640080" lvl="1" indent="-256032"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3779912" y="1772816"/>
            <a:ext cx="5184576" cy="4824536"/>
          </a:xfrm>
        </p:spPr>
        <p:txBody>
          <a:bodyPr>
            <a:noAutofit/>
          </a:bodyPr>
          <a:lstStyle/>
          <a:p>
            <a:r>
              <a:rPr lang="ru-RU" sz="1700" dirty="0"/>
              <a:t>Положение о муниципальном гранте (НПА</a:t>
            </a:r>
            <a:r>
              <a:rPr lang="ru-RU" sz="1700" dirty="0" smtClean="0"/>
              <a:t>)</a:t>
            </a:r>
          </a:p>
          <a:p>
            <a:pPr lvl="1"/>
            <a:r>
              <a:rPr lang="ru-RU" sz="1700" b="1" dirty="0" smtClean="0">
                <a:solidFill>
                  <a:schemeClr val="tx1"/>
                </a:solidFill>
              </a:rPr>
              <a:t>с </a:t>
            </a:r>
            <a:r>
              <a:rPr lang="ru-RU" sz="1700" b="1" dirty="0">
                <a:solidFill>
                  <a:schemeClr val="tx1"/>
                </a:solidFill>
              </a:rPr>
              <a:t>нормами о возможности для ТОС (зарегистрированных в поселениях района, без статуса юридического лица) участвовать в конкурсах и получать гранты, с перечислением средств в бюджеты поселений для целевого финансирования проектов ТОС</a:t>
            </a:r>
          </a:p>
          <a:p>
            <a:r>
              <a:rPr lang="ru-RU" sz="1700" dirty="0"/>
              <a:t>Положение о конкурсе </a:t>
            </a:r>
            <a:r>
              <a:rPr lang="ru-RU" sz="1700" dirty="0" smtClean="0"/>
              <a:t> муниципальных грантов  для проектов ТОС (постановление </a:t>
            </a:r>
            <a:r>
              <a:rPr lang="ru-RU" sz="1700" dirty="0"/>
              <a:t>администрации)</a:t>
            </a:r>
          </a:p>
          <a:p>
            <a:r>
              <a:rPr lang="ru-RU" sz="1700" dirty="0"/>
              <a:t>Программа содействия развитию ТОС ( или подпрограмма в программе «Поддержка социально-ориентированных некоммерческих организаций</a:t>
            </a:r>
            <a:r>
              <a:rPr lang="ru-RU" sz="1700" dirty="0" smtClean="0"/>
              <a:t>»):</a:t>
            </a:r>
          </a:p>
          <a:p>
            <a:pPr lvl="1"/>
            <a:r>
              <a:rPr lang="ru-RU" sz="1700" dirty="0" smtClean="0"/>
              <a:t>Конкурсы проектов ТОС</a:t>
            </a:r>
          </a:p>
          <a:p>
            <a:pPr lvl="1"/>
            <a:r>
              <a:rPr lang="ru-RU" sz="1700" dirty="0" smtClean="0"/>
              <a:t>Популяризация деятельности ТОС (СМИ, интернет ресурсы,  мероприятия в образовательных учреждениях района)</a:t>
            </a:r>
          </a:p>
          <a:p>
            <a:pPr lvl="1"/>
            <a:endParaRPr lang="ru-RU" sz="1700" dirty="0"/>
          </a:p>
          <a:p>
            <a:pPr lvl="1"/>
            <a:endParaRPr lang="ru-RU" sz="1700" dirty="0"/>
          </a:p>
          <a:p>
            <a:endParaRPr lang="ru-RU" sz="1700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07288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Правовые  </a:t>
            </a:r>
            <a:r>
              <a:rPr lang="ru-RU" dirty="0" smtClean="0"/>
              <a:t>условия </a:t>
            </a:r>
            <a:r>
              <a:rPr lang="ru-RU" dirty="0" smtClean="0"/>
              <a:t>необходимые для создания  и деятельности ТОС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37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990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Как финансово </a:t>
            </a:r>
            <a:r>
              <a:rPr lang="ru-RU" sz="2800" b="1" dirty="0" smtClean="0">
                <a:solidFill>
                  <a:schemeClr val="tx1"/>
                </a:solidFill>
              </a:rPr>
              <a:t>поддерживать  проекты </a:t>
            </a:r>
            <a:r>
              <a:rPr lang="ru-RU" sz="2800" b="1" dirty="0">
                <a:solidFill>
                  <a:schemeClr val="tx1"/>
                </a:solidFill>
              </a:rPr>
              <a:t>ТОС, действующих без образования юридического лица</a:t>
            </a:r>
            <a:r>
              <a:rPr lang="ru-RU" sz="2800" b="1" dirty="0" smtClean="0">
                <a:solidFill>
                  <a:schemeClr val="tx1"/>
                </a:solidFill>
              </a:rPr>
              <a:t>?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712968" cy="540060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Зонтики (юридическое лицо, объединяющее несколько ТОС)</a:t>
            </a:r>
          </a:p>
          <a:p>
            <a:pPr algn="just"/>
            <a:r>
              <a:rPr lang="ru-RU" dirty="0" smtClean="0"/>
              <a:t>ТОС участвуют в конкурсах грантов самостоятельно, но деньги поступают в бюджеты поселений, где они созданы:</a:t>
            </a:r>
          </a:p>
          <a:p>
            <a:pPr lvl="1" algn="just"/>
            <a:r>
              <a:rPr lang="ru-RU" dirty="0" smtClean="0"/>
              <a:t>передаются в ТОС на основании договоров (при наличии советующих норм в НПА поселений). Договор со стороны ТОС подписывает председатель ТОС, как физическое лицо;</a:t>
            </a:r>
          </a:p>
          <a:p>
            <a:pPr lvl="1" algn="just"/>
            <a:r>
              <a:rPr lang="ru-RU" dirty="0" smtClean="0">
                <a:solidFill>
                  <a:schemeClr val="tx1"/>
                </a:solidFill>
              </a:rPr>
              <a:t>деньги не передаются</a:t>
            </a:r>
            <a:r>
              <a:rPr lang="ru-RU" dirty="0">
                <a:solidFill>
                  <a:schemeClr val="tx1"/>
                </a:solidFill>
              </a:rPr>
              <a:t>, а происходит компенсация расходов на основе передаваемых ТОС первичных финансовых документов (расходы авансируются ТОС). </a:t>
            </a:r>
          </a:p>
          <a:p>
            <a:pPr algn="just"/>
            <a:r>
              <a:rPr lang="ru-RU" dirty="0" smtClean="0"/>
              <a:t>Программы ТОС (принятие муниципальной программы, состоящей из проектов ТОС, включаемых в нее без проведения  конкурса). </a:t>
            </a:r>
          </a:p>
          <a:p>
            <a:pPr lvl="1" algn="just"/>
            <a:r>
              <a:rPr lang="ru-RU" dirty="0" smtClean="0"/>
              <a:t>Расходование средств программы через юридическое лицо, договоры или компенсацию расходов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44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712968" cy="9906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Организационные  условия для развития ТОС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8784976" cy="5378152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sz="2800" b="1" dirty="0"/>
              <a:t>Наличие в органах МСУ </a:t>
            </a:r>
            <a:r>
              <a:rPr lang="ru-RU" sz="2800" b="1" dirty="0" smtClean="0"/>
              <a:t>структур/должностей, </a:t>
            </a:r>
            <a:r>
              <a:rPr lang="ru-RU" sz="2800" b="1" dirty="0"/>
              <a:t>отвечающих за содействие ТОС, координацию деятельности органов ТОС с органами МСУ</a:t>
            </a:r>
          </a:p>
          <a:p>
            <a:pPr algn="just"/>
            <a:r>
              <a:rPr lang="ru-RU" dirty="0" smtClean="0"/>
              <a:t>Полномочия:</a:t>
            </a:r>
          </a:p>
          <a:p>
            <a:pPr lvl="1" algn="just"/>
            <a:r>
              <a:rPr lang="ru-RU" dirty="0" smtClean="0"/>
              <a:t>Оказание помощи инициативным группам в организации и проведении учредительных собраний и подготовке документов ТОС;</a:t>
            </a:r>
          </a:p>
          <a:p>
            <a:pPr lvl="1" algn="just"/>
            <a:r>
              <a:rPr lang="ru-RU" dirty="0" smtClean="0"/>
              <a:t>Информационная, организационная и другая помощь органам ТОС во взаимодействии с органами МСУ и органами государственной власти, муниципальными организациями и учреждениями;</a:t>
            </a:r>
          </a:p>
          <a:p>
            <a:pPr lvl="1" algn="just"/>
            <a:r>
              <a:rPr lang="ru-RU" dirty="0" smtClean="0"/>
              <a:t>Участие в мероприятиях ТОС;</a:t>
            </a:r>
          </a:p>
          <a:p>
            <a:pPr lvl="1" algn="just"/>
            <a:r>
              <a:rPr lang="ru-RU" dirty="0" smtClean="0"/>
              <a:t>Популяризация деятельности ТОС;</a:t>
            </a:r>
          </a:p>
          <a:p>
            <a:pPr lvl="1" algn="just"/>
            <a:r>
              <a:rPr lang="ru-RU" dirty="0" smtClean="0"/>
              <a:t>Подготовка  проектов решений по развитию ТОС в муниципальном образовании;</a:t>
            </a:r>
          </a:p>
          <a:p>
            <a:pPr lvl="1" algn="just"/>
            <a:r>
              <a:rPr lang="ru-RU" dirty="0" smtClean="0"/>
              <a:t>Подготовка проектов договоров с ТОС;</a:t>
            </a:r>
          </a:p>
          <a:p>
            <a:pPr lvl="1" algn="just"/>
            <a:r>
              <a:rPr lang="ru-RU" dirty="0" smtClean="0"/>
              <a:t>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96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1412776"/>
            <a:ext cx="7704856" cy="273630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>
                <a:solidFill>
                  <a:schemeClr val="bg1"/>
                </a:solidFill>
              </a:rPr>
              <a:t>Проведение работы с населением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по </a:t>
            </a:r>
            <a:r>
              <a:rPr lang="ru-RU" dirty="0">
                <a:solidFill>
                  <a:schemeClr val="bg1"/>
                </a:solidFill>
              </a:rPr>
              <a:t>выявлению потенциальных  лидеров </a:t>
            </a:r>
            <a:r>
              <a:rPr lang="ru-RU" dirty="0" smtClean="0">
                <a:solidFill>
                  <a:schemeClr val="bg1"/>
                </a:solidFill>
              </a:rPr>
              <a:t>ТОС </a:t>
            </a:r>
            <a:r>
              <a:rPr lang="ru-RU" dirty="0">
                <a:solidFill>
                  <a:schemeClr val="bg1"/>
                </a:solidFill>
              </a:rPr>
              <a:t>и </a:t>
            </a:r>
            <a:r>
              <a:rPr lang="ru-RU" dirty="0" smtClean="0">
                <a:solidFill>
                  <a:schemeClr val="bg1"/>
                </a:solidFill>
              </a:rPr>
              <a:t>оказание им помощи </a:t>
            </a:r>
            <a:r>
              <a:rPr lang="ru-RU" dirty="0">
                <a:solidFill>
                  <a:schemeClr val="bg1"/>
                </a:solidFill>
              </a:rPr>
              <a:t>в формировании инициативных групп и </a:t>
            </a:r>
            <a:r>
              <a:rPr lang="ru-RU" dirty="0" smtClean="0">
                <a:solidFill>
                  <a:schemeClr val="bg1"/>
                </a:solidFill>
              </a:rPr>
              <a:t>решении </a:t>
            </a:r>
            <a:r>
              <a:rPr lang="ru-RU" dirty="0">
                <a:solidFill>
                  <a:schemeClr val="bg1"/>
                </a:solidFill>
              </a:rPr>
              <a:t>организационных вопросов </a:t>
            </a:r>
            <a:r>
              <a:rPr lang="ru-RU" dirty="0" smtClean="0">
                <a:solidFill>
                  <a:schemeClr val="bg1"/>
                </a:solidFill>
              </a:rPr>
              <a:t>по созданию </a:t>
            </a:r>
            <a:r>
              <a:rPr lang="ru-RU" dirty="0">
                <a:solidFill>
                  <a:schemeClr val="bg1"/>
                </a:solidFill>
              </a:rPr>
              <a:t>ТОС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01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568952" cy="6048672"/>
          </a:xfrm>
        </p:spPr>
        <p:txBody>
          <a:bodyPr>
            <a:normAutofit/>
          </a:bodyPr>
          <a:lstStyle/>
          <a:p>
            <a:pPr algn="just"/>
            <a:r>
              <a:rPr lang="ru-RU" sz="3200" dirty="0"/>
              <a:t>Проведение работы с населением по выявлению потенциальных  лидеров  ТОС и </a:t>
            </a:r>
            <a:r>
              <a:rPr lang="ru-RU" sz="3200" dirty="0"/>
              <a:t>оказание </a:t>
            </a:r>
            <a:r>
              <a:rPr lang="ru-RU" sz="3200" dirty="0" smtClean="0"/>
              <a:t> им помощи в </a:t>
            </a:r>
            <a:r>
              <a:rPr lang="ru-RU" sz="3200" dirty="0"/>
              <a:t>формировании инициативных групп и </a:t>
            </a:r>
            <a:r>
              <a:rPr lang="ru-RU" sz="3200" dirty="0" smtClean="0"/>
              <a:t>решении </a:t>
            </a:r>
            <a:r>
              <a:rPr lang="ru-RU" sz="3200" dirty="0"/>
              <a:t>организационных вопросов </a:t>
            </a:r>
            <a:r>
              <a:rPr lang="ru-RU" sz="3200" dirty="0" smtClean="0"/>
              <a:t>по созданию </a:t>
            </a:r>
            <a:r>
              <a:rPr lang="ru-RU" sz="3200" dirty="0" smtClean="0"/>
              <a:t>ТОС: </a:t>
            </a:r>
          </a:p>
          <a:p>
            <a:pPr lvl="1" algn="just"/>
            <a:r>
              <a:rPr lang="ru-RU" sz="3200" dirty="0" smtClean="0"/>
              <a:t>Выявление потенциальных лидеров</a:t>
            </a:r>
          </a:p>
          <a:p>
            <a:pPr lvl="1" algn="just"/>
            <a:r>
              <a:rPr lang="ru-RU" sz="3200" dirty="0" smtClean="0"/>
              <a:t>Помощь в формировании инициативных групп</a:t>
            </a:r>
          </a:p>
          <a:p>
            <a:pPr lvl="1" algn="just"/>
            <a:r>
              <a:rPr lang="ru-RU" sz="3200" dirty="0" smtClean="0"/>
              <a:t>Помощь в решении организационных вопросов </a:t>
            </a:r>
            <a:r>
              <a:rPr lang="ru-RU" sz="3200" dirty="0" smtClean="0"/>
              <a:t>по созданию </a:t>
            </a:r>
            <a:r>
              <a:rPr lang="ru-RU" sz="3200" dirty="0" smtClean="0"/>
              <a:t>ТОС</a:t>
            </a:r>
          </a:p>
        </p:txBody>
      </p:sp>
    </p:spTree>
    <p:extLst>
      <p:ext uri="{BB962C8B-B14F-4D97-AF65-F5344CB8AC3E}">
        <p14:creationId xmlns:p14="http://schemas.microsoft.com/office/powerpoint/2010/main" val="191593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189540" cy="10890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Как привлечь к сотрудничеству жителей?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49095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/>
              <a:t>Привлекать – побудить (убедить, заставить) принять участие в чём-нибудь</a:t>
            </a:r>
          </a:p>
          <a:p>
            <a:pPr marL="365760" indent="-283464" algn="r" eaLnBrk="1" fontAlgn="auto" hangingPunct="1">
              <a:lnSpc>
                <a:spcPct val="80000"/>
              </a:lnSpc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800" dirty="0" smtClean="0"/>
              <a:t>(словарь Ожегова)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/>
              <a:t>Нужно вовлечь лидеров !!! 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ru-RU" sz="2800" b="1" i="1" dirty="0"/>
              <a:t>Лидеры </a:t>
            </a:r>
            <a:r>
              <a:rPr lang="ru-RU" sz="2800" b="1" i="1" dirty="0" smtClean="0"/>
              <a:t>– это  </a:t>
            </a:r>
            <a:r>
              <a:rPr lang="ru-RU" sz="2800" b="1" i="1" dirty="0"/>
              <a:t>люди пользующиеся авторитетом, способные повести за собой </a:t>
            </a:r>
            <a:r>
              <a:rPr lang="ru-RU" sz="2800" b="1" i="1" dirty="0" smtClean="0"/>
              <a:t>других.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ru-RU" sz="2800" dirty="0" smtClean="0"/>
              <a:t>Виды лидерства: </a:t>
            </a:r>
            <a:endParaRPr lang="ru-RU" sz="2800" dirty="0"/>
          </a:p>
          <a:p>
            <a:pPr marL="640080" lvl="1" indent="-237744">
              <a:buFont typeface="Verdana"/>
              <a:buChar char="◦"/>
              <a:defRPr/>
            </a:pPr>
            <a:r>
              <a:rPr lang="ru-RU" sz="2800" b="1" dirty="0"/>
              <a:t>организаторы</a:t>
            </a:r>
            <a:r>
              <a:rPr lang="ru-RU" sz="2800" dirty="0"/>
              <a:t> – активны, уверены, способны видеть задачу и организовывать других на ее </a:t>
            </a:r>
            <a:r>
              <a:rPr lang="ru-RU" sz="2800" dirty="0" smtClean="0"/>
              <a:t>достижение;</a:t>
            </a:r>
            <a:endParaRPr lang="ru-RU" sz="2800" dirty="0"/>
          </a:p>
          <a:p>
            <a:pPr marL="640080" lvl="1" indent="-237744">
              <a:buFont typeface="Verdana"/>
              <a:buChar char="◦"/>
              <a:defRPr/>
            </a:pPr>
            <a:r>
              <a:rPr lang="ru-RU" sz="2800" b="1" dirty="0"/>
              <a:t>идеологи</a:t>
            </a:r>
            <a:r>
              <a:rPr lang="ru-RU" sz="2800" dirty="0"/>
              <a:t> – интеллектуальны/образованы/компетентны – создают чувство уверенности у других </a:t>
            </a:r>
            <a:r>
              <a:rPr lang="ru-RU" sz="2800" dirty="0" smtClean="0"/>
              <a:t>людей;</a:t>
            </a:r>
            <a:endParaRPr lang="ru-RU" sz="2800" dirty="0"/>
          </a:p>
          <a:p>
            <a:pPr marL="640080" lvl="1" indent="-237744">
              <a:buFont typeface="Verdana"/>
              <a:buChar char="◦"/>
              <a:defRPr/>
            </a:pPr>
            <a:r>
              <a:rPr lang="ru-RU" sz="2800" b="1" dirty="0"/>
              <a:t>эмоциональные лидеры </a:t>
            </a:r>
            <a:r>
              <a:rPr lang="ru-RU" sz="2800" dirty="0"/>
              <a:t>– привлекательны, умеют «найти подход» к людям.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40989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251521" y="285750"/>
            <a:ext cx="8621018" cy="69497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</a:rPr>
              <a:t>Как привлечь лидеров?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3672408"/>
          </a:xfrm>
        </p:spPr>
        <p:txBody>
          <a:bodyPr>
            <a:normAutofit/>
          </a:bodyPr>
          <a:lstStyle/>
          <a:p>
            <a:pPr marL="365760" indent="-283464" algn="just">
              <a:lnSpc>
                <a:spcPct val="80000"/>
              </a:lnSpc>
              <a:buFont typeface="Wingdings 2"/>
              <a:buChar char=""/>
              <a:defRPr/>
            </a:pPr>
            <a:r>
              <a:rPr lang="ru-RU" sz="2800" dirty="0" smtClean="0"/>
              <a:t>Нужно </a:t>
            </a:r>
            <a:r>
              <a:rPr lang="ru-RU" sz="2800" dirty="0"/>
              <a:t>четко  понимать мотивы, по которым достижение цели будет ВЫГОДНО данной </a:t>
            </a:r>
            <a:r>
              <a:rPr lang="ru-RU" sz="2800" b="1" u="sng" dirty="0" smtClean="0"/>
              <a:t>группе,</a:t>
            </a:r>
            <a:r>
              <a:rPr lang="ru-RU" sz="2800" dirty="0" smtClean="0"/>
              <a:t> </a:t>
            </a:r>
            <a:r>
              <a:rPr lang="ru-RU" sz="2800" dirty="0"/>
              <a:t>и показать это лидерам.</a:t>
            </a:r>
          </a:p>
          <a:p>
            <a:pPr marL="365760" indent="-283464" algn="just">
              <a:lnSpc>
                <a:spcPct val="80000"/>
              </a:lnSpc>
              <a:buNone/>
              <a:defRPr/>
            </a:pPr>
            <a:r>
              <a:rPr lang="ru-RU" sz="2800" dirty="0"/>
              <a:t> </a:t>
            </a:r>
          </a:p>
          <a:p>
            <a:pPr marL="365760" indent="-283464" algn="just">
              <a:lnSpc>
                <a:spcPct val="80000"/>
              </a:lnSpc>
              <a:buFont typeface="Wingdings 2"/>
              <a:buChar char=""/>
              <a:defRPr/>
            </a:pPr>
            <a:r>
              <a:rPr lang="ru-RU" sz="2800" dirty="0"/>
              <a:t>Правило рыбака: наживка должна </a:t>
            </a:r>
            <a:r>
              <a:rPr lang="ru-RU" sz="2800" dirty="0" smtClean="0"/>
              <a:t>нравиться </a:t>
            </a:r>
            <a:r>
              <a:rPr lang="ru-RU" sz="2800" dirty="0"/>
              <a:t>рыбе, а не рыбаку!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4726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ru-RU" dirty="0" smtClean="0"/>
              <a:t>Структура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712968" cy="5162128"/>
          </a:xfrm>
        </p:spPr>
        <p:txBody>
          <a:bodyPr>
            <a:normAutofit/>
          </a:bodyPr>
          <a:lstStyle/>
          <a:p>
            <a:pPr lvl="0" algn="just"/>
            <a:r>
              <a:rPr lang="ru-RU" dirty="0" smtClean="0"/>
              <a:t>Полномочия </a:t>
            </a:r>
            <a:r>
              <a:rPr lang="ru-RU" dirty="0" smtClean="0"/>
              <a:t>органов </a:t>
            </a:r>
            <a:r>
              <a:rPr lang="ru-RU" dirty="0"/>
              <a:t>местного самоуправления поселений и муниципальных </a:t>
            </a:r>
            <a:r>
              <a:rPr lang="ru-RU" dirty="0" smtClean="0"/>
              <a:t>районов по </a:t>
            </a:r>
            <a:r>
              <a:rPr lang="ru-RU" dirty="0"/>
              <a:t>содействию деятельности ТОС </a:t>
            </a:r>
            <a:endParaRPr lang="ru-RU" dirty="0" smtClean="0"/>
          </a:p>
          <a:p>
            <a:pPr lvl="0" algn="just"/>
            <a:endParaRPr lang="ru-RU" dirty="0"/>
          </a:p>
          <a:p>
            <a:pPr lvl="0" algn="just"/>
            <a:r>
              <a:rPr lang="ru-RU" dirty="0"/>
              <a:t>Правовые и организационные условия для деятельности </a:t>
            </a:r>
            <a:r>
              <a:rPr lang="ru-RU" dirty="0" smtClean="0"/>
              <a:t>ТОС</a:t>
            </a:r>
          </a:p>
          <a:p>
            <a:pPr lvl="0" algn="just"/>
            <a:endParaRPr lang="ru-RU" dirty="0"/>
          </a:p>
          <a:p>
            <a:pPr lvl="0" algn="just"/>
            <a:r>
              <a:rPr lang="ru-RU" dirty="0" smtClean="0"/>
              <a:t>Проведение </a:t>
            </a:r>
            <a:r>
              <a:rPr lang="ru-RU" dirty="0"/>
              <a:t>работы с населением по выявлению потенциальных  лидеров  ТОС и помощь им в формировании инициативных групп и </a:t>
            </a:r>
            <a:r>
              <a:rPr lang="ru-RU" dirty="0" smtClean="0"/>
              <a:t>решении </a:t>
            </a:r>
            <a:r>
              <a:rPr lang="ru-RU" dirty="0"/>
              <a:t>организационных вопросов </a:t>
            </a:r>
            <a:r>
              <a:rPr lang="ru-RU" dirty="0" smtClean="0"/>
              <a:t>по созданию </a:t>
            </a:r>
            <a:r>
              <a:rPr lang="ru-RU" dirty="0"/>
              <a:t>ТОС</a:t>
            </a:r>
          </a:p>
        </p:txBody>
      </p:sp>
    </p:spTree>
    <p:extLst>
      <p:ext uri="{BB962C8B-B14F-4D97-AF65-F5344CB8AC3E}">
        <p14:creationId xmlns:p14="http://schemas.microsoft.com/office/powerpoint/2010/main" val="300134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750177" cy="122413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Типичные заблуждения специалистов органов МСУ при работе с населением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50758282"/>
              </p:ext>
            </p:extLst>
          </p:nvPr>
        </p:nvGraphicFramePr>
        <p:xfrm>
          <a:off x="179512" y="1196752"/>
          <a:ext cx="8750206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026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Graphic spid="4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323528" y="-33266"/>
            <a:ext cx="8477572" cy="7259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2">
                    <a:satMod val="130000"/>
                  </a:schemeClr>
                </a:solidFill>
              </a:rPr>
              <a:t>Как искать лидеров?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757510"/>
              </p:ext>
            </p:extLst>
          </p:nvPr>
        </p:nvGraphicFramePr>
        <p:xfrm>
          <a:off x="107504" y="620688"/>
          <a:ext cx="885698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726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2400"/>
            <a:ext cx="8856984" cy="9906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Что нужно всегда помнить работая с жителями?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98753702"/>
              </p:ext>
            </p:extLst>
          </p:nvPr>
        </p:nvGraphicFramePr>
        <p:xfrm>
          <a:off x="179512" y="1124744"/>
          <a:ext cx="8784976" cy="5536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070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9"/>
            <a:ext cx="8390706" cy="129614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ФЗ №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131, Статья 27. Территориальное общественное самоуправление, ч.1.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323528" y="1785938"/>
            <a:ext cx="8496944" cy="4451374"/>
          </a:xfrm>
        </p:spPr>
        <p:txBody>
          <a:bodyPr/>
          <a:lstStyle/>
          <a:p>
            <a:pPr algn="just" eaLnBrk="1" hangingPunct="1"/>
            <a:r>
              <a:rPr lang="ru-RU" altLang="ru-RU" sz="2800" dirty="0" smtClean="0"/>
              <a:t>Под территориальным общественным самоуправлением понимается </a:t>
            </a:r>
            <a:r>
              <a:rPr lang="ru-RU" altLang="ru-RU" sz="2800" b="1" dirty="0" smtClean="0"/>
              <a:t>самоорганизация</a:t>
            </a:r>
            <a:r>
              <a:rPr lang="ru-RU" altLang="ru-RU" sz="2800" dirty="0" smtClean="0"/>
              <a:t> граждан по месту их жительства на части территории поселения, внутригородской территории города федерального значения, внутригородского района для самостоятельного и под свою ответственность осуществления </a:t>
            </a:r>
            <a:r>
              <a:rPr lang="ru-RU" altLang="ru-RU" sz="2800" b="1" dirty="0" smtClean="0"/>
              <a:t>собственных инициатив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 </a:t>
            </a:r>
            <a:r>
              <a:rPr lang="ru-RU" altLang="ru-RU" sz="2800" dirty="0" smtClean="0"/>
              <a:t>по вопросам местного значения.</a:t>
            </a:r>
            <a:endParaRPr lang="ru-RU" altLang="ru-RU" sz="2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11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480808"/>
              </p:ext>
            </p:extLst>
          </p:nvPr>
        </p:nvGraphicFramePr>
        <p:xfrm>
          <a:off x="251521" y="214313"/>
          <a:ext cx="8678168" cy="64726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0239"/>
                <a:gridCol w="3103567"/>
                <a:gridCol w="3414362"/>
              </a:tblGrid>
              <a:tr h="715429"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32" marR="91432" marT="45715" marB="45715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ОРГАНЫ МСУ</a:t>
                      </a:r>
                      <a:endParaRPr lang="ru-RU" sz="2400" dirty="0"/>
                    </a:p>
                  </a:txBody>
                  <a:tcPr marL="91432" marR="91432" marT="45715" marB="45715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ТОС</a:t>
                      </a:r>
                      <a:endParaRPr lang="ru-RU" sz="2400" dirty="0"/>
                    </a:p>
                  </a:txBody>
                  <a:tcPr marL="91432" marR="91432" marT="45715" marB="45715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490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Компетенция</a:t>
                      </a:r>
                      <a:r>
                        <a:rPr lang="ru-RU" sz="2000" baseline="0" dirty="0" smtClean="0"/>
                        <a:t> </a:t>
                      </a:r>
                      <a:endParaRPr lang="ru-RU" sz="2000" dirty="0"/>
                    </a:p>
                  </a:txBody>
                  <a:tcPr marL="91432" marR="91432" marT="45715" marB="45715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реализация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u="sng" baseline="0" dirty="0" smtClean="0"/>
                        <a:t>полномочий</a:t>
                      </a:r>
                      <a:r>
                        <a:rPr lang="ru-RU" sz="2000" baseline="0" dirty="0" smtClean="0"/>
                        <a:t> по решению</a:t>
                      </a:r>
                      <a:r>
                        <a:rPr lang="ru-RU" sz="2000" dirty="0" smtClean="0"/>
                        <a:t> вопросов местного значения</a:t>
                      </a:r>
                      <a:endParaRPr lang="ru-RU" sz="2000" dirty="0"/>
                    </a:p>
                  </a:txBody>
                  <a:tcPr marL="91432" marR="91432" marT="45715" marB="45715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реализация </a:t>
                      </a:r>
                      <a:r>
                        <a:rPr lang="ru-RU" sz="2000" u="sng" dirty="0" smtClean="0"/>
                        <a:t>инициатив</a:t>
                      </a:r>
                      <a:r>
                        <a:rPr lang="ru-RU" sz="2000" dirty="0" smtClean="0"/>
                        <a:t> по решению вопросов местного значения</a:t>
                      </a:r>
                      <a:endParaRPr lang="ru-RU" sz="2000" dirty="0"/>
                    </a:p>
                  </a:txBody>
                  <a:tcPr marL="91432" marR="91432" marT="45715" marB="45715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52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Формирование</a:t>
                      </a:r>
                      <a:endParaRPr lang="ru-RU" sz="2000" dirty="0"/>
                    </a:p>
                  </a:txBody>
                  <a:tcPr marL="91432" marR="91432" marT="45715" marB="45715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формируются населением, на основании Устава </a:t>
                      </a:r>
                      <a:endParaRPr lang="ru-RU" sz="2000" dirty="0"/>
                    </a:p>
                  </a:txBody>
                  <a:tcPr marL="91432" marR="91432" marT="45715" marB="45715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формируется</a:t>
                      </a:r>
                      <a:r>
                        <a:rPr lang="ru-RU" sz="2000" baseline="0" dirty="0" smtClean="0"/>
                        <a:t> населением  по его инициативе (самоорганизация)</a:t>
                      </a:r>
                      <a:endParaRPr lang="ru-RU" sz="2000" dirty="0"/>
                    </a:p>
                  </a:txBody>
                  <a:tcPr marL="91432" marR="91432" marT="45715" marB="45715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4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Основания для деятельности</a:t>
                      </a:r>
                      <a:endParaRPr lang="ru-RU" sz="2000" dirty="0"/>
                    </a:p>
                  </a:txBody>
                  <a:tcPr marL="91432" marR="91432" marT="45715" marB="45715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нормативные правовые акты</a:t>
                      </a:r>
                    </a:p>
                    <a:p>
                      <a:pPr algn="ctr"/>
                      <a:r>
                        <a:rPr lang="ru-RU" sz="2000" baseline="0" dirty="0" smtClean="0"/>
                        <a:t>Принцип публичного права – запрещено все, что не предписано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2" marR="91432" marT="45715" marB="45715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самостоятельные решения</a:t>
                      </a:r>
                    </a:p>
                    <a:p>
                      <a:pPr algn="ctr"/>
                      <a:r>
                        <a:rPr lang="ru-RU" sz="2000" dirty="0" smtClean="0"/>
                        <a:t>Принцип гражданского права – разрешено все, что не запрещено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2" marR="91432" marT="45715" marB="45715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55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Распространение деятельности</a:t>
                      </a:r>
                      <a:endParaRPr lang="ru-RU" sz="2000" dirty="0"/>
                    </a:p>
                  </a:txBody>
                  <a:tcPr marL="91432" marR="91432" marT="45715" marB="45715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 всей территории муниципального образования</a:t>
                      </a:r>
                      <a:endParaRPr lang="ru-RU" sz="2000" dirty="0"/>
                    </a:p>
                  </a:txBody>
                  <a:tcPr marL="91432" marR="91432" marT="45715" marB="45715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 части территории муниципального образования</a:t>
                      </a:r>
                      <a:endParaRPr lang="ru-RU" sz="2000" dirty="0"/>
                    </a:p>
                  </a:txBody>
                  <a:tcPr marL="91432" marR="91432" marT="45715" marB="45715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27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Финансирование</a:t>
                      </a:r>
                      <a:r>
                        <a:rPr lang="ru-RU" sz="2000" baseline="0" dirty="0" smtClean="0"/>
                        <a:t> деятельности</a:t>
                      </a:r>
                      <a:endParaRPr lang="ru-RU" sz="2000" dirty="0"/>
                    </a:p>
                  </a:txBody>
                  <a:tcPr marL="91432" marR="91432" marT="45715" marB="45715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только за счет средств бюджета</a:t>
                      </a:r>
                      <a:endParaRPr lang="ru-RU" sz="2000" dirty="0"/>
                    </a:p>
                  </a:txBody>
                  <a:tcPr marL="91432" marR="91432" marT="45715" marB="45715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 счет собственных и привлеченных средств +</a:t>
                      </a:r>
                    </a:p>
                    <a:p>
                      <a:pPr algn="ctr"/>
                      <a:r>
                        <a:rPr lang="ru-RU" sz="2000" dirty="0" smtClean="0"/>
                        <a:t>средств бюджета</a:t>
                      </a:r>
                      <a:endParaRPr lang="ru-RU" sz="2000" dirty="0"/>
                    </a:p>
                  </a:txBody>
                  <a:tcPr marL="91432" marR="91432" marT="45715" marB="45715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71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83568" y="214313"/>
            <a:ext cx="8046095" cy="10668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2">
                    <a:satMod val="130000"/>
                  </a:schemeClr>
                </a:solidFill>
              </a:rPr>
              <a:t>Статья 33, ч.2 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5161062"/>
          </a:xfrm>
        </p:spPr>
        <p:txBody>
          <a:bodyPr>
            <a:normAutofit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2. Непосредственное осуществление населением местного самоуправления и участие населения в осуществлении местного самоуправления основываются на принципах законности, добровольности.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… органы местного самоуправления и должностные лица местного самоуправления </a:t>
            </a:r>
            <a:r>
              <a:rPr lang="ru-RU" b="1" u="sng" dirty="0" smtClean="0"/>
              <a:t>обязаны содействовать</a:t>
            </a:r>
            <a:r>
              <a:rPr lang="ru-RU" dirty="0" smtClean="0"/>
              <a:t> населению в непосредственном осуществлении населением местного самоуправления и участии населения в осуществлении местного самоуправления.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0096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67544" y="285750"/>
            <a:ext cx="8190681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2">
                    <a:satMod val="130000"/>
                  </a:schemeClr>
                </a:solidFill>
              </a:rPr>
              <a:t>Содействие 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95536" y="1785938"/>
            <a:ext cx="8291265" cy="2571750"/>
          </a:xfrm>
        </p:spPr>
        <p:txBody>
          <a:bodyPr/>
          <a:lstStyle/>
          <a:p>
            <a:pPr eaLnBrk="1" hangingPunct="1"/>
            <a:r>
              <a:rPr lang="ru-RU" altLang="ru-RU" sz="4000" dirty="0" smtClean="0"/>
              <a:t>помощь, поддержка в каком-нибудь деле (деятельности)</a:t>
            </a:r>
          </a:p>
          <a:p>
            <a:pPr lvl="1" algn="r" eaLnBrk="1" hangingPunct="1"/>
            <a:r>
              <a:rPr lang="ru-RU" altLang="ru-RU" sz="3800" dirty="0" smtClean="0"/>
              <a:t>/толковый словарь Ушакова/</a:t>
            </a:r>
          </a:p>
        </p:txBody>
      </p:sp>
    </p:spTree>
    <p:extLst>
      <p:ext uri="{BB962C8B-B14F-4D97-AF65-F5344CB8AC3E}">
        <p14:creationId xmlns:p14="http://schemas.microsoft.com/office/powerpoint/2010/main" val="400387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4313"/>
            <a:ext cx="8190111" cy="10668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Содействие территориальному общественному самоуправлению 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57313"/>
            <a:ext cx="8424935" cy="4879999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6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Формирование необходимой правовой базы для деятельности </a:t>
            </a:r>
            <a:r>
              <a:rPr lang="ru-RU" sz="3200" dirty="0" smtClean="0"/>
              <a:t>ТОС</a:t>
            </a:r>
            <a:endParaRPr lang="ru-RU" sz="3200" dirty="0" smtClean="0"/>
          </a:p>
          <a:p>
            <a:pPr marL="365760" indent="-256032" eaLnBrk="1" fontAlgn="auto" hangingPunct="1">
              <a:spcAft>
                <a:spcPts val="6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Формирование необходимого организационного механизма </a:t>
            </a:r>
          </a:p>
          <a:p>
            <a:pPr marL="365760" indent="-256032" eaLnBrk="1" fontAlgn="auto" hangingPunct="1">
              <a:spcAft>
                <a:spcPts val="6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Ресурсное обеспечение (финансы, имущество)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Информационная поддержка (популяризация идеи создания ТОС, проектов и результатов деятельности ТОС)</a:t>
            </a:r>
          </a:p>
        </p:txBody>
      </p:sp>
    </p:spTree>
    <p:extLst>
      <p:ext uri="{BB962C8B-B14F-4D97-AF65-F5344CB8AC3E}">
        <p14:creationId xmlns:p14="http://schemas.microsoft.com/office/powerpoint/2010/main" val="69212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Статья  27 </a:t>
            </a:r>
            <a:r>
              <a:rPr lang="ru-RU" sz="3600" dirty="0" smtClean="0"/>
              <a:t>ФЗ №</a:t>
            </a:r>
            <a:r>
              <a:rPr lang="ru-RU" sz="3600" dirty="0" smtClean="0"/>
              <a:t>131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219200"/>
            <a:ext cx="8640960" cy="5234136"/>
          </a:xfrm>
        </p:spPr>
        <p:txBody>
          <a:bodyPr>
            <a:normAutofit/>
          </a:bodyPr>
          <a:lstStyle/>
          <a:p>
            <a:pPr algn="just"/>
            <a:r>
              <a:rPr lang="ru-RU" sz="3200" dirty="0"/>
              <a:t>11. Порядок организации и осуществления территориального общественного самоуправления, </a:t>
            </a:r>
            <a:r>
              <a:rPr lang="ru-RU" sz="3200" b="1" dirty="0"/>
              <a:t>условия и порядок выделения необходимых средств из местного бюджета </a:t>
            </a:r>
            <a:r>
              <a:rPr lang="ru-RU" sz="3200" dirty="0"/>
              <a:t>определяются уставом муниципального образования и (или) </a:t>
            </a:r>
            <a:r>
              <a:rPr lang="ru-RU" sz="3200" b="1" dirty="0"/>
              <a:t>нормативными правовыми актами представительного органа муниципального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81193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549580" cy="12858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Правовые условия </a:t>
            </a:r>
            <a:b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(не 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противоречащие 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27 статье 131ФЗ) 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78168" cy="5161062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ru-RU" altLang="ru-RU" sz="2500" dirty="0" smtClean="0"/>
              <a:t>Нормы, </a:t>
            </a:r>
            <a:r>
              <a:rPr lang="ru-RU" altLang="ru-RU" sz="2500" dirty="0" smtClean="0"/>
              <a:t>защищающие </a:t>
            </a:r>
            <a:r>
              <a:rPr lang="ru-RU" altLang="ru-RU" sz="2500" dirty="0" smtClean="0"/>
              <a:t>права граждан на осуществление ТОС и участие в деятельности ТОС</a:t>
            </a:r>
          </a:p>
          <a:p>
            <a:pPr lvl="1" algn="just" eaLnBrk="1" hangingPunct="1"/>
            <a:r>
              <a:rPr lang="ru-RU" altLang="ru-RU" sz="2500" dirty="0" smtClean="0"/>
              <a:t>Нормы (в том </a:t>
            </a:r>
            <a:r>
              <a:rPr lang="ru-RU" altLang="ru-RU" sz="2500" dirty="0" smtClean="0"/>
              <a:t>числе </a:t>
            </a:r>
            <a:r>
              <a:rPr lang="ru-RU" altLang="ru-RU" sz="2500" dirty="0" smtClean="0"/>
              <a:t>обязательные процедуры) для актива ТОС по создаю инициативной группы, проведению информирования жителей, организации и </a:t>
            </a:r>
            <a:r>
              <a:rPr lang="ru-RU" altLang="ru-RU" sz="2500" dirty="0" smtClean="0"/>
              <a:t>проведению </a:t>
            </a:r>
            <a:r>
              <a:rPr lang="ru-RU" altLang="ru-RU" sz="2500" dirty="0" smtClean="0"/>
              <a:t>собрания и пр. </a:t>
            </a:r>
          </a:p>
          <a:p>
            <a:pPr algn="just" eaLnBrk="1" hangingPunct="1"/>
            <a:r>
              <a:rPr lang="ru-RU" altLang="ru-RU" sz="2500" dirty="0" smtClean="0"/>
              <a:t>Нормы регламентирующие «содействие» органов и должностных лиц по развитию ТОС в данном муниципалитете</a:t>
            </a:r>
          </a:p>
          <a:p>
            <a:pPr lvl="1" algn="just" eaLnBrk="1" hangingPunct="1"/>
            <a:r>
              <a:rPr lang="ru-RU" altLang="ru-RU" sz="2500" dirty="0" smtClean="0"/>
              <a:t>Предписания для органов МСУ и должностных лиц – «могут делать только то, что предписано»</a:t>
            </a:r>
          </a:p>
          <a:p>
            <a:pPr lvl="1" algn="just" eaLnBrk="1" hangingPunct="1"/>
            <a:r>
              <a:rPr lang="ru-RU" altLang="ru-RU" sz="2500" dirty="0" smtClean="0"/>
              <a:t>Формы, виды и основные условия поддержки ТОС со стороны муниципального образования</a:t>
            </a:r>
          </a:p>
          <a:p>
            <a:pPr eaLnBrk="1" hangingPunct="1"/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0938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355</TotalTime>
  <Words>1435</Words>
  <Application>Microsoft Office PowerPoint</Application>
  <PresentationFormat>Экран (4:3)</PresentationFormat>
  <Paragraphs>148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Начальная</vt:lpstr>
      <vt:lpstr>Создание условий для формирования и развития ТОС в муниципальных образованиях</vt:lpstr>
      <vt:lpstr>Структура презентации</vt:lpstr>
      <vt:lpstr>ФЗ №131, Статья 27. Территориальное общественное самоуправление, ч.1.</vt:lpstr>
      <vt:lpstr>Презентация PowerPoint</vt:lpstr>
      <vt:lpstr>Статья 33, ч.2 </vt:lpstr>
      <vt:lpstr>Содействие </vt:lpstr>
      <vt:lpstr>Содействие территориальному общественному самоуправлению </vt:lpstr>
      <vt:lpstr>Статья  27 ФЗ №131</vt:lpstr>
      <vt:lpstr>Правовые условия  (не противоречащие 27 статье 131ФЗ) </vt:lpstr>
      <vt:lpstr>Правовые условия</vt:lpstr>
      <vt:lpstr>ЧАСТО ВОЗНИКАЮЩИЕ ВОПРОСЫ:</vt:lpstr>
      <vt:lpstr>Распределение полномочий</vt:lpstr>
      <vt:lpstr>Правовые  условия необходимые для создания  и деятельности ТОС</vt:lpstr>
      <vt:lpstr>Как финансово поддерживать  проекты ТОС, действующих без образования юридического лица?</vt:lpstr>
      <vt:lpstr>Организационные  условия для развития ТОС</vt:lpstr>
      <vt:lpstr>Проведение работы с населением  по выявлению потенциальных  лидеров ТОС и оказание им помощи в формировании инициативных групп и решении организационных вопросов по созданию ТОС </vt:lpstr>
      <vt:lpstr>Презентация PowerPoint</vt:lpstr>
      <vt:lpstr>Как привлечь к сотрудничеству жителей?</vt:lpstr>
      <vt:lpstr>Как привлечь лидеров?</vt:lpstr>
      <vt:lpstr>Типичные заблуждения специалистов органов МСУ при работе с населением</vt:lpstr>
      <vt:lpstr>Как искать лидеров?</vt:lpstr>
      <vt:lpstr>Что нужно всегда помнить работая с жителями?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условий для формирования и развития ТОС в муниципальных образованиях</dc:title>
  <dc:creator>adm</dc:creator>
  <cp:lastModifiedBy>Ладу</cp:lastModifiedBy>
  <cp:revision>26</cp:revision>
  <cp:lastPrinted>2016-10-30T05:03:26Z</cp:lastPrinted>
  <dcterms:created xsi:type="dcterms:W3CDTF">2016-10-26T23:46:08Z</dcterms:created>
  <dcterms:modified xsi:type="dcterms:W3CDTF">2016-10-22T01:06:36Z</dcterms:modified>
</cp:coreProperties>
</file>