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59" r:id="rId4"/>
    <p:sldId id="257" r:id="rId5"/>
    <p:sldId id="258" r:id="rId6"/>
    <p:sldId id="262" r:id="rId7"/>
    <p:sldId id="261" r:id="rId8"/>
    <p:sldId id="260" r:id="rId9"/>
    <p:sldId id="265" r:id="rId10"/>
    <p:sldId id="263" r:id="rId11"/>
    <p:sldId id="269" r:id="rId12"/>
    <p:sldId id="264" r:id="rId13"/>
    <p:sldId id="268" r:id="rId14"/>
    <p:sldId id="271" r:id="rId15"/>
    <p:sldId id="274" r:id="rId16"/>
    <p:sldId id="267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6D43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71" autoAdjust="0"/>
  </p:normalViewPr>
  <p:slideViewPr>
    <p:cSldViewPr>
      <p:cViewPr>
        <p:scale>
          <a:sx n="66" d="100"/>
          <a:sy n="66" d="100"/>
        </p:scale>
        <p:origin x="-148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994345689346676"/>
          <c:y val="0.19421740513201474"/>
          <c:w val="0.43842559664311004"/>
          <c:h val="0.739382422084063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собственных источников в расходах бюджета, %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2">
                  <c:v>Городской округ г. Хабаровск</c:v>
                </c:pt>
                <c:pt idx="3">
                  <c:v>Городской округ г. Комсомольск-на-Амуре</c:v>
                </c:pt>
                <c:pt idx="4">
                  <c:v>Советско-Гаванский муниципальный район</c:v>
                </c:pt>
                <c:pt idx="5">
                  <c:v>Николаевский муниципальный район</c:v>
                </c:pt>
                <c:pt idx="6">
                  <c:v>Амурский муниципальный район</c:v>
                </c:pt>
                <c:pt idx="7">
                  <c:v>Бикинский муниципальный район</c:v>
                </c:pt>
                <c:pt idx="8">
                  <c:v>Аяно-Майский муниципальный район</c:v>
                </c:pt>
                <c:pt idx="9">
                  <c:v>Ванинский муниципальный район</c:v>
                </c:pt>
                <c:pt idx="10">
                  <c:v>Верхнебуреинский муниципальный район</c:v>
                </c:pt>
                <c:pt idx="11">
                  <c:v>Вяземский муниципальный район</c:v>
                </c:pt>
                <c:pt idx="12">
                  <c:v>Комсомольский муниципальный район</c:v>
                </c:pt>
                <c:pt idx="13">
                  <c:v>Муниципальный район им. Лазо</c:v>
                </c:pt>
                <c:pt idx="14">
                  <c:v>Нанайский муниципальный район</c:v>
                </c:pt>
                <c:pt idx="15">
                  <c:v>Охотский муниципальный район</c:v>
                </c:pt>
                <c:pt idx="16">
                  <c:v>Муниципальный район им. П.Осипенко</c:v>
                </c:pt>
                <c:pt idx="17">
                  <c:v>Солнечный муниципальный район</c:v>
                </c:pt>
                <c:pt idx="18">
                  <c:v>Тугуро-Чумиканский муниципальный район</c:v>
                </c:pt>
                <c:pt idx="19">
                  <c:v>Ульчский муниципальный район</c:v>
                </c:pt>
                <c:pt idx="20">
                  <c:v>Хабаровский муниципальный район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2">
                  <c:v>62</c:v>
                </c:pt>
                <c:pt idx="3">
                  <c:v>52.4</c:v>
                </c:pt>
                <c:pt idx="4">
                  <c:v>29</c:v>
                </c:pt>
                <c:pt idx="5">
                  <c:v>36</c:v>
                </c:pt>
                <c:pt idx="6">
                  <c:v>43.7</c:v>
                </c:pt>
                <c:pt idx="7">
                  <c:v>32.799999999999997</c:v>
                </c:pt>
                <c:pt idx="8">
                  <c:v>37.799999999999997</c:v>
                </c:pt>
                <c:pt idx="9">
                  <c:v>37.6</c:v>
                </c:pt>
                <c:pt idx="10">
                  <c:v>41.3</c:v>
                </c:pt>
                <c:pt idx="11">
                  <c:v>34.4</c:v>
                </c:pt>
                <c:pt idx="12">
                  <c:v>36.200000000000003</c:v>
                </c:pt>
                <c:pt idx="13">
                  <c:v>35.200000000000003</c:v>
                </c:pt>
                <c:pt idx="14">
                  <c:v>27</c:v>
                </c:pt>
                <c:pt idx="15">
                  <c:v>25.4</c:v>
                </c:pt>
                <c:pt idx="16">
                  <c:v>39.200000000000003</c:v>
                </c:pt>
                <c:pt idx="17">
                  <c:v>34.9</c:v>
                </c:pt>
                <c:pt idx="18">
                  <c:v>24.8</c:v>
                </c:pt>
                <c:pt idx="19">
                  <c:v>24.9</c:v>
                </c:pt>
                <c:pt idx="20">
                  <c:v>50.2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435840"/>
        <c:axId val="120437376"/>
      </c:barChart>
      <c:catAx>
        <c:axId val="12043584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500" b="1" baseline="0">
                <a:latin typeface="+mn-lt"/>
              </a:defRPr>
            </a:pPr>
            <a:endParaRPr lang="ru-RU"/>
          </a:p>
        </c:txPr>
        <c:crossAx val="120437376"/>
        <c:crosses val="autoZero"/>
        <c:auto val="1"/>
        <c:lblAlgn val="ctr"/>
        <c:lblOffset val="100"/>
        <c:noMultiLvlLbl val="0"/>
      </c:catAx>
      <c:valAx>
        <c:axId val="120437376"/>
        <c:scaling>
          <c:orientation val="minMax"/>
          <c:max val="7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+mn-lt"/>
              </a:defRPr>
            </a:pPr>
            <a:endParaRPr lang="ru-RU"/>
          </a:p>
        </c:txPr>
        <c:crossAx val="12043584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  <a:latin typeface="Aharoni" panose="02010803020104030203" pitchFamily="2" charset="-79"/>
          <a:cs typeface="Aharoni" panose="02010803020104030203" pitchFamily="2" charset="-79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10000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4928639846320884"/>
          <c:y val="0.11557459138543846"/>
          <c:w val="0.67803357392825891"/>
          <c:h val="0.6875250099821739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собственных источников в расходах бюджета на 01.10.2015, %</c:v>
                </c:pt>
              </c:strCache>
            </c:strRef>
          </c:tx>
          <c:invertIfNegative val="0"/>
          <c:cat>
            <c:strRef>
              <c:f>Лист1!$A$2:$A$21</c:f>
              <c:strCache>
                <c:ptCount val="19"/>
                <c:pt idx="0">
                  <c:v>Городской округ г. Хабаровск</c:v>
                </c:pt>
                <c:pt idx="1">
                  <c:v>Городской округ г. Комсомольск-на-Амуре</c:v>
                </c:pt>
                <c:pt idx="2">
                  <c:v>Советско-Гаванский муниципальный район</c:v>
                </c:pt>
                <c:pt idx="3">
                  <c:v>Николаевский муниципальный район</c:v>
                </c:pt>
                <c:pt idx="4">
                  <c:v>Амурский муниципальный район</c:v>
                </c:pt>
                <c:pt idx="5">
                  <c:v>Бикинский муниципальный район</c:v>
                </c:pt>
                <c:pt idx="6">
                  <c:v>Аяно-Майский муниципальный район</c:v>
                </c:pt>
                <c:pt idx="7">
                  <c:v>Ванинский муниципальный район</c:v>
                </c:pt>
                <c:pt idx="8">
                  <c:v>Верхнебуреинский муниципальный район</c:v>
                </c:pt>
                <c:pt idx="9">
                  <c:v>Вяземский муниципальный район</c:v>
                </c:pt>
                <c:pt idx="10">
                  <c:v>Комсомольский муниципальный район</c:v>
                </c:pt>
                <c:pt idx="11">
                  <c:v>Муниципальный район им. Лазо</c:v>
                </c:pt>
                <c:pt idx="12">
                  <c:v>Нанайский муниципальный район</c:v>
                </c:pt>
                <c:pt idx="13">
                  <c:v>Охотский муниципальный район</c:v>
                </c:pt>
                <c:pt idx="14">
                  <c:v>Муниципальный район им. П.Осипенко</c:v>
                </c:pt>
                <c:pt idx="15">
                  <c:v>Солнечный муниципальный район</c:v>
                </c:pt>
                <c:pt idx="16">
                  <c:v>Тугуро-Чумиканский муниципальный район</c:v>
                </c:pt>
                <c:pt idx="17">
                  <c:v>Ульчский муниципальный район</c:v>
                </c:pt>
                <c:pt idx="18">
                  <c:v>Хабаровский муниципальный район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64.900000000000006</c:v>
                </c:pt>
                <c:pt idx="1">
                  <c:v>53</c:v>
                </c:pt>
                <c:pt idx="2">
                  <c:v>30.5</c:v>
                </c:pt>
                <c:pt idx="3">
                  <c:v>37</c:v>
                </c:pt>
                <c:pt idx="4">
                  <c:v>41.2</c:v>
                </c:pt>
                <c:pt idx="5">
                  <c:v>33.5</c:v>
                </c:pt>
                <c:pt idx="6">
                  <c:v>35.4</c:v>
                </c:pt>
                <c:pt idx="7">
                  <c:v>39.1</c:v>
                </c:pt>
                <c:pt idx="8">
                  <c:v>48.2</c:v>
                </c:pt>
                <c:pt idx="9">
                  <c:v>35.700000000000003</c:v>
                </c:pt>
                <c:pt idx="10">
                  <c:v>28.9</c:v>
                </c:pt>
                <c:pt idx="11">
                  <c:v>31.8</c:v>
                </c:pt>
                <c:pt idx="12">
                  <c:v>33.700000000000003</c:v>
                </c:pt>
                <c:pt idx="13">
                  <c:v>22.2</c:v>
                </c:pt>
                <c:pt idx="14">
                  <c:v>33.9</c:v>
                </c:pt>
                <c:pt idx="15">
                  <c:v>33.5</c:v>
                </c:pt>
                <c:pt idx="16">
                  <c:v>17.8</c:v>
                </c:pt>
                <c:pt idx="17">
                  <c:v>26.5</c:v>
                </c:pt>
                <c:pt idx="18">
                  <c:v>41.5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Доля собственных источников в расходах бюджета на 01.10. 2016, %</c:v>
                </c:pt>
              </c:strCache>
            </c:strRef>
          </c:tx>
          <c:spPr>
            <a:solidFill>
              <a:srgbClr val="4D4D4D"/>
            </a:solidFill>
          </c:spPr>
          <c:invertIfNegative val="0"/>
          <c:cat>
            <c:strRef>
              <c:f>Лист1!$A$2:$A$21</c:f>
              <c:strCache>
                <c:ptCount val="19"/>
                <c:pt idx="0">
                  <c:v>Городской округ г. Хабаровск</c:v>
                </c:pt>
                <c:pt idx="1">
                  <c:v>Городской округ г. Комсомольск-на-Амуре</c:v>
                </c:pt>
                <c:pt idx="2">
                  <c:v>Советско-Гаванский муниципальный район</c:v>
                </c:pt>
                <c:pt idx="3">
                  <c:v>Николаевский муниципальный район</c:v>
                </c:pt>
                <c:pt idx="4">
                  <c:v>Амурский муниципальный район</c:v>
                </c:pt>
                <c:pt idx="5">
                  <c:v>Бикинский муниципальный район</c:v>
                </c:pt>
                <c:pt idx="6">
                  <c:v>Аяно-Майский муниципальный район</c:v>
                </c:pt>
                <c:pt idx="7">
                  <c:v>Ванинский муниципальный район</c:v>
                </c:pt>
                <c:pt idx="8">
                  <c:v>Верхнебуреинский муниципальный район</c:v>
                </c:pt>
                <c:pt idx="9">
                  <c:v>Вяземский муниципальный район</c:v>
                </c:pt>
                <c:pt idx="10">
                  <c:v>Комсомольский муниципальный район</c:v>
                </c:pt>
                <c:pt idx="11">
                  <c:v>Муниципальный район им. Лазо</c:v>
                </c:pt>
                <c:pt idx="12">
                  <c:v>Нанайский муниципальный район</c:v>
                </c:pt>
                <c:pt idx="13">
                  <c:v>Охотский муниципальный район</c:v>
                </c:pt>
                <c:pt idx="14">
                  <c:v>Муниципальный район им. П.Осипенко</c:v>
                </c:pt>
                <c:pt idx="15">
                  <c:v>Солнечный муниципальный район</c:v>
                </c:pt>
                <c:pt idx="16">
                  <c:v>Тугуро-Чумиканский муниципальный район</c:v>
                </c:pt>
                <c:pt idx="17">
                  <c:v>Ульчский муниципальный район</c:v>
                </c:pt>
                <c:pt idx="18">
                  <c:v>Хабаровский муниципальный район</c:v>
                </c:pt>
              </c:strCache>
            </c:strRef>
          </c:cat>
          <c:val>
            <c:numRef>
              <c:f>Лист1!$C$2:$C$21</c:f>
              <c:numCache>
                <c:formatCode>General</c:formatCode>
                <c:ptCount val="20"/>
                <c:pt idx="0">
                  <c:v>62</c:v>
                </c:pt>
                <c:pt idx="1">
                  <c:v>52.4</c:v>
                </c:pt>
                <c:pt idx="2">
                  <c:v>29</c:v>
                </c:pt>
                <c:pt idx="3">
                  <c:v>36</c:v>
                </c:pt>
                <c:pt idx="4">
                  <c:v>43.7</c:v>
                </c:pt>
                <c:pt idx="5">
                  <c:v>32.799999999999997</c:v>
                </c:pt>
                <c:pt idx="6">
                  <c:v>37.799999999999997</c:v>
                </c:pt>
                <c:pt idx="7">
                  <c:v>37.6</c:v>
                </c:pt>
                <c:pt idx="8">
                  <c:v>41.3</c:v>
                </c:pt>
                <c:pt idx="9">
                  <c:v>34.4</c:v>
                </c:pt>
                <c:pt idx="10">
                  <c:v>36.200000000000003</c:v>
                </c:pt>
                <c:pt idx="11">
                  <c:v>35.200000000000003</c:v>
                </c:pt>
                <c:pt idx="12">
                  <c:v>27</c:v>
                </c:pt>
                <c:pt idx="13">
                  <c:v>25.4</c:v>
                </c:pt>
                <c:pt idx="14">
                  <c:v>39.200000000000003</c:v>
                </c:pt>
                <c:pt idx="15">
                  <c:v>34.9</c:v>
                </c:pt>
                <c:pt idx="16">
                  <c:v>24.8</c:v>
                </c:pt>
                <c:pt idx="17">
                  <c:v>24.9</c:v>
                </c:pt>
                <c:pt idx="18">
                  <c:v>50.2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20930304"/>
        <c:axId val="120931840"/>
        <c:axId val="0"/>
      </c:bar3DChart>
      <c:catAx>
        <c:axId val="12093030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 b="1" baseline="0">
                <a:solidFill>
                  <a:srgbClr val="002060"/>
                </a:solidFill>
              </a:defRPr>
            </a:pPr>
            <a:endParaRPr lang="ru-RU"/>
          </a:p>
        </c:txPr>
        <c:crossAx val="120931840"/>
        <c:crosses val="autoZero"/>
        <c:auto val="1"/>
        <c:lblAlgn val="ctr"/>
        <c:lblOffset val="100"/>
        <c:noMultiLvlLbl val="0"/>
      </c:catAx>
      <c:valAx>
        <c:axId val="120931840"/>
        <c:scaling>
          <c:orientation val="minMax"/>
          <c:max val="70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spPr>
          <a:ln w="10000">
            <a:noFill/>
          </a:ln>
        </c:spPr>
        <c:txPr>
          <a:bodyPr/>
          <a:lstStyle/>
          <a:p>
            <a:pPr>
              <a:defRPr sz="2000" b="1">
                <a:solidFill>
                  <a:srgbClr val="002060"/>
                </a:solidFill>
              </a:defRPr>
            </a:pPr>
            <a:endParaRPr lang="ru-RU"/>
          </a:p>
        </c:txPr>
        <c:crossAx val="120930304"/>
        <c:crosses val="autoZero"/>
        <c:crossBetween val="between"/>
      </c:valAx>
      <c:spPr>
        <a:ln w="25400">
          <a:noFill/>
        </a:ln>
      </c:spPr>
    </c:plotArea>
    <c:legend>
      <c:legendPos val="b"/>
      <c:layout>
        <c:manualLayout>
          <c:xMode val="edge"/>
          <c:yMode val="edge"/>
          <c:x val="3.7804586559604017E-2"/>
          <c:y val="0.89064846674536036"/>
          <c:w val="0.92769302278815058"/>
          <c:h val="8.1230822043840106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800" b="1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4A371-E2F3-402E-90E1-30DA1A5E6DC6}" type="datetimeFigureOut">
              <a:rPr lang="ru-RU" smtClean="0"/>
              <a:t>25.11.2016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EBCE2-C3A0-49AA-AA75-B46D542F27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7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9DF6-F075-481E-821A-F823661FEE6C}" type="datetime1">
              <a:rPr lang="ru-RU" smtClean="0"/>
              <a:t>25.11.2016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A68-9787-4C37-A470-7538CD0674A2}" type="datetime1">
              <a:rPr lang="ru-RU" smtClean="0"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2437-B617-403C-A70A-914C25CD4AFD}" type="datetime1">
              <a:rPr lang="ru-RU" smtClean="0"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5A862-5F24-4446-A598-1C0347119D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77752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B6C6F-054E-4C15-9B22-626EEBD3F1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84892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2416-7649-4818-AF8B-3CFE3CD021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33339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97106-A363-43F3-957B-F279534998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8215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1AFE9-5CD9-4D9B-BE92-66BF2FD174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34519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5580B-A6D6-48B7-B25E-9C25725D33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54472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0572-8E0B-4B5F-BDC9-4DEDF87B3A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30196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29E64-E665-4F67-BDEF-9BEDCE8745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884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3BDC-9148-40D5-94DE-587BC8335D66}" type="datetime1">
              <a:rPr lang="ru-RU" smtClean="0"/>
              <a:t>25.11.2016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04F64-DC84-4093-AD61-5E1128ADC1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40687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98AA-F22A-4623-BED5-A6D7643D63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98317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8A3FA-5A96-4304-A470-0181ADCD46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41030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CD52-02FF-4C39-B6F8-F2AB30173439}" type="datetime1">
              <a:rPr lang="ru-RU" smtClean="0"/>
              <a:t>25.11.2016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0A91-1507-4A57-B650-C5D24C8F72D0}" type="datetime1">
              <a:rPr lang="ru-RU" smtClean="0"/>
              <a:t>25.11.2016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F0CA6-11CB-4CB5-9499-D24FC636B16C}" type="datetime1">
              <a:rPr lang="ru-RU" smtClean="0"/>
              <a:t>25.11.2016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B983-515C-4057-9000-910FAD6C0283}" type="datetime1">
              <a:rPr lang="ru-RU" smtClean="0"/>
              <a:t>25.11.2016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9B52-0B6A-4543-8421-D4CEEEA9D94F}" type="datetime1">
              <a:rPr lang="ru-RU" smtClean="0"/>
              <a:t>25.11.2016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DA8F-6504-40D9-ADA2-FE1655B3ED57}" type="datetime1">
              <a:rPr lang="ru-RU" smtClean="0"/>
              <a:t>25.11.2016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3A08-DB6A-409A-BCC1-0AE2A3EC94EC}" type="datetime1">
              <a:rPr lang="ru-RU" smtClean="0"/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FECAB26-3DBA-4505-BA1B-32FF6F868AC5}" type="datetime1">
              <a:rPr lang="ru-RU" smtClean="0"/>
              <a:t>25.11.2016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589321-3E58-4D74-B239-18493EDE955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17F5C3-932D-4709-A34A-3874139F4F29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0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Титков Петр Федорович 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399" y="4386808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Председатель Совета муниципальных образований Хабаровского края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6"/>
            <a:ext cx="1331639" cy="1607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0" y="314027"/>
            <a:ext cx="6408712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IrisUPC" panose="020B0604020202020204" pitchFamily="34" charset="-34"/>
              </a:rPr>
              <a:t>Съезд Ассоциации «Совет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IrisUPC" panose="020B0604020202020204" pitchFamily="34" charset="-34"/>
              </a:rPr>
              <a:t>Муниципальных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IrisUPC" panose="020B0604020202020204" pitchFamily="34" charset="-34"/>
              </a:rPr>
              <a:t>Образований  Хабаровского края»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409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230" cy="162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6732" r="4568" b="7875"/>
          <a:stretch/>
        </p:blipFill>
        <p:spPr>
          <a:xfrm>
            <a:off x="5868611" y="522011"/>
            <a:ext cx="3202022" cy="2112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>
          <a:xfrm>
            <a:off x="5873240" y="2697571"/>
            <a:ext cx="3212299" cy="20612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1" b="94683" l="8587" r="91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0" t="7052" r="12169" b="5631"/>
          <a:stretch/>
        </p:blipFill>
        <p:spPr>
          <a:xfrm>
            <a:off x="3470217" y="756053"/>
            <a:ext cx="2346982" cy="1745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610" y="1268760"/>
            <a:ext cx="4071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Территориальное общественное самоуправление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-213" b="213"/>
          <a:stretch/>
        </p:blipFill>
        <p:spPr>
          <a:xfrm>
            <a:off x="2882280" y="4932563"/>
            <a:ext cx="2986331" cy="1861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" y="5030693"/>
            <a:ext cx="2797733" cy="1762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r="8285"/>
          <a:stretch/>
        </p:blipFill>
        <p:spPr>
          <a:xfrm>
            <a:off x="31846" y="2931442"/>
            <a:ext cx="2744860" cy="1827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/>
          <a:stretch/>
        </p:blipFill>
        <p:spPr>
          <a:xfrm>
            <a:off x="2906665" y="2931442"/>
            <a:ext cx="2921583" cy="18273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r="3796"/>
          <a:stretch/>
        </p:blipFill>
        <p:spPr>
          <a:xfrm>
            <a:off x="5911548" y="4902738"/>
            <a:ext cx="3212299" cy="1921368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4" y="0"/>
            <a:ext cx="1349230" cy="162880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963376"/>
              </p:ext>
            </p:extLst>
          </p:nvPr>
        </p:nvGraphicFramePr>
        <p:xfrm>
          <a:off x="-361056" y="-99392"/>
          <a:ext cx="950505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11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87624" y="242258"/>
            <a:ext cx="7797776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>
                <a:solidFill>
                  <a:srgbClr val="002060"/>
                </a:solidFill>
              </a:rPr>
              <a:t>Доля собственных источников в расходах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местных бюджетов на 2016 год, %</a:t>
            </a:r>
          </a:p>
        </p:txBody>
      </p:sp>
    </p:spTree>
    <p:extLst>
      <p:ext uri="{BB962C8B-B14F-4D97-AF65-F5344CB8AC3E}">
        <p14:creationId xmlns:p14="http://schemas.microsoft.com/office/powerpoint/2010/main" val="26327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230" cy="1628800"/>
          </a:xfrm>
          <a:prstGeom prst="rect">
            <a:avLst/>
          </a:prstGeom>
        </p:spPr>
      </p:pic>
      <p:graphicFrame>
        <p:nvGraphicFramePr>
          <p:cNvPr id="2" name="Диаграмма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396879"/>
              </p:ext>
            </p:extLst>
          </p:nvPr>
        </p:nvGraphicFramePr>
        <p:xfrm>
          <a:off x="107503" y="116632"/>
          <a:ext cx="9070328" cy="6874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12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73086" y="98242"/>
            <a:ext cx="5826852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800" b="1" dirty="0">
                <a:solidFill>
                  <a:srgbClr val="002060"/>
                </a:solidFill>
              </a:rPr>
              <a:t>Доля собственных источников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расходах местных бюджетов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728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13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63" y="1058298"/>
            <a:ext cx="4871864" cy="2740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Номер слайда 1"/>
          <p:cNvSpPr txBox="1">
            <a:spLocks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589321-3E58-4D74-B239-18493EDE9557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1803" y="3872567"/>
            <a:ext cx="867645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Комитет </a:t>
            </a:r>
            <a:r>
              <a:rPr lang="ru-RU" sz="2000" b="1" dirty="0">
                <a:solidFill>
                  <a:srgbClr val="002060"/>
                </a:solidFill>
              </a:rPr>
              <a:t>по межмуниципальному сотрудничеству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  <a:endParaRPr lang="ru-RU" sz="20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Комитет </a:t>
            </a:r>
            <a:r>
              <a:rPr lang="ru-RU" sz="2000" b="1" dirty="0">
                <a:solidFill>
                  <a:srgbClr val="002060"/>
                </a:solidFill>
              </a:rPr>
              <a:t>по межбюджетным отношениям;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Комитет </a:t>
            </a:r>
            <a:r>
              <a:rPr lang="ru-RU" sz="2000" b="1" dirty="0">
                <a:solidFill>
                  <a:srgbClr val="002060"/>
                </a:solidFill>
              </a:rPr>
              <a:t>по вопросам территориального социально-экономического </a:t>
            </a:r>
            <a:r>
              <a:rPr lang="ru-RU" sz="2000" b="1" dirty="0" smtClean="0">
                <a:solidFill>
                  <a:srgbClr val="002060"/>
                </a:solidFill>
              </a:rPr>
              <a:t>развития;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Комитет </a:t>
            </a:r>
            <a:r>
              <a:rPr lang="ru-RU" sz="2000" b="1" dirty="0">
                <a:solidFill>
                  <a:srgbClr val="002060"/>
                </a:solidFill>
              </a:rPr>
              <a:t>по правовым и организационно-методическим вопросам;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Организационный </a:t>
            </a:r>
            <a:r>
              <a:rPr lang="ru-RU" sz="2000" b="1" dirty="0">
                <a:solidFill>
                  <a:srgbClr val="002060"/>
                </a:solidFill>
              </a:rPr>
              <a:t>комитет краевого конкурса Совета муниципальных образований.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166348" y="188640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rgbClr val="002060"/>
                </a:solidFill>
              </a:rPr>
              <a:t>Действующие комитеты</a:t>
            </a:r>
            <a:endParaRPr lang="ru-RU" sz="3400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89" y="1049100"/>
            <a:ext cx="4888215" cy="27496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98" y="1038913"/>
            <a:ext cx="4888215" cy="27496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48" y="1006462"/>
            <a:ext cx="4912166" cy="27630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86" y="974745"/>
            <a:ext cx="4968552" cy="27948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23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14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589321-3E58-4D74-B239-18493EDE9557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589321-3E58-4D74-B239-18493EDE9557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43808" y="8425"/>
            <a:ext cx="318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Приоритеты: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725" y="681137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укрепление местных бюджетов путем повышения деловой активности</a:t>
            </a:r>
            <a:r>
              <a:rPr lang="ru-RU" sz="2800" b="1" dirty="0" smtClean="0">
                <a:solidFill>
                  <a:srgbClr val="002060"/>
                </a:solidFill>
              </a:rPr>
              <a:t>;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725" y="5893174"/>
            <a:ext cx="9008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взаимодействие с организациями-партнерами на основе соглашений о сотрудничестве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76" y="4935269"/>
            <a:ext cx="9008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дальнейшее развитие системы повышения квалификации кадров МСУ;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277" y="3981162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оптимизация </a:t>
            </a:r>
            <a:r>
              <a:rPr lang="ru-RU" sz="2800" b="1" dirty="0" smtClean="0">
                <a:solidFill>
                  <a:srgbClr val="002060"/>
                </a:solidFill>
              </a:rPr>
              <a:t>территориального </a:t>
            </a:r>
            <a:r>
              <a:rPr lang="ru-RU" sz="2800" b="1" dirty="0">
                <a:solidFill>
                  <a:srgbClr val="002060"/>
                </a:solidFill>
              </a:rPr>
              <a:t>устройства и территориальной организации МСУ</a:t>
            </a:r>
            <a:r>
              <a:rPr lang="ru-RU" sz="2800" b="1" dirty="0" smtClean="0">
                <a:solidFill>
                  <a:srgbClr val="002060"/>
                </a:solidFill>
              </a:rPr>
              <a:t>;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360" y="3032822"/>
            <a:ext cx="9008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распространение лучших муниципальных практик</a:t>
            </a:r>
            <a:r>
              <a:rPr lang="ru-RU" sz="2800" b="1" dirty="0" smtClean="0">
                <a:solidFill>
                  <a:srgbClr val="002060"/>
                </a:solidFill>
              </a:rPr>
              <a:t>;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880" y="1635244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</a:rPr>
              <a:t>развитие гражданских инициатив в решении вопросов местного значения (ТОС, ППМИ, СО НКО</a:t>
            </a:r>
            <a:r>
              <a:rPr lang="ru-RU" sz="2800" b="1" dirty="0" smtClean="0">
                <a:solidFill>
                  <a:srgbClr val="002060"/>
                </a:solidFill>
              </a:rPr>
              <a:t>);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83377"/>
            <a:ext cx="1349230" cy="16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0045" y="4077071"/>
            <a:ext cx="688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914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17463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63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C:\Users\user\Desktop\6 съезд начало, сентябрь\6 Съезд СМО 13х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5554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1"/>
          <a:stretch/>
        </p:blipFill>
        <p:spPr>
          <a:xfrm>
            <a:off x="6120542" y="5211956"/>
            <a:ext cx="2957304" cy="16460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1" b="-1"/>
          <a:stretch/>
        </p:blipFill>
        <p:spPr>
          <a:xfrm>
            <a:off x="6108669" y="3583406"/>
            <a:ext cx="2956467" cy="1529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3430" y="167086"/>
            <a:ext cx="623161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  Выездные семинары: 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г. </a:t>
            </a:r>
            <a:r>
              <a:rPr lang="ru-RU" sz="2000" b="1" dirty="0">
                <a:solidFill>
                  <a:srgbClr val="002060"/>
                </a:solidFill>
              </a:rPr>
              <a:t>Вяземский – </a:t>
            </a:r>
            <a:r>
              <a:rPr lang="ru-RU" sz="2000" b="1" dirty="0" smtClean="0">
                <a:solidFill>
                  <a:srgbClr val="002060"/>
                </a:solidFill>
              </a:rPr>
              <a:t>96 участников,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г. </a:t>
            </a:r>
            <a:r>
              <a:rPr lang="ru-RU" sz="2000" b="1" dirty="0">
                <a:solidFill>
                  <a:srgbClr val="002060"/>
                </a:solidFill>
              </a:rPr>
              <a:t>Бикин – </a:t>
            </a:r>
            <a:r>
              <a:rPr lang="ru-RU" sz="2000" b="1" dirty="0" smtClean="0">
                <a:solidFill>
                  <a:srgbClr val="002060"/>
                </a:solidFill>
              </a:rPr>
              <a:t>35 </a:t>
            </a:r>
            <a:r>
              <a:rPr lang="ru-RU" sz="2000" b="1" dirty="0">
                <a:solidFill>
                  <a:srgbClr val="002060"/>
                </a:solidFill>
              </a:rPr>
              <a:t>участников,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</a:rPr>
              <a:t>Ванинский</a:t>
            </a:r>
            <a:r>
              <a:rPr lang="ru-RU" sz="2000" b="1" dirty="0" smtClean="0">
                <a:solidFill>
                  <a:srgbClr val="002060"/>
                </a:solidFill>
              </a:rPr>
              <a:t> МР – 50 </a:t>
            </a:r>
            <a:r>
              <a:rPr lang="ru-RU" sz="2000" b="1" dirty="0">
                <a:solidFill>
                  <a:srgbClr val="002060"/>
                </a:solidFill>
              </a:rPr>
              <a:t>участников,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Советско-Гаванский МР – 70 участников,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Солнечный МР – 80 </a:t>
            </a:r>
            <a:r>
              <a:rPr lang="ru-RU" sz="2000" b="1" dirty="0">
                <a:solidFill>
                  <a:srgbClr val="002060"/>
                </a:solidFill>
              </a:rPr>
              <a:t>участников,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г. Комсомольск- на-Амуре – 134 </a:t>
            </a:r>
            <a:r>
              <a:rPr lang="ru-RU" sz="2000" b="1" dirty="0">
                <a:solidFill>
                  <a:srgbClr val="002060"/>
                </a:solidFill>
              </a:rPr>
              <a:t>участников,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Комсомольский- </a:t>
            </a:r>
            <a:r>
              <a:rPr lang="ru-RU" sz="2000" b="1" dirty="0">
                <a:solidFill>
                  <a:srgbClr val="002060"/>
                </a:solidFill>
              </a:rPr>
              <a:t>на-Амуре </a:t>
            </a:r>
            <a:r>
              <a:rPr lang="ru-RU" sz="2000" b="1" dirty="0" smtClean="0">
                <a:solidFill>
                  <a:srgbClr val="002060"/>
                </a:solidFill>
              </a:rPr>
              <a:t>МР – 46 участников,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Нанайский МР – 70 </a:t>
            </a:r>
            <a:r>
              <a:rPr lang="ru-RU" sz="2000" b="1" dirty="0">
                <a:solidFill>
                  <a:srgbClr val="002060"/>
                </a:solidFill>
              </a:rPr>
              <a:t>участников.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 b="-4199"/>
          <a:stretch/>
        </p:blipFill>
        <p:spPr>
          <a:xfrm>
            <a:off x="6123093" y="1891687"/>
            <a:ext cx="2957300" cy="1701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1803"/>
            <a:ext cx="2664296" cy="1776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75" y="3500768"/>
            <a:ext cx="2725670" cy="15528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39" y="5113397"/>
            <a:ext cx="2695397" cy="1724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6092990" y="101600"/>
            <a:ext cx="2987824" cy="16976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4"/>
          <a:stretch/>
        </p:blipFill>
        <p:spPr>
          <a:xfrm>
            <a:off x="323528" y="3500767"/>
            <a:ext cx="2654424" cy="150392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4" y="0"/>
            <a:ext cx="1349230" cy="162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548680"/>
            <a:ext cx="3175857" cy="17864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43145"/>
            <a:ext cx="3265878" cy="1837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2" y="2492896"/>
            <a:ext cx="3175857" cy="21172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" y="4740097"/>
            <a:ext cx="2647618" cy="18401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781" y="1124744"/>
            <a:ext cx="55341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endParaRPr lang="ru-RU" sz="8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</a:pPr>
            <a:r>
              <a:rPr lang="ru-RU" sz="2600" dirty="0" smtClean="0">
                <a:solidFill>
                  <a:srgbClr val="002060"/>
                </a:solidFill>
              </a:rPr>
              <a:t>В </a:t>
            </a:r>
            <a:r>
              <a:rPr lang="ru-RU" sz="2600" dirty="0">
                <a:solidFill>
                  <a:srgbClr val="002060"/>
                </a:solidFill>
              </a:rPr>
              <a:t>12 семинарах Совета </a:t>
            </a:r>
            <a:endParaRPr lang="ru-RU" sz="26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</a:pPr>
            <a:r>
              <a:rPr lang="ru-RU" sz="2600" dirty="0" smtClean="0">
                <a:solidFill>
                  <a:srgbClr val="002060"/>
                </a:solidFill>
              </a:rPr>
              <a:t>в 2015-2016 гг. обучение </a:t>
            </a:r>
            <a:r>
              <a:rPr lang="ru-RU" sz="2600" dirty="0">
                <a:solidFill>
                  <a:srgbClr val="002060"/>
                </a:solidFill>
              </a:rPr>
              <a:t>прошли </a:t>
            </a:r>
            <a:endParaRPr lang="ru-RU" sz="26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810 специалистов</a:t>
            </a:r>
            <a:endParaRPr lang="ru-RU" sz="26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ru-RU" sz="2600" dirty="0" smtClean="0">
                <a:solidFill>
                  <a:srgbClr val="002060"/>
                </a:solidFill>
              </a:rPr>
              <a:t>На </a:t>
            </a:r>
            <a:r>
              <a:rPr lang="ru-RU" sz="2600" dirty="0">
                <a:solidFill>
                  <a:srgbClr val="002060"/>
                </a:solidFill>
              </a:rPr>
              <a:t>их организацию и проведение </a:t>
            </a:r>
            <a:endParaRPr lang="ru-RU" sz="26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</a:pPr>
            <a:r>
              <a:rPr lang="ru-RU" sz="2600" dirty="0" smtClean="0">
                <a:solidFill>
                  <a:srgbClr val="002060"/>
                </a:solidFill>
              </a:rPr>
              <a:t>за </a:t>
            </a:r>
            <a:r>
              <a:rPr lang="ru-RU" sz="2600" dirty="0">
                <a:solidFill>
                  <a:srgbClr val="002060"/>
                </a:solidFill>
              </a:rPr>
              <a:t>два года израсходовано </a:t>
            </a:r>
            <a:endParaRPr lang="ru-RU" sz="26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632</a:t>
            </a:r>
            <a:r>
              <a:rPr lang="ru-RU" sz="2600" b="1" dirty="0">
                <a:solidFill>
                  <a:srgbClr val="002060"/>
                </a:solidFill>
              </a:rPr>
              <a:t> 472,80 </a:t>
            </a:r>
            <a:r>
              <a:rPr lang="ru-RU" sz="2600" b="1" dirty="0" smtClean="0">
                <a:solidFill>
                  <a:srgbClr val="002060"/>
                </a:solidFill>
              </a:rPr>
              <a:t>рублей.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ru-RU" sz="2600" dirty="0" smtClean="0">
                <a:solidFill>
                  <a:srgbClr val="002060"/>
                </a:solidFill>
              </a:rPr>
              <a:t>Средняя </a:t>
            </a:r>
            <a:r>
              <a:rPr lang="ru-RU" sz="2600" dirty="0">
                <a:solidFill>
                  <a:srgbClr val="002060"/>
                </a:solidFill>
              </a:rPr>
              <a:t>стоимость обучения </a:t>
            </a:r>
            <a:endParaRPr lang="ru-RU" sz="26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</a:pPr>
            <a:r>
              <a:rPr lang="ru-RU" sz="2600" dirty="0" smtClean="0">
                <a:solidFill>
                  <a:srgbClr val="002060"/>
                </a:solidFill>
              </a:rPr>
              <a:t>одного </a:t>
            </a:r>
            <a:r>
              <a:rPr lang="ru-RU" sz="2600" dirty="0">
                <a:solidFill>
                  <a:srgbClr val="002060"/>
                </a:solidFill>
              </a:rPr>
              <a:t>специалиста </a:t>
            </a:r>
            <a:endParaRPr lang="ru-RU" sz="2600" dirty="0" smtClean="0">
              <a:solidFill>
                <a:srgbClr val="002060"/>
              </a:solidFill>
            </a:endParaRPr>
          </a:p>
          <a:p>
            <a:pPr algn="ctr">
              <a:lnSpc>
                <a:spcPts val="24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781 </a:t>
            </a:r>
            <a:r>
              <a:rPr lang="ru-RU" sz="2600" b="1" dirty="0">
                <a:solidFill>
                  <a:srgbClr val="002060"/>
                </a:solidFill>
              </a:rPr>
              <a:t>рубль на </a:t>
            </a:r>
            <a:r>
              <a:rPr lang="ru-RU" sz="2600" b="1" dirty="0" smtClean="0">
                <a:solidFill>
                  <a:srgbClr val="002060"/>
                </a:solidFill>
              </a:rPr>
              <a:t>человека</a:t>
            </a:r>
            <a:r>
              <a:rPr lang="ru-RU" sz="2600" dirty="0" smtClean="0"/>
              <a:t>.</a:t>
            </a:r>
            <a:endParaRPr lang="ru-RU" sz="2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12" y="4743145"/>
            <a:ext cx="2755586" cy="18370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1590" y="404664"/>
            <a:ext cx="3938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rgbClr val="002060"/>
                </a:solidFill>
              </a:rPr>
              <a:t>Обучение кадров</a:t>
            </a:r>
            <a:endParaRPr lang="ru-RU" sz="34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" y="0"/>
            <a:ext cx="1349230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243" y1="85506" x2="54243" y2="85506"/>
                        <a14:foregroundMark x1="50597" y1="89940" x2="50597" y2="89940"/>
                        <a14:foregroundMark x1="67693" y1="88882" x2="67693" y2="88882"/>
                        <a14:foregroundMark x1="58454" y1="91198" x2="58454" y2="91198"/>
                        <a14:foregroundMark x1="73916" y1="90801" x2="73916" y2="9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31" y="4328255"/>
            <a:ext cx="2215591" cy="2104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1800" y="260648"/>
            <a:ext cx="363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Издания Совета: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67" y="4328255"/>
            <a:ext cx="2284881" cy="19522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0" y="3140968"/>
            <a:ext cx="5004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6 методических пособий</a:t>
            </a:r>
          </a:p>
          <a:p>
            <a:pPr>
              <a:lnSpc>
                <a:spcPts val="2600"/>
              </a:lnSpc>
            </a:pPr>
            <a:r>
              <a:rPr lang="ru-RU" sz="2800" b="1" dirty="0">
                <a:solidFill>
                  <a:srgbClr val="002060"/>
                </a:solidFill>
              </a:rPr>
              <a:t>6 </a:t>
            </a:r>
            <a:r>
              <a:rPr lang="ru-RU" sz="2800" b="1" dirty="0" smtClean="0">
                <a:solidFill>
                  <a:srgbClr val="002060"/>
                </a:solidFill>
              </a:rPr>
              <a:t>новостных листков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№№ </a:t>
            </a:r>
            <a:r>
              <a:rPr lang="ru-RU" sz="2800" b="1" dirty="0">
                <a:solidFill>
                  <a:srgbClr val="002060"/>
                </a:solidFill>
              </a:rPr>
              <a:t>24 - </a:t>
            </a:r>
            <a:r>
              <a:rPr lang="ru-RU" sz="2800" b="1" dirty="0" smtClean="0">
                <a:solidFill>
                  <a:srgbClr val="002060"/>
                </a:solidFill>
              </a:rPr>
              <a:t>29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6" y="4375934"/>
            <a:ext cx="2284881" cy="1952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3351" y1="10357" x2="53351" y2="10357"/>
                        <a14:foregroundMark x1="62862" y1="3210" x2="62862" y2="3210"/>
                        <a14:foregroundMark x1="34239" y1="6965" x2="34239" y2="6965"/>
                        <a14:foregroundMark x1="50000" y1="12114" x2="50000" y2="12114"/>
                        <a14:foregroundMark x1="67935" y1="4482" x2="67935" y2="4482"/>
                        <a14:foregroundMark x1="76449" y1="4664" x2="76449" y2="4664"/>
                        <a14:foregroundMark x1="49275" y1="1333" x2="49275" y2="1333"/>
                        <a14:foregroundMark x1="21920" y1="11932" x2="21920" y2="11932"/>
                        <a14:foregroundMark x1="26449" y1="9752" x2="26449" y2="9752"/>
                        <a14:foregroundMark x1="54620" y1="969" x2="54620" y2="969"/>
                        <a14:foregroundMark x1="65399" y1="14416" x2="65399" y2="14416"/>
                        <a14:backgroundMark x1="9511" y1="3816" x2="9511" y2="3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3798"/>
            <a:ext cx="2873329" cy="429754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99592" y="6313754"/>
            <a:ext cx="26642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2009 – 2016 гг.</a:t>
            </a: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760" y="1268760"/>
            <a:ext cx="4832867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33 методических пособия</a:t>
            </a:r>
          </a:p>
          <a:p>
            <a:pPr>
              <a:lnSpc>
                <a:spcPts val="2600"/>
              </a:lnSpc>
            </a:pPr>
            <a:r>
              <a:rPr lang="ru-RU" sz="2800" b="1" dirty="0">
                <a:solidFill>
                  <a:srgbClr val="002060"/>
                </a:solidFill>
              </a:rPr>
              <a:t>29 новостных </a:t>
            </a:r>
            <a:r>
              <a:rPr lang="ru-RU" sz="2800" b="1" dirty="0" smtClean="0">
                <a:solidFill>
                  <a:srgbClr val="002060"/>
                </a:solidFill>
              </a:rPr>
              <a:t>листков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4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034504" y="6328800"/>
            <a:ext cx="26338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2015 – 2016 гг.      </a:t>
            </a:r>
            <a:endParaRPr lang="ru-RU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11" y="4022117"/>
            <a:ext cx="1800200" cy="2589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22115"/>
            <a:ext cx="1724323" cy="258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84784"/>
            <a:ext cx="1629245" cy="2313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7" y="3625620"/>
            <a:ext cx="2306417" cy="2985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65016"/>
            <a:ext cx="2307486" cy="287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4" y="0"/>
            <a:ext cx="1349230" cy="16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017" y="-27384"/>
            <a:ext cx="8886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altLang="ru-RU" sz="3200" b="1" dirty="0" smtClean="0">
                <a:solidFill>
                  <a:srgbClr val="002060"/>
                </a:solidFill>
              </a:rPr>
              <a:t>Изданы в  2015 - 2016 годах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63" y="1499417"/>
            <a:ext cx="1646248" cy="233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5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15615" y="1124744"/>
            <a:ext cx="43204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Aft>
                <a:spcPts val="1200"/>
              </a:spcAft>
            </a:pPr>
            <a:r>
              <a:rPr lang="ru-RU" sz="2600" dirty="0" smtClean="0">
                <a:solidFill>
                  <a:srgbClr val="002060"/>
                </a:solidFill>
              </a:rPr>
              <a:t>6 </a:t>
            </a:r>
            <a:r>
              <a:rPr lang="ru-RU" sz="2600" dirty="0">
                <a:solidFill>
                  <a:srgbClr val="002060"/>
                </a:solidFill>
              </a:rPr>
              <a:t>методических </a:t>
            </a:r>
            <a:r>
              <a:rPr lang="ru-RU" sz="2600" dirty="0" smtClean="0">
                <a:solidFill>
                  <a:srgbClr val="002060"/>
                </a:solidFill>
              </a:rPr>
              <a:t>пособий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общий </a:t>
            </a:r>
            <a:r>
              <a:rPr lang="ru-RU" sz="2600" dirty="0">
                <a:solidFill>
                  <a:srgbClr val="002060"/>
                </a:solidFill>
              </a:rPr>
              <a:t>тираж </a:t>
            </a:r>
            <a:r>
              <a:rPr lang="ru-RU" sz="2600" b="1" dirty="0">
                <a:solidFill>
                  <a:srgbClr val="002060"/>
                </a:solidFill>
              </a:rPr>
              <a:t>2 </a:t>
            </a:r>
            <a:r>
              <a:rPr lang="ru-RU" sz="2600" b="1" dirty="0" smtClean="0">
                <a:solidFill>
                  <a:srgbClr val="002060"/>
                </a:solidFill>
              </a:rPr>
              <a:t>220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экземпляров</a:t>
            </a:r>
            <a:r>
              <a:rPr lang="ru-RU" sz="2600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ts val="2800"/>
              </a:lnSpc>
              <a:spcAft>
                <a:spcPts val="1200"/>
              </a:spcAft>
            </a:pPr>
            <a:r>
              <a:rPr lang="ru-RU" sz="2600" dirty="0" smtClean="0">
                <a:solidFill>
                  <a:srgbClr val="002060"/>
                </a:solidFill>
              </a:rPr>
              <a:t>Средняя стоимость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dirty="0" smtClean="0">
                <a:solidFill>
                  <a:srgbClr val="002060"/>
                </a:solidFill>
              </a:rPr>
              <a:t>одного экземпляра</a:t>
            </a:r>
            <a:br>
              <a:rPr lang="ru-RU" sz="2600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226 рублей</a:t>
            </a:r>
            <a:r>
              <a:rPr lang="ru-RU" sz="2600" dirty="0" smtClean="0">
                <a:solidFill>
                  <a:srgbClr val="002060"/>
                </a:solidFill>
              </a:rPr>
              <a:t>.  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92" y="4720787"/>
            <a:ext cx="2903414" cy="1932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22" y="2636911"/>
            <a:ext cx="2880319" cy="1920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4" y="0"/>
            <a:ext cx="1349230" cy="16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672" y="260648"/>
            <a:ext cx="4191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Межрегиональные мероприятия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92" y="548680"/>
            <a:ext cx="2880318" cy="1920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8" y="4725144"/>
            <a:ext cx="2896721" cy="1931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25" y="4725143"/>
            <a:ext cx="2901776" cy="19311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300" y="1628800"/>
            <a:ext cx="334786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</a:rPr>
              <a:t>Славянка – </a:t>
            </a:r>
            <a:r>
              <a:rPr lang="ru-RU" b="1" dirty="0" smtClean="0">
                <a:solidFill>
                  <a:srgbClr val="002060"/>
                </a:solidFill>
              </a:rPr>
              <a:t>август 2015 </a:t>
            </a:r>
            <a:r>
              <a:rPr lang="ru-RU" b="1" dirty="0">
                <a:solidFill>
                  <a:srgbClr val="002060"/>
                </a:solidFill>
              </a:rPr>
              <a:t>Хабаровск </a:t>
            </a:r>
            <a:r>
              <a:rPr lang="ru-RU" b="1" dirty="0" smtClean="0">
                <a:solidFill>
                  <a:srgbClr val="002060"/>
                </a:solidFill>
              </a:rPr>
              <a:t>– декабрь 2015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</a:rPr>
              <a:t>Биробиджан – апрель </a:t>
            </a:r>
            <a:r>
              <a:rPr lang="ru-RU" b="1" dirty="0" smtClean="0">
                <a:solidFill>
                  <a:srgbClr val="002060"/>
                </a:solidFill>
              </a:rPr>
              <a:t>2016</a:t>
            </a:r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Благовещенск – май 2016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Якутск </a:t>
            </a:r>
            <a:r>
              <a:rPr lang="ru-RU" b="1" dirty="0">
                <a:solidFill>
                  <a:srgbClr val="002060"/>
                </a:solidFill>
              </a:rPr>
              <a:t>– июнь </a:t>
            </a:r>
            <a:r>
              <a:rPr lang="ru-RU" b="1" dirty="0" smtClean="0">
                <a:solidFill>
                  <a:srgbClr val="002060"/>
                </a:solidFill>
              </a:rPr>
              <a:t>2016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Славянка – сентябрь 2016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</a:rPr>
              <a:t>Артем – сентябрь </a:t>
            </a:r>
            <a:r>
              <a:rPr lang="ru-RU" b="1" dirty="0" smtClean="0">
                <a:solidFill>
                  <a:srgbClr val="002060"/>
                </a:solidFill>
              </a:rPr>
              <a:t>2016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6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b="9617"/>
          <a:stretch/>
        </p:blipFill>
        <p:spPr>
          <a:xfrm>
            <a:off x="3197506" y="2637702"/>
            <a:ext cx="2888474" cy="19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21697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До июля 2016 года       </a:t>
            </a:r>
            <a:r>
              <a:rPr lang="en-US" sz="2800" b="1" dirty="0" smtClean="0">
                <a:solidFill>
                  <a:srgbClr val="002060"/>
                </a:solidFill>
              </a:rPr>
              <a:t>cmo.khabkrai.ru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4" y="836712"/>
            <a:ext cx="7596018" cy="595796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5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000">
        <p14:pan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4"/>
          <a:stretch/>
        </p:blipFill>
        <p:spPr>
          <a:xfrm>
            <a:off x="1043608" y="836712"/>
            <a:ext cx="7200800" cy="5949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256267"/>
            <a:ext cx="8856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После июля 2016: </a:t>
            </a:r>
            <a:r>
              <a:rPr lang="en-US" sz="2800" b="1" dirty="0" smtClean="0">
                <a:solidFill>
                  <a:srgbClr val="002060"/>
                </a:solidFill>
              </a:rPr>
              <a:t>cmokhv.ru</a:t>
            </a:r>
            <a:r>
              <a:rPr lang="ru-RU" sz="2800" b="1" dirty="0" smtClean="0">
                <a:solidFill>
                  <a:srgbClr val="002060"/>
                </a:solidFill>
              </a:rPr>
              <a:t>,  </a:t>
            </a:r>
            <a:r>
              <a:rPr lang="en-US" sz="2800" b="1" dirty="0" smtClean="0">
                <a:solidFill>
                  <a:srgbClr val="002060"/>
                </a:solidFill>
              </a:rPr>
              <a:t>cmo.khabkrai.ru</a:t>
            </a:r>
            <a:endParaRPr lang="ru-RU" sz="2800" b="1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434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610410"/>
            <a:ext cx="874846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b="1" dirty="0">
                <a:solidFill>
                  <a:srgbClr val="002060"/>
                </a:solidFill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</a:rPr>
              <a:t>2009 - 2013 – «Лучшая общественная инициатива»;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230" cy="16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395953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Конкурсы совета: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701" y="2475473"/>
            <a:ext cx="875629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2014 – </a:t>
            </a:r>
            <a:r>
              <a:rPr lang="ru-RU" sz="2800" b="1" dirty="0">
                <a:solidFill>
                  <a:srgbClr val="002060"/>
                </a:solidFill>
              </a:rPr>
              <a:t>«Лучший глава, специалист городского, сельского </a:t>
            </a:r>
            <a:r>
              <a:rPr lang="ru-RU" sz="2800" b="1" dirty="0" smtClean="0">
                <a:solidFill>
                  <a:srgbClr val="002060"/>
                </a:solidFill>
              </a:rPr>
              <a:t>поселения в </a:t>
            </a:r>
            <a:r>
              <a:rPr lang="ru-RU" sz="2800" b="1" dirty="0">
                <a:solidFill>
                  <a:srgbClr val="002060"/>
                </a:solidFill>
              </a:rPr>
              <a:t>области местного </a:t>
            </a:r>
            <a:r>
              <a:rPr lang="ru-RU" sz="2800" b="1" dirty="0" smtClean="0">
                <a:solidFill>
                  <a:srgbClr val="002060"/>
                </a:solidFill>
              </a:rPr>
              <a:t>самоуправления Хабаровского </a:t>
            </a:r>
            <a:r>
              <a:rPr lang="ru-RU" sz="2800" b="1" dirty="0">
                <a:solidFill>
                  <a:srgbClr val="002060"/>
                </a:solidFill>
              </a:rPr>
              <a:t>края</a:t>
            </a:r>
            <a:r>
              <a:rPr lang="ru-RU" sz="2800" b="1" dirty="0" smtClean="0">
                <a:solidFill>
                  <a:srgbClr val="002060"/>
                </a:solidFill>
              </a:rPr>
              <a:t>»;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700576"/>
            <a:ext cx="874846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2015 – «Лучшая организация работы муниципальных образований по созданию территориального общественного самоуправления»;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354" y="5284752"/>
            <a:ext cx="874846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2016 </a:t>
            </a:r>
            <a:r>
              <a:rPr lang="ru-RU" sz="2800" b="1" dirty="0">
                <a:solidFill>
                  <a:srgbClr val="002060"/>
                </a:solidFill>
              </a:rPr>
              <a:t>– «Лучшая организация работы муниципальных </a:t>
            </a:r>
            <a:r>
              <a:rPr lang="ru-RU" sz="2800" b="1" dirty="0" smtClean="0">
                <a:solidFill>
                  <a:srgbClr val="002060"/>
                </a:solidFill>
              </a:rPr>
              <a:t>образований </a:t>
            </a:r>
            <a:r>
              <a:rPr lang="ru-RU" sz="2800" b="1" dirty="0">
                <a:solidFill>
                  <a:srgbClr val="002060"/>
                </a:solidFill>
              </a:rPr>
              <a:t>по развитию территориального </a:t>
            </a:r>
            <a:r>
              <a:rPr lang="ru-RU" sz="2800" b="1" dirty="0" smtClean="0">
                <a:solidFill>
                  <a:srgbClr val="002060"/>
                </a:solidFill>
              </a:rPr>
              <a:t>общественного </a:t>
            </a:r>
            <a:r>
              <a:rPr lang="ru-RU" sz="2800" b="1" dirty="0">
                <a:solidFill>
                  <a:srgbClr val="002060"/>
                </a:solidFill>
              </a:rPr>
              <a:t>самоуправления».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9321-3E58-4D74-B239-18493EDE955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</TotalTime>
  <Words>346</Words>
  <Application>Microsoft Office PowerPoint</Application>
  <PresentationFormat>Экран (4:3)</PresentationFormat>
  <Paragraphs>82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Трек</vt:lpstr>
      <vt:lpstr>Тема Office</vt:lpstr>
      <vt:lpstr>PDF</vt:lpstr>
      <vt:lpstr>Титков Петр Федорович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132</cp:revision>
  <dcterms:created xsi:type="dcterms:W3CDTF">2016-11-11T00:01:37Z</dcterms:created>
  <dcterms:modified xsi:type="dcterms:W3CDTF">2016-11-25T06:44:09Z</dcterms:modified>
</cp:coreProperties>
</file>