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486" r:id="rId2"/>
    <p:sldId id="514" r:id="rId3"/>
    <p:sldId id="492" r:id="rId4"/>
    <p:sldId id="515" r:id="rId5"/>
    <p:sldId id="516" r:id="rId6"/>
    <p:sldId id="517" r:id="rId7"/>
    <p:sldId id="523" r:id="rId8"/>
    <p:sldId id="526" r:id="rId9"/>
    <p:sldId id="527" r:id="rId10"/>
    <p:sldId id="528" r:id="rId11"/>
    <p:sldId id="529" r:id="rId12"/>
    <p:sldId id="530" r:id="rId13"/>
    <p:sldId id="531" r:id="rId14"/>
    <p:sldId id="532" r:id="rId15"/>
    <p:sldId id="533" r:id="rId16"/>
    <p:sldId id="535" r:id="rId17"/>
    <p:sldId id="534" r:id="rId18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F2317"/>
    <a:srgbClr val="E2C5FF"/>
    <a:srgbClr val="C993FF"/>
    <a:srgbClr val="996633"/>
    <a:srgbClr val="CEEAB0"/>
    <a:srgbClr val="97E4FF"/>
    <a:srgbClr val="B7ECFF"/>
    <a:srgbClr val="57D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476" autoAdjust="0"/>
  </p:normalViewPr>
  <p:slideViewPr>
    <p:cSldViewPr>
      <p:cViewPr varScale="1">
        <p:scale>
          <a:sx n="100" d="100"/>
          <a:sy n="100" d="100"/>
        </p:scale>
        <p:origin x="-306" y="-96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vtrophimovitch\&#1056;&#1072;&#1073;&#1086;&#1095;&#1080;&#1081;%20&#1089;&#1090;&#1086;&#1083;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072631436370559"/>
          <c:y val="3.3712309240092664E-2"/>
          <c:w val="0.57592718987819835"/>
          <c:h val="0.9505552797811976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7"/>
              <c:layout>
                <c:manualLayout>
                  <c:x val="8.4048332423728896E-3"/>
                  <c:y val="-2.060172876490587E-1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6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С.п. "Поселок Дормидонтовка" Вяземского района</c:v>
                </c:pt>
                <c:pt idx="1">
                  <c:v>С.п. "Село Капитоновка" Вяземского района</c:v>
                </c:pt>
                <c:pt idx="2">
                  <c:v>С.п. Бичевское п. Кутузовка района им. Лазо</c:v>
                </c:pt>
                <c:pt idx="3">
                  <c:v>С.п. Бичевское п. Третий Сплавной Участок района им. Лазо</c:v>
                </c:pt>
                <c:pt idx="4">
                  <c:v>С.п. "Село Лончаково" Бикинского района</c:v>
                </c:pt>
                <c:pt idx="5">
                  <c:v>С.п. "Село Дормидонтовка" Вяземского района</c:v>
                </c:pt>
                <c:pt idx="6">
                  <c:v>С.п. Тополевское Хабаровского района    </c:v>
                </c:pt>
                <c:pt idx="7">
                  <c:v>С.п. "Село Лесопильное" Бикинского района  </c:v>
                </c:pt>
                <c:pt idx="8">
                  <c:v>С.п.  Дружбинское Хабаровского района    </c:v>
                </c:pt>
                <c:pt idx="9">
                  <c:v>С.п. Черняевское района им. Лазо   </c:v>
                </c:pt>
                <c:pt idx="10">
                  <c:v>С.п. "Село Ильинка" Хабаровского района  </c:v>
                </c:pt>
                <c:pt idx="11">
                  <c:v>С.п. Полетненское района им. Лазо   </c:v>
                </c:pt>
                <c:pt idx="12">
                  <c:v>С.п. Бичевское с. Бичевая района им. Лазо  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3"/>
                <c:pt idx="0">
                  <c:v>55.2</c:v>
                </c:pt>
                <c:pt idx="1">
                  <c:v>59.1</c:v>
                </c:pt>
                <c:pt idx="2">
                  <c:v>68.099999999999994</c:v>
                </c:pt>
                <c:pt idx="3">
                  <c:v>71.900000000000006</c:v>
                </c:pt>
                <c:pt idx="4">
                  <c:v>72.5</c:v>
                </c:pt>
                <c:pt idx="5">
                  <c:v>76.5</c:v>
                </c:pt>
                <c:pt idx="6">
                  <c:v>76.599999999999994</c:v>
                </c:pt>
                <c:pt idx="7">
                  <c:v>81.5</c:v>
                </c:pt>
                <c:pt idx="8">
                  <c:v>84</c:v>
                </c:pt>
                <c:pt idx="9">
                  <c:v>86.1</c:v>
                </c:pt>
                <c:pt idx="10">
                  <c:v>91</c:v>
                </c:pt>
                <c:pt idx="11">
                  <c:v>91.4</c:v>
                </c:pt>
                <c:pt idx="12">
                  <c:v>93.4</c:v>
                </c:pt>
              </c:numCache>
            </c:numRef>
          </c:val>
        </c:ser>
        <c:axId val="68528384"/>
        <c:axId val="69169536"/>
      </c:barChart>
      <c:catAx>
        <c:axId val="6852838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900">
                <a:solidFill>
                  <a:schemeClr val="accent6"/>
                </a:solidFill>
              </a:defRPr>
            </a:pPr>
            <a:endParaRPr lang="ru-RU"/>
          </a:p>
        </c:txPr>
        <c:crossAx val="69169536"/>
        <c:crosses val="autoZero"/>
        <c:auto val="1"/>
        <c:lblAlgn val="ctr"/>
        <c:lblOffset val="100"/>
      </c:catAx>
      <c:valAx>
        <c:axId val="69169536"/>
        <c:scaling>
          <c:orientation val="minMax"/>
          <c:max val="94"/>
          <c:min val="50"/>
        </c:scaling>
        <c:delete val="1"/>
        <c:axPos val="b"/>
        <c:numFmt formatCode="0.0" sourceLinked="1"/>
        <c:tickLblPos val="none"/>
        <c:crossAx val="685283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6486462682097744E-3"/>
          <c:y val="1.2547898371493189E-2"/>
          <c:w val="0.66008272648069433"/>
          <c:h val="0.92546370667825706"/>
        </c:manualLayout>
      </c:layout>
      <c:pie3DChart>
        <c:varyColors val="1"/>
        <c:ser>
          <c:idx val="0"/>
          <c:order val="0"/>
          <c:explosion val="24"/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Lbl>
              <c:idx val="6"/>
              <c:layout/>
              <c:showVal val="1"/>
            </c:dLbl>
            <c:dLbl>
              <c:idx val="7"/>
              <c:layout/>
              <c:showVal val="1"/>
            </c:dLbl>
            <c:delete val="1"/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</c:dLbls>
          <c:cat>
            <c:strRef>
              <c:f>Лист1!$F$19:$F$26</c:f>
              <c:strCache>
                <c:ptCount val="8"/>
                <c:pt idx="0">
                  <c:v>пожарная безопасность и системы оповещения</c:v>
                </c:pt>
                <c:pt idx="1">
                  <c:v>библиотека</c:v>
                </c:pt>
                <c:pt idx="2">
                  <c:v>культура</c:v>
                </c:pt>
                <c:pt idx="3">
                  <c:v>мосты и дороги</c:v>
                </c:pt>
                <c:pt idx="4">
                  <c:v>детские площадки</c:v>
                </c:pt>
                <c:pt idx="5">
                  <c:v>спорт</c:v>
                </c:pt>
                <c:pt idx="6">
                  <c:v>благоустройства</c:v>
                </c:pt>
                <c:pt idx="7">
                  <c:v>водо- и энергоснабжение</c:v>
                </c:pt>
              </c:strCache>
            </c:strRef>
          </c:cat>
          <c:val>
            <c:numRef>
              <c:f>Лист1!$G$19:$G$26</c:f>
              <c:numCache>
                <c:formatCode>General</c:formatCode>
                <c:ptCount val="8"/>
                <c:pt idx="0">
                  <c:v>3</c:v>
                </c:pt>
                <c:pt idx="1">
                  <c:v>1</c:v>
                </c:pt>
                <c:pt idx="2">
                  <c:v>12</c:v>
                </c:pt>
                <c:pt idx="3">
                  <c:v>5</c:v>
                </c:pt>
                <c:pt idx="4">
                  <c:v>6</c:v>
                </c:pt>
                <c:pt idx="5">
                  <c:v>11</c:v>
                </c:pt>
                <c:pt idx="6">
                  <c:v>8</c:v>
                </c:pt>
                <c:pt idx="7">
                  <c:v>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7268247588571253"/>
          <c:y val="3.6356017457472113E-2"/>
          <c:w val="0.41389461951389755"/>
          <c:h val="0.92728766252921568"/>
        </c:manualLayout>
      </c:layout>
      <c:txPr>
        <a:bodyPr/>
        <a:lstStyle/>
        <a:p>
          <a:pPr>
            <a:defRPr sz="1300" baseline="0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cat>
            <c:strRef>
              <c:f>Лист1!$A$2:$A$5</c:f>
              <c:strCache>
                <c:ptCount val="4"/>
                <c:pt idx="0">
                  <c:v>Средства краевого бюджета</c:v>
                </c:pt>
                <c:pt idx="1">
                  <c:v>Средства местного бюджета:</c:v>
                </c:pt>
                <c:pt idx="2">
                  <c:v>Денежные средства населения и других источников</c:v>
                </c:pt>
                <c:pt idx="3">
                  <c:v>Неденежные средства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0.630000000000001</c:v>
                </c:pt>
                <c:pt idx="1">
                  <c:v>0.13</c:v>
                </c:pt>
                <c:pt idx="2">
                  <c:v>0.12000000000000002</c:v>
                </c:pt>
                <c:pt idx="3">
                  <c:v>0.12000000000000002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cat>
            <c:strRef>
              <c:f>Лист1!$A$2:$A$5</c:f>
              <c:strCache>
                <c:ptCount val="4"/>
                <c:pt idx="0">
                  <c:v>Средства краевого бюджета</c:v>
                </c:pt>
                <c:pt idx="1">
                  <c:v>Средства местного бюджета:</c:v>
                </c:pt>
                <c:pt idx="2">
                  <c:v>Денежные средства населения и других источников</c:v>
                </c:pt>
                <c:pt idx="3">
                  <c:v>Неденежные средства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0.64000000000000101</c:v>
                </c:pt>
                <c:pt idx="1">
                  <c:v>8.0000000000000043E-2</c:v>
                </c:pt>
                <c:pt idx="2">
                  <c:v>0.12000000000000002</c:v>
                </c:pt>
                <c:pt idx="3">
                  <c:v>0.16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cat>
            <c:strRef>
              <c:f>Лист1!$A$2:$A$5</c:f>
              <c:strCache>
                <c:ptCount val="4"/>
                <c:pt idx="0">
                  <c:v>Средства краевого бюджета</c:v>
                </c:pt>
                <c:pt idx="1">
                  <c:v>Средства местного бюджета:</c:v>
                </c:pt>
                <c:pt idx="2">
                  <c:v>Денежные средства населения и других источников</c:v>
                </c:pt>
                <c:pt idx="3">
                  <c:v>Неденежные средства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0.72000000000000064</c:v>
                </c:pt>
                <c:pt idx="1">
                  <c:v>0.11</c:v>
                </c:pt>
                <c:pt idx="2">
                  <c:v>0.05</c:v>
                </c:pt>
                <c:pt idx="3">
                  <c:v>0.12000000000000002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cat>
            <c:strRef>
              <c:f>Лист1!$A$2:$A$5</c:f>
              <c:strCache>
                <c:ptCount val="4"/>
                <c:pt idx="0">
                  <c:v>Средства краевого бюджета</c:v>
                </c:pt>
                <c:pt idx="1">
                  <c:v>Средства местного бюджета:</c:v>
                </c:pt>
                <c:pt idx="2">
                  <c:v>Денежные средства населения и других источников</c:v>
                </c:pt>
                <c:pt idx="3">
                  <c:v>Неденежные средства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0.71000000000000063</c:v>
                </c:pt>
                <c:pt idx="1">
                  <c:v>6.0000000000000032E-2</c:v>
                </c:pt>
                <c:pt idx="2">
                  <c:v>0.12000000000000002</c:v>
                </c:pt>
                <c:pt idx="3">
                  <c:v>0.11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cat>
            <c:strRef>
              <c:f>Лист1!$A$2:$A$5</c:f>
              <c:strCache>
                <c:ptCount val="4"/>
                <c:pt idx="0">
                  <c:v>Средства краевого бюджета</c:v>
                </c:pt>
                <c:pt idx="1">
                  <c:v>Средства местного бюджета:</c:v>
                </c:pt>
                <c:pt idx="2">
                  <c:v>Денежные средства населения и других источников</c:v>
                </c:pt>
                <c:pt idx="3">
                  <c:v>Неденежные средства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0.73000000000000065</c:v>
                </c:pt>
                <c:pt idx="1">
                  <c:v>7.0000000000000021E-2</c:v>
                </c:pt>
                <c:pt idx="2">
                  <c:v>7.0000000000000021E-2</c:v>
                </c:pt>
                <c:pt idx="3">
                  <c:v>0.13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0.42563</cdr:x>
      <cdr:y>0.60764</cdr:y>
    </cdr:from>
    <cdr:to>
      <cdr:x>0.76981</cdr:x>
      <cdr:y>0.76097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9073" y="2853642"/>
          <a:ext cx="1584176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0.42563</cdr:x>
      <cdr:y>0.62297</cdr:y>
    </cdr:from>
    <cdr:to>
      <cdr:x>0.69159</cdr:x>
      <cdr:y>0.74563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59073" y="2925650"/>
          <a:ext cx="12241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0.40999</cdr:x>
      <cdr:y>0.65364</cdr:y>
    </cdr:from>
    <cdr:to>
      <cdr:x>0.73853</cdr:x>
      <cdr:y>0.80696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87065" y="3069666"/>
          <a:ext cx="151216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0.44128</cdr:x>
      <cdr:y>0.6383</cdr:y>
    </cdr:from>
    <cdr:to>
      <cdr:x>0.69159</cdr:x>
      <cdr:y>0.8223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31081" y="2997658"/>
          <a:ext cx="1152128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0.46032</cdr:x>
      <cdr:y>0.48497</cdr:y>
    </cdr:from>
    <cdr:to>
      <cdr:x>0.95238</cdr:x>
      <cdr:y>0.66897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88232" y="2409615"/>
          <a:ext cx="2232248" cy="914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Средства краевого бюджета: 1 079,7 тыс. руб. (63%)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0.20635</cdr:x>
      <cdr:y>0.13043</cdr:y>
    </cdr:from>
    <cdr:to>
      <cdr:x>0.53968</cdr:x>
      <cdr:y>0.34426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36104" y="648072"/>
          <a:ext cx="1512168" cy="106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Не денежные средства: </a:t>
          </a:r>
          <a:b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</a:br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189,7 тыс. руб. (12%)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0.01587</cdr:x>
      <cdr:y>0.33333</cdr:y>
    </cdr:from>
    <cdr:to>
      <cdr:x>0.42682</cdr:x>
      <cdr:y>0.54799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2008" y="1656184"/>
          <a:ext cx="1864280" cy="1066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Внебюджетные средства: </a:t>
          </a:r>
          <a:b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</a:br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200,0 тыс. руб. (12%)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0.00404</cdr:y>
    </cdr:from>
    <cdr:to>
      <cdr:x>1</cdr:x>
      <cdr:y>0.07246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-4716016" y="20059"/>
          <a:ext cx="4536504" cy="339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14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0.03175</cdr:x>
      <cdr:y>0.50031</cdr:y>
    </cdr:from>
    <cdr:to>
      <cdr:x>0.39683</cdr:x>
      <cdr:y>0.69197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44015" y="2485797"/>
          <a:ext cx="1656185" cy="952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Средства местного бюджета: </a:t>
          </a:r>
          <a:b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</a:br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212,6 тыс. руб. (13%)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0.42563</cdr:x>
      <cdr:y>0.60764</cdr:y>
    </cdr:from>
    <cdr:to>
      <cdr:x>0.76981</cdr:x>
      <cdr:y>0.76097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9073" y="2853642"/>
          <a:ext cx="1584176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0.42563</cdr:x>
      <cdr:y>0.62297</cdr:y>
    </cdr:from>
    <cdr:to>
      <cdr:x>0.69159</cdr:x>
      <cdr:y>0.74563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59073" y="2925650"/>
          <a:ext cx="12241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0.40999</cdr:x>
      <cdr:y>0.65364</cdr:y>
    </cdr:from>
    <cdr:to>
      <cdr:x>0.73853</cdr:x>
      <cdr:y>0.80696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87065" y="3069666"/>
          <a:ext cx="151216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0.44128</cdr:x>
      <cdr:y>0.6383</cdr:y>
    </cdr:from>
    <cdr:to>
      <cdr:x>0.69159</cdr:x>
      <cdr:y>0.8223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31081" y="2997658"/>
          <a:ext cx="1152128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0.46032</cdr:x>
      <cdr:y>0.48497</cdr:y>
    </cdr:from>
    <cdr:to>
      <cdr:x>0.95238</cdr:x>
      <cdr:y>0.66897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88232" y="2409615"/>
          <a:ext cx="2232248" cy="914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Средства краевого бюджета: 1 670,0 тыс. руб. (64%)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0.16535</cdr:x>
      <cdr:y>0.14493</cdr:y>
    </cdr:from>
    <cdr:to>
      <cdr:x>0.49868</cdr:x>
      <cdr:y>0.35876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50114" y="720080"/>
          <a:ext cx="1512152" cy="1062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Не денежные средства: </a:t>
          </a:r>
          <a:b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</a:br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426,5 тыс. руб. (16%)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0.3913</cdr:y>
    </cdr:from>
    <cdr:to>
      <cdr:x>0.41095</cdr:x>
      <cdr:y>0.53623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0" y="1944216"/>
          <a:ext cx="1864277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Внебюджетные средства: </a:t>
          </a:r>
          <a:b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</a:br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319,8 тыс. руб. (12%)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0.00404</cdr:y>
    </cdr:from>
    <cdr:to>
      <cdr:x>1</cdr:x>
      <cdr:y>0.07246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-4716016" y="20059"/>
          <a:ext cx="4536504" cy="339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14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0.03554</cdr:x>
      <cdr:y>0.54399</cdr:y>
    </cdr:from>
    <cdr:to>
      <cdr:x>0.40062</cdr:x>
      <cdr:y>0.73565</cdr:y>
    </cdr:to>
    <cdr:sp macro="" textlink="">
      <cdr:nvSpPr>
        <cdr:cNvPr id="10" name="TextBox 9"/>
        <cdr:cNvSpPr txBox="1"/>
      </cdr:nvSpPr>
      <cdr:spPr>
        <a:xfrm xmlns:a="http://schemas.openxmlformats.org/drawingml/2006/main" rot="20778084">
          <a:off x="161210" y="2702841"/>
          <a:ext cx="1656187" cy="952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Средства местного бюджета: </a:t>
          </a:r>
          <a:b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</a:br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215,0 тыс. руб. (8%)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0.42563</cdr:x>
      <cdr:y>0.60764</cdr:y>
    </cdr:from>
    <cdr:to>
      <cdr:x>0.76981</cdr:x>
      <cdr:y>0.76097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9073" y="2853642"/>
          <a:ext cx="1584176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0.42563</cdr:x>
      <cdr:y>0.62297</cdr:y>
    </cdr:from>
    <cdr:to>
      <cdr:x>0.69159</cdr:x>
      <cdr:y>0.74563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59073" y="2925650"/>
          <a:ext cx="12241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0.40999</cdr:x>
      <cdr:y>0.65364</cdr:y>
    </cdr:from>
    <cdr:to>
      <cdr:x>0.73853</cdr:x>
      <cdr:y>0.80696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87065" y="3069666"/>
          <a:ext cx="151216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0.44128</cdr:x>
      <cdr:y>0.6383</cdr:y>
    </cdr:from>
    <cdr:to>
      <cdr:x>0.69159</cdr:x>
      <cdr:y>0.8223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31081" y="2997658"/>
          <a:ext cx="1152128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0.46032</cdr:x>
      <cdr:y>0.48497</cdr:y>
    </cdr:from>
    <cdr:to>
      <cdr:x>0.95238</cdr:x>
      <cdr:y>0.66897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88232" y="2409615"/>
          <a:ext cx="2232248" cy="914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Средства краевого бюджета: 2 000,0 тыс. руб. (72%)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0.20635</cdr:x>
      <cdr:y>0.11594</cdr:y>
    </cdr:from>
    <cdr:to>
      <cdr:x>0.53968</cdr:x>
      <cdr:y>0.32977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36104" y="576064"/>
          <a:ext cx="1512153" cy="1062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Не денежные средства: </a:t>
          </a:r>
          <a:b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</a:br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331,4 тыс. руб. (12%)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0.00404</cdr:y>
    </cdr:from>
    <cdr:to>
      <cdr:x>1</cdr:x>
      <cdr:y>0.07246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-4716016" y="20059"/>
          <a:ext cx="4536504" cy="339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14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0.02115</cdr:x>
      <cdr:y>0.3882</cdr:y>
    </cdr:from>
    <cdr:to>
      <cdr:x>0.38623</cdr:x>
      <cdr:y>0.57986</cdr:y>
    </cdr:to>
    <cdr:sp macro="" textlink="">
      <cdr:nvSpPr>
        <cdr:cNvPr id="10" name="TextBox 9"/>
        <cdr:cNvSpPr txBox="1"/>
      </cdr:nvSpPr>
      <cdr:spPr>
        <a:xfrm xmlns:a="http://schemas.openxmlformats.org/drawingml/2006/main" rot="912825">
          <a:off x="95927" y="1928814"/>
          <a:ext cx="1656187" cy="952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Средства местного бюджета: </a:t>
          </a:r>
          <a:b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</a:br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315,0 тыс. руб. (11%)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0.57143</cdr:x>
      <cdr:y>0.07246</cdr:y>
    </cdr:from>
    <cdr:to>
      <cdr:x>0.87302</cdr:x>
      <cdr:y>0.26087</cdr:y>
    </cdr:to>
    <cdr:sp macro="" textlink="">
      <cdr:nvSpPr>
        <cdr:cNvPr id="14" name="Выноска 2 13"/>
        <cdr:cNvSpPr/>
      </cdr:nvSpPr>
      <cdr:spPr bwMode="auto">
        <a:xfrm xmlns:a="http://schemas.openxmlformats.org/drawingml/2006/main">
          <a:off x="2592288" y="360040"/>
          <a:ext cx="1368152" cy="936104"/>
        </a:xfrm>
        <a:prstGeom xmlns:a="http://schemas.openxmlformats.org/drawingml/2006/main" prst="borderCallout2">
          <a:avLst>
            <a:gd name="adj1" fmla="val 19768"/>
            <a:gd name="adj2" fmla="val -2763"/>
            <a:gd name="adj3" fmla="val -6561"/>
            <a:gd name="adj4" fmla="val -138394"/>
            <a:gd name="adj5" fmla="val 67856"/>
            <a:gd name="adj6" fmla="val -134602"/>
          </a:avLst>
        </a:prstGeom>
        <a:solidFill xmlns:a="http://schemas.openxmlformats.org/drawingml/2006/main">
          <a:srgbClr val="FF0000"/>
        </a:solidFill>
        <a:ln xmlns:a="http://schemas.openxmlformats.org/drawingml/2006/main" w="2857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cs typeface="+mn-cs"/>
            </a:rPr>
            <a:t>Внебюджетные средства: </a:t>
          </a:r>
          <a:br>
            <a: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cs typeface="+mn-cs"/>
            </a:rPr>
          </a:br>
          <a:r>
            <a: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cs typeface="+mn-cs"/>
            </a:rPr>
            <a:t>140,0 тыс. руб. (5%)</a:t>
          </a:r>
          <a:endParaRPr kumimoji="0" lang="ru-RU" sz="1200" b="1" i="0" u="none" strike="noStrike" kern="0" cap="none" spc="0" normalizeH="0" baseline="0" noProof="0" dirty="0">
            <a:ln>
              <a:noFill/>
            </a:ln>
            <a:solidFill>
              <a:schemeClr val="accent6">
                <a:lumMod val="75000"/>
              </a:schemeClr>
            </a:solidFill>
            <a:effectLst/>
            <a:uLnTx/>
            <a:uFillTx/>
            <a:latin typeface="+mn-lt"/>
            <a:cs typeface="+mn-cs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0.42563</cdr:x>
      <cdr:y>0.60764</cdr:y>
    </cdr:from>
    <cdr:to>
      <cdr:x>0.76981</cdr:x>
      <cdr:y>0.76097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9073" y="2853642"/>
          <a:ext cx="1584176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0.42563</cdr:x>
      <cdr:y>0.62297</cdr:y>
    </cdr:from>
    <cdr:to>
      <cdr:x>0.69159</cdr:x>
      <cdr:y>0.74563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59073" y="2925650"/>
          <a:ext cx="12241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0.40999</cdr:x>
      <cdr:y>0.65364</cdr:y>
    </cdr:from>
    <cdr:to>
      <cdr:x>0.73853</cdr:x>
      <cdr:y>0.80696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87065" y="3069666"/>
          <a:ext cx="151216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0.44128</cdr:x>
      <cdr:y>0.6383</cdr:y>
    </cdr:from>
    <cdr:to>
      <cdr:x>0.69159</cdr:x>
      <cdr:y>0.8223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31081" y="2997658"/>
          <a:ext cx="1152128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0.46032</cdr:x>
      <cdr:y>0.48497</cdr:y>
    </cdr:from>
    <cdr:to>
      <cdr:x>0.95238</cdr:x>
      <cdr:y>0.66897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88232" y="2409615"/>
          <a:ext cx="2232248" cy="914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Средства краевого бюджета: 2 000,0 тыс. руб. (71%)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0.20635</cdr:x>
      <cdr:y>0.11594</cdr:y>
    </cdr:from>
    <cdr:to>
      <cdr:x>0.53968</cdr:x>
      <cdr:y>0.32977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36104" y="576064"/>
          <a:ext cx="1512153" cy="1062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Не денежные средства: </a:t>
          </a:r>
          <a:b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</a:br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309,6 тыс. руб. (11%)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0.03141</cdr:x>
      <cdr:y>0.33035</cdr:y>
    </cdr:from>
    <cdr:to>
      <cdr:x>0.44236</cdr:x>
      <cdr:y>0.47528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2477" y="1641369"/>
          <a:ext cx="1864277" cy="720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Внебюджетные средства: </a:t>
          </a:r>
          <a:b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</a:br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340,0 тыс. руб. (12%)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0.00404</cdr:y>
    </cdr:from>
    <cdr:to>
      <cdr:x>1</cdr:x>
      <cdr:y>0.07246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-4716016" y="20059"/>
          <a:ext cx="4536504" cy="339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14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0.09524</cdr:x>
      <cdr:y>0.65217</cdr:y>
    </cdr:from>
    <cdr:to>
      <cdr:x>0.49206</cdr:x>
      <cdr:y>0.78261</cdr:y>
    </cdr:to>
    <cdr:sp macro="" textlink="">
      <cdr:nvSpPr>
        <cdr:cNvPr id="11" name="Выноска 2 10"/>
        <cdr:cNvSpPr/>
      </cdr:nvSpPr>
      <cdr:spPr bwMode="auto">
        <a:xfrm xmlns:a="http://schemas.openxmlformats.org/drawingml/2006/main">
          <a:off x="432047" y="3240360"/>
          <a:ext cx="1800199" cy="648072"/>
        </a:xfrm>
        <a:prstGeom xmlns:a="http://schemas.openxmlformats.org/drawingml/2006/main" prst="borderCallout2">
          <a:avLst>
            <a:gd name="adj1" fmla="val -3296"/>
            <a:gd name="adj2" fmla="val 49722"/>
            <a:gd name="adj3" fmla="val -1826"/>
            <a:gd name="adj4" fmla="val 50206"/>
            <a:gd name="adj5" fmla="val -80036"/>
            <a:gd name="adj6" fmla="val 40136"/>
          </a:avLst>
        </a:prstGeom>
        <a:solidFill xmlns:a="http://schemas.openxmlformats.org/drawingml/2006/main">
          <a:srgbClr val="00B0F0"/>
        </a:solidFill>
        <a:ln xmlns:a="http://schemas.openxmlformats.org/drawingml/2006/main" w="28575" cap="flat" cmpd="sng" algn="ctr">
          <a:solidFill>
            <a:srgbClr val="0070C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2D2DB9">
                  <a:lumMod val="75000"/>
                </a:srgbClr>
              </a:solidFill>
              <a:effectLst/>
              <a:uLnTx/>
              <a:uFillTx/>
              <a:latin typeface="+mn-lt"/>
              <a:cs typeface="+mn-cs"/>
            </a:rPr>
            <a:t>Средства местного бюджета: </a:t>
          </a:r>
          <a:br>
            <a: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2D2DB9">
                  <a:lumMod val="75000"/>
                </a:srgbClr>
              </a:solidFill>
              <a:effectLst/>
              <a:uLnTx/>
              <a:uFillTx/>
              <a:latin typeface="+mn-lt"/>
              <a:cs typeface="+mn-cs"/>
            </a:rPr>
          </a:br>
          <a:r>
            <a: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2D2DB9">
                  <a:lumMod val="75000"/>
                </a:srgbClr>
              </a:solidFill>
              <a:effectLst/>
              <a:uLnTx/>
              <a:uFillTx/>
              <a:latin typeface="+mn-lt"/>
              <a:cs typeface="+mn-cs"/>
            </a:rPr>
            <a:t>180,0 тыс. руб. (6%)</a:t>
          </a:r>
          <a:endParaRPr kumimoji="0" lang="ru-RU" sz="1200" b="1" i="0" u="none" strike="noStrike" kern="0" cap="none" spc="0" normalizeH="0" baseline="0" noProof="0" dirty="0">
            <a:ln>
              <a:noFill/>
            </a:ln>
            <a:solidFill>
              <a:srgbClr val="2D2DB9">
                <a:lumMod val="75000"/>
              </a:srgbClr>
            </a:solidFill>
            <a:effectLst/>
            <a:uLnTx/>
            <a:uFillTx/>
            <a:latin typeface="+mn-lt"/>
            <a:cs typeface="+mn-cs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0.42563</cdr:x>
      <cdr:y>0.60764</cdr:y>
    </cdr:from>
    <cdr:to>
      <cdr:x>0.76981</cdr:x>
      <cdr:y>0.76097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9073" y="2853642"/>
          <a:ext cx="1584176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0.42563</cdr:x>
      <cdr:y>0.62297</cdr:y>
    </cdr:from>
    <cdr:to>
      <cdr:x>0.69159</cdr:x>
      <cdr:y>0.74563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59073" y="2925650"/>
          <a:ext cx="12241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0.40999</cdr:x>
      <cdr:y>0.65364</cdr:y>
    </cdr:from>
    <cdr:to>
      <cdr:x>0.73853</cdr:x>
      <cdr:y>0.80696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87065" y="3069666"/>
          <a:ext cx="151216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0.44128</cdr:x>
      <cdr:y>0.6383</cdr:y>
    </cdr:from>
    <cdr:to>
      <cdr:x>0.69159</cdr:x>
      <cdr:y>0.8223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31081" y="2997658"/>
          <a:ext cx="1152128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0.46032</cdr:x>
      <cdr:y>0.48497</cdr:y>
    </cdr:from>
    <cdr:to>
      <cdr:x>0.95238</cdr:x>
      <cdr:y>0.66897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88232" y="2409615"/>
          <a:ext cx="2232248" cy="914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Средства краевого бюджета: 2 000,0 тыс. руб. (73%)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0.20635</cdr:x>
      <cdr:y>0.11594</cdr:y>
    </cdr:from>
    <cdr:to>
      <cdr:x>0.53968</cdr:x>
      <cdr:y>0.32977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36104" y="576064"/>
          <a:ext cx="1512153" cy="1062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Не денежные средства: </a:t>
          </a:r>
          <a:b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</a:br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346,6 тыс. руб. (13%)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0.00404</cdr:y>
    </cdr:from>
    <cdr:to>
      <cdr:x>1</cdr:x>
      <cdr:y>0.07246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-4716016" y="20059"/>
          <a:ext cx="4536504" cy="339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14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0.09524</cdr:x>
      <cdr:y>0.65217</cdr:y>
    </cdr:from>
    <cdr:to>
      <cdr:x>0.49206</cdr:x>
      <cdr:y>0.78261</cdr:y>
    </cdr:to>
    <cdr:sp macro="" textlink="">
      <cdr:nvSpPr>
        <cdr:cNvPr id="11" name="Выноска 2 10"/>
        <cdr:cNvSpPr/>
      </cdr:nvSpPr>
      <cdr:spPr bwMode="auto">
        <a:xfrm xmlns:a="http://schemas.openxmlformats.org/drawingml/2006/main">
          <a:off x="432057" y="3240341"/>
          <a:ext cx="1800175" cy="648097"/>
        </a:xfrm>
        <a:prstGeom xmlns:a="http://schemas.openxmlformats.org/drawingml/2006/main" prst="borderCallout2">
          <a:avLst>
            <a:gd name="adj1" fmla="val -3296"/>
            <a:gd name="adj2" fmla="val 49722"/>
            <a:gd name="adj3" fmla="val -1826"/>
            <a:gd name="adj4" fmla="val 50206"/>
            <a:gd name="adj5" fmla="val -103551"/>
            <a:gd name="adj6" fmla="val 38020"/>
          </a:avLst>
        </a:prstGeom>
        <a:solidFill xmlns:a="http://schemas.openxmlformats.org/drawingml/2006/main">
          <a:srgbClr val="00B0F0"/>
        </a:solidFill>
        <a:ln xmlns:a="http://schemas.openxmlformats.org/drawingml/2006/main" w="28575" cap="flat" cmpd="sng" algn="ctr">
          <a:solidFill>
            <a:srgbClr val="0070C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2D2DB9">
                  <a:lumMod val="75000"/>
                </a:srgbClr>
              </a:solidFill>
              <a:effectLst/>
              <a:uLnTx/>
              <a:uFillTx/>
              <a:latin typeface="+mn-lt"/>
              <a:cs typeface="+mn-cs"/>
            </a:rPr>
            <a:t>Средства местного бюджета: </a:t>
          </a:r>
          <a:br>
            <a: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2D2DB9">
                  <a:lumMod val="75000"/>
                </a:srgbClr>
              </a:solidFill>
              <a:effectLst/>
              <a:uLnTx/>
              <a:uFillTx/>
              <a:latin typeface="+mn-lt"/>
              <a:cs typeface="+mn-cs"/>
            </a:rPr>
          </a:br>
          <a:r>
            <a:rPr lang="ru-RU" sz="1200" b="1" dirty="0" smtClean="0">
              <a:solidFill>
                <a:srgbClr val="2D2DB9">
                  <a:lumMod val="75000"/>
                </a:srgbClr>
              </a:solidFill>
            </a:rPr>
            <a:t>200,0</a:t>
          </a:r>
          <a:r>
            <a: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2D2DB9">
                  <a:lumMod val="75000"/>
                </a:srgbClr>
              </a:solidFill>
              <a:effectLst/>
              <a:uLnTx/>
              <a:uFillTx/>
              <a:latin typeface="+mn-lt"/>
              <a:cs typeface="+mn-cs"/>
            </a:rPr>
            <a:t> тыс. руб. (7%)</a:t>
          </a:r>
          <a:endParaRPr kumimoji="0" lang="ru-RU" sz="1200" b="1" i="0" u="none" strike="noStrike" kern="0" cap="none" spc="0" normalizeH="0" baseline="0" noProof="0" dirty="0">
            <a:ln>
              <a:noFill/>
            </a:ln>
            <a:solidFill>
              <a:srgbClr val="2D2DB9">
                <a:lumMod val="75000"/>
              </a:srgbClr>
            </a:solidFill>
            <a:effectLst/>
            <a:uLnTx/>
            <a:uFillTx/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0.60317</cdr:x>
      <cdr:y>0.08696</cdr:y>
    </cdr:from>
    <cdr:to>
      <cdr:x>0.88889</cdr:x>
      <cdr:y>0.24638</cdr:y>
    </cdr:to>
    <cdr:sp macro="" textlink="">
      <cdr:nvSpPr>
        <cdr:cNvPr id="10" name="Выноска 2 9"/>
        <cdr:cNvSpPr/>
      </cdr:nvSpPr>
      <cdr:spPr bwMode="auto">
        <a:xfrm xmlns:a="http://schemas.openxmlformats.org/drawingml/2006/main">
          <a:off x="2736304" y="432048"/>
          <a:ext cx="1296144" cy="792088"/>
        </a:xfrm>
        <a:prstGeom xmlns:a="http://schemas.openxmlformats.org/drawingml/2006/main" prst="borderCallout2">
          <a:avLst>
            <a:gd name="adj1" fmla="val 21155"/>
            <a:gd name="adj2" fmla="val -3189"/>
            <a:gd name="adj3" fmla="val -17993"/>
            <a:gd name="adj4" fmla="val -145269"/>
            <a:gd name="adj5" fmla="val 88049"/>
            <a:gd name="adj6" fmla="val -163511"/>
          </a:avLst>
        </a:prstGeom>
        <a:solidFill xmlns:a="http://schemas.openxmlformats.org/drawingml/2006/main">
          <a:srgbClr val="FF0000"/>
        </a:solidFill>
        <a:ln xmlns:a="http://schemas.openxmlformats.org/drawingml/2006/main" w="2857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solidFill>
                <a:schemeClr val="accent6">
                  <a:lumMod val="75000"/>
                </a:schemeClr>
              </a:solidFill>
            </a:rPr>
            <a:t>Внебюджетные средства: </a:t>
          </a:r>
          <a:br>
            <a:rPr lang="ru-RU" sz="1100" b="1" dirty="0" smtClean="0">
              <a:solidFill>
                <a:schemeClr val="accent6">
                  <a:lumMod val="75000"/>
                </a:schemeClr>
              </a:solidFill>
            </a:rPr>
          </a:br>
          <a:r>
            <a:rPr lang="ru-RU" sz="1100" b="1" dirty="0" smtClean="0">
              <a:solidFill>
                <a:schemeClr val="accent6">
                  <a:lumMod val="75000"/>
                </a:schemeClr>
              </a:solidFill>
            </a:rPr>
            <a:t>200,0 тыс. руб. (7%)</a:t>
          </a:r>
          <a:endParaRPr lang="ru-RU" sz="11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613549-622B-41A0-9F6F-9BD3B43DE188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C0D668-B159-432C-8BE4-70CB894BD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475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60DF232-E7D2-468A-B0D5-2C4F3FFDA84F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099363A-751A-4168-A993-1357C421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492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3A958A-240E-4DBC-A066-2A6E5EE8A4CD}" type="slidenum">
              <a:rPr lang="ru-RU" smtClean="0">
                <a:solidFill>
                  <a:srgbClr val="000000"/>
                </a:solidFill>
                <a:latin typeface="Arial" charset="0"/>
              </a:rPr>
              <a:pPr/>
              <a:t>5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5622594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2" tIns="45673" rIns="91342" bIns="45673" anchor="b"/>
          <a:lstStyle/>
          <a:p>
            <a:pPr algn="r"/>
            <a:fld id="{984DCDF8-DF0F-4A6E-8C43-192ACCBABAE2}" type="slidenum">
              <a:rPr lang="ru-RU" sz="1200">
                <a:solidFill>
                  <a:srgbClr val="000000"/>
                </a:solidFill>
              </a:rPr>
              <a:pPr algn="r"/>
              <a:t>5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1337831" y="509772"/>
            <a:ext cx="7254884" cy="25488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342" tIns="45673" rIns="91342" bIns="45673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lIns="91342" tIns="45673" rIns="91342" bIns="45673" anchor="ctr"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459392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5624913" y="6456378"/>
            <a:ext cx="4300995" cy="33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15" tIns="43709" rIns="87415" bIns="43709" anchor="b"/>
          <a:lstStyle/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19138" algn="l"/>
                <a:tab pos="1443038" algn="l"/>
                <a:tab pos="2163763" algn="l"/>
                <a:tab pos="2890838" algn="l"/>
              </a:tabLst>
            </a:pPr>
            <a:fld id="{D5138A75-E9D6-4B3E-9869-AC0C3B1228EF}" type="slidenum">
              <a:rPr lang="ru-RU" sz="11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19138" algn="l"/>
                  <a:tab pos="1443038" algn="l"/>
                  <a:tab pos="2163763" algn="l"/>
                  <a:tab pos="2890838" algn="l"/>
                </a:tabLst>
              </a:pPr>
              <a:t>14</a:t>
            </a:fld>
            <a:endParaRPr lang="ru-RU" sz="1100">
              <a:solidFill>
                <a:srgbClr val="FFFFFF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5624912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25" tIns="43712" rIns="87425" bIns="43712" anchor="b"/>
          <a:lstStyle/>
          <a:p>
            <a:pPr algn="r" defTabSz="449263">
              <a:buClr>
                <a:srgbClr val="000000"/>
              </a:buClr>
              <a:buSzPct val="100000"/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</a:pPr>
            <a:fld id="{C54930CE-3122-4A11-A8C9-BEA6929CEF83}" type="slidenum">
              <a:rPr lang="ru-RU" sz="1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SzPct val="100000"/>
                <a:tabLst>
                  <a:tab pos="0" algn="l"/>
                  <a:tab pos="909638" algn="l"/>
                  <a:tab pos="1824038" algn="l"/>
                  <a:tab pos="2738438" algn="l"/>
                  <a:tab pos="3652838" algn="l"/>
                  <a:tab pos="4567238" algn="l"/>
                  <a:tab pos="5481638" algn="l"/>
                  <a:tab pos="6394450" algn="l"/>
                  <a:tab pos="7310438" algn="l"/>
                  <a:tab pos="8224838" algn="l"/>
                  <a:tab pos="9137650" algn="l"/>
                  <a:tab pos="10052050" algn="l"/>
                </a:tabLst>
              </a:pPr>
              <a:t>14</a:t>
            </a:fld>
            <a:endParaRPr lang="ru-RU" sz="11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5624912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25" tIns="43712" rIns="87425" bIns="43712" anchor="b"/>
          <a:lstStyle/>
          <a:p>
            <a:pPr algn="r" defTabSz="449263">
              <a:buClr>
                <a:srgbClr val="000000"/>
              </a:buClr>
              <a:buSzPct val="100000"/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</a:pPr>
            <a:fld id="{088D948E-0EE1-4277-83BD-E849D9480303}" type="slidenum">
              <a:rPr lang="ru-RU" sz="1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SzPct val="100000"/>
                <a:tabLst>
                  <a:tab pos="0" algn="l"/>
                  <a:tab pos="909638" algn="l"/>
                  <a:tab pos="1824038" algn="l"/>
                  <a:tab pos="2738438" algn="l"/>
                  <a:tab pos="3652838" algn="l"/>
                  <a:tab pos="4567238" algn="l"/>
                  <a:tab pos="5481638" algn="l"/>
                  <a:tab pos="6394450" algn="l"/>
                  <a:tab pos="7310438" algn="l"/>
                  <a:tab pos="8224838" algn="l"/>
                  <a:tab pos="9137650" algn="l"/>
                  <a:tab pos="10052050" algn="l"/>
                </a:tabLst>
              </a:pPr>
              <a:t>14</a:t>
            </a:fld>
            <a:endParaRPr lang="ru-RU" sz="11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7075" y="509588"/>
            <a:ext cx="34004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2359" y="3230363"/>
            <a:ext cx="7945827" cy="3057541"/>
          </a:xfrm>
          <a:noFill/>
        </p:spPr>
        <p:txBody>
          <a:bodyPr wrap="none" lIns="87415" tIns="43709" rIns="87415" bIns="43709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184451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5624913" y="6456378"/>
            <a:ext cx="4300995" cy="33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15" tIns="43709" rIns="87415" bIns="43709" anchor="b"/>
          <a:lstStyle/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19138" algn="l"/>
                <a:tab pos="1443038" algn="l"/>
                <a:tab pos="2163763" algn="l"/>
                <a:tab pos="2890838" algn="l"/>
              </a:tabLst>
            </a:pPr>
            <a:fld id="{D5138A75-E9D6-4B3E-9869-AC0C3B1228EF}" type="slidenum">
              <a:rPr lang="ru-RU" sz="11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19138" algn="l"/>
                  <a:tab pos="1443038" algn="l"/>
                  <a:tab pos="2163763" algn="l"/>
                  <a:tab pos="2890838" algn="l"/>
                </a:tabLst>
              </a:pPr>
              <a:t>15</a:t>
            </a:fld>
            <a:endParaRPr lang="ru-RU" sz="1100">
              <a:solidFill>
                <a:srgbClr val="FFFFFF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5624912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25" tIns="43712" rIns="87425" bIns="43712" anchor="b"/>
          <a:lstStyle/>
          <a:p>
            <a:pPr algn="r" defTabSz="449263">
              <a:buClr>
                <a:srgbClr val="000000"/>
              </a:buClr>
              <a:buSzPct val="100000"/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</a:pPr>
            <a:fld id="{C54930CE-3122-4A11-A8C9-BEA6929CEF83}" type="slidenum">
              <a:rPr lang="ru-RU" sz="1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SzPct val="100000"/>
                <a:tabLst>
                  <a:tab pos="0" algn="l"/>
                  <a:tab pos="909638" algn="l"/>
                  <a:tab pos="1824038" algn="l"/>
                  <a:tab pos="2738438" algn="l"/>
                  <a:tab pos="3652838" algn="l"/>
                  <a:tab pos="4567238" algn="l"/>
                  <a:tab pos="5481638" algn="l"/>
                  <a:tab pos="6394450" algn="l"/>
                  <a:tab pos="7310438" algn="l"/>
                  <a:tab pos="8224838" algn="l"/>
                  <a:tab pos="9137650" algn="l"/>
                  <a:tab pos="10052050" algn="l"/>
                </a:tabLst>
              </a:pPr>
              <a:t>15</a:t>
            </a:fld>
            <a:endParaRPr lang="ru-RU" sz="11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5624912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25" tIns="43712" rIns="87425" bIns="43712" anchor="b"/>
          <a:lstStyle/>
          <a:p>
            <a:pPr algn="r" defTabSz="449263">
              <a:buClr>
                <a:srgbClr val="000000"/>
              </a:buClr>
              <a:buSzPct val="100000"/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</a:pPr>
            <a:fld id="{088D948E-0EE1-4277-83BD-E849D9480303}" type="slidenum">
              <a:rPr lang="ru-RU" sz="1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SzPct val="100000"/>
                <a:tabLst>
                  <a:tab pos="0" algn="l"/>
                  <a:tab pos="909638" algn="l"/>
                  <a:tab pos="1824038" algn="l"/>
                  <a:tab pos="2738438" algn="l"/>
                  <a:tab pos="3652838" algn="l"/>
                  <a:tab pos="4567238" algn="l"/>
                  <a:tab pos="5481638" algn="l"/>
                  <a:tab pos="6394450" algn="l"/>
                  <a:tab pos="7310438" algn="l"/>
                  <a:tab pos="8224838" algn="l"/>
                  <a:tab pos="9137650" algn="l"/>
                  <a:tab pos="10052050" algn="l"/>
                </a:tabLst>
              </a:pPr>
              <a:t>15</a:t>
            </a:fld>
            <a:endParaRPr lang="ru-RU" sz="11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7075" y="509588"/>
            <a:ext cx="34004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2359" y="3230363"/>
            <a:ext cx="7945827" cy="3057541"/>
          </a:xfrm>
          <a:noFill/>
        </p:spPr>
        <p:txBody>
          <a:bodyPr wrap="none" lIns="87415" tIns="43709" rIns="87415" bIns="43709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210016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3A958A-240E-4DBC-A066-2A6E5EE8A4CD}" type="slidenum">
              <a:rPr lang="ru-RU" smtClean="0">
                <a:solidFill>
                  <a:srgbClr val="000000"/>
                </a:solidFill>
                <a:latin typeface="Arial" charset="0"/>
              </a:rPr>
              <a:pPr/>
              <a:t>16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5622594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2" tIns="45673" rIns="91342" bIns="45673" anchor="b"/>
          <a:lstStyle/>
          <a:p>
            <a:pPr algn="r"/>
            <a:fld id="{984DCDF8-DF0F-4A6E-8C43-192ACCBABAE2}" type="slidenum">
              <a:rPr lang="ru-RU" sz="1200">
                <a:solidFill>
                  <a:srgbClr val="000000"/>
                </a:solidFill>
              </a:rPr>
              <a:pPr algn="r"/>
              <a:t>16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1337831" y="509772"/>
            <a:ext cx="7254884" cy="25488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342" tIns="45673" rIns="91342" bIns="45673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lIns="91342" tIns="45673" rIns="91342" bIns="45673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49219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3A958A-240E-4DBC-A066-2A6E5EE8A4CD}" type="slidenum">
              <a:rPr lang="ru-RU" smtClean="0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5622594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2" tIns="45673" rIns="91342" bIns="45673" anchor="b"/>
          <a:lstStyle/>
          <a:p>
            <a:pPr algn="r"/>
            <a:fld id="{984DCDF8-DF0F-4A6E-8C43-192ACCBABAE2}" type="slidenum">
              <a:rPr lang="ru-RU" sz="1200">
                <a:solidFill>
                  <a:srgbClr val="000000"/>
                </a:solidFill>
              </a:rPr>
              <a:pPr algn="r"/>
              <a:t>6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1337831" y="509772"/>
            <a:ext cx="7254884" cy="25488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342" tIns="45673" rIns="91342" bIns="45673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lIns="91342" tIns="45673" rIns="91342" bIns="45673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212962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3A958A-240E-4DBC-A066-2A6E5EE8A4CD}" type="slidenum">
              <a:rPr lang="ru-RU" smtClean="0">
                <a:solidFill>
                  <a:srgbClr val="000000"/>
                </a:solidFill>
                <a:latin typeface="Arial" charset="0"/>
              </a:rPr>
              <a:pPr/>
              <a:t>7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5622594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2" tIns="45673" rIns="91342" bIns="45673" anchor="b"/>
          <a:lstStyle/>
          <a:p>
            <a:pPr algn="r"/>
            <a:fld id="{984DCDF8-DF0F-4A6E-8C43-192ACCBABAE2}" type="slidenum">
              <a:rPr lang="ru-RU" sz="1200">
                <a:solidFill>
                  <a:srgbClr val="000000"/>
                </a:solidFill>
              </a:rPr>
              <a:pPr algn="r"/>
              <a:t>7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1337831" y="509772"/>
            <a:ext cx="7254884" cy="25488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342" tIns="45673" rIns="91342" bIns="45673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lIns="91342" tIns="45673" rIns="91342" bIns="45673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74100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3A958A-240E-4DBC-A066-2A6E5EE8A4CD}" type="slidenum">
              <a:rPr lang="ru-RU" smtClean="0">
                <a:solidFill>
                  <a:srgbClr val="000000"/>
                </a:solidFill>
                <a:latin typeface="Arial" charset="0"/>
              </a:rPr>
              <a:pPr/>
              <a:t>8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5622594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2" tIns="45673" rIns="91342" bIns="45673" anchor="b"/>
          <a:lstStyle/>
          <a:p>
            <a:pPr algn="r"/>
            <a:fld id="{984DCDF8-DF0F-4A6E-8C43-192ACCBABAE2}" type="slidenum">
              <a:rPr lang="ru-RU" sz="1200">
                <a:solidFill>
                  <a:srgbClr val="000000"/>
                </a:solidFill>
              </a:rPr>
              <a:pPr algn="r"/>
              <a:t>8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1337831" y="509772"/>
            <a:ext cx="7254884" cy="25488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342" tIns="45673" rIns="91342" bIns="45673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lIns="91342" tIns="45673" rIns="91342" bIns="45673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74100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5624913" y="6456378"/>
            <a:ext cx="4300995" cy="33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15" tIns="43709" rIns="87415" bIns="43709" anchor="b"/>
          <a:lstStyle/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19138" algn="l"/>
                <a:tab pos="1443038" algn="l"/>
                <a:tab pos="2163763" algn="l"/>
                <a:tab pos="2890838" algn="l"/>
              </a:tabLst>
            </a:pPr>
            <a:fld id="{D5138A75-E9D6-4B3E-9869-AC0C3B1228EF}" type="slidenum">
              <a:rPr lang="ru-RU" sz="11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19138" algn="l"/>
                  <a:tab pos="1443038" algn="l"/>
                  <a:tab pos="2163763" algn="l"/>
                  <a:tab pos="2890838" algn="l"/>
                </a:tabLst>
              </a:pPr>
              <a:t>9</a:t>
            </a:fld>
            <a:endParaRPr lang="ru-RU" sz="1100">
              <a:solidFill>
                <a:srgbClr val="FFFFFF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5624912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25" tIns="43712" rIns="87425" bIns="43712" anchor="b"/>
          <a:lstStyle/>
          <a:p>
            <a:pPr algn="r" defTabSz="449263">
              <a:buClr>
                <a:srgbClr val="000000"/>
              </a:buClr>
              <a:buSzPct val="100000"/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</a:pPr>
            <a:fld id="{C54930CE-3122-4A11-A8C9-BEA6929CEF83}" type="slidenum">
              <a:rPr lang="ru-RU" sz="1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SzPct val="100000"/>
                <a:tabLst>
                  <a:tab pos="0" algn="l"/>
                  <a:tab pos="909638" algn="l"/>
                  <a:tab pos="1824038" algn="l"/>
                  <a:tab pos="2738438" algn="l"/>
                  <a:tab pos="3652838" algn="l"/>
                  <a:tab pos="4567238" algn="l"/>
                  <a:tab pos="5481638" algn="l"/>
                  <a:tab pos="6394450" algn="l"/>
                  <a:tab pos="7310438" algn="l"/>
                  <a:tab pos="8224838" algn="l"/>
                  <a:tab pos="9137650" algn="l"/>
                  <a:tab pos="10052050" algn="l"/>
                </a:tabLst>
              </a:pPr>
              <a:t>9</a:t>
            </a:fld>
            <a:endParaRPr lang="ru-RU" sz="11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5624912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25" tIns="43712" rIns="87425" bIns="43712" anchor="b"/>
          <a:lstStyle/>
          <a:p>
            <a:pPr algn="r" defTabSz="449263">
              <a:buClr>
                <a:srgbClr val="000000"/>
              </a:buClr>
              <a:buSzPct val="100000"/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</a:pPr>
            <a:fld id="{088D948E-0EE1-4277-83BD-E849D9480303}" type="slidenum">
              <a:rPr lang="ru-RU" sz="1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SzPct val="100000"/>
                <a:tabLst>
                  <a:tab pos="0" algn="l"/>
                  <a:tab pos="909638" algn="l"/>
                  <a:tab pos="1824038" algn="l"/>
                  <a:tab pos="2738438" algn="l"/>
                  <a:tab pos="3652838" algn="l"/>
                  <a:tab pos="4567238" algn="l"/>
                  <a:tab pos="5481638" algn="l"/>
                  <a:tab pos="6394450" algn="l"/>
                  <a:tab pos="7310438" algn="l"/>
                  <a:tab pos="8224838" algn="l"/>
                  <a:tab pos="9137650" algn="l"/>
                  <a:tab pos="10052050" algn="l"/>
                </a:tabLst>
              </a:pPr>
              <a:t>9</a:t>
            </a:fld>
            <a:endParaRPr lang="ru-RU" sz="11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7075" y="509588"/>
            <a:ext cx="34004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2359" y="3230363"/>
            <a:ext cx="7945827" cy="3057541"/>
          </a:xfrm>
          <a:noFill/>
        </p:spPr>
        <p:txBody>
          <a:bodyPr wrap="none" lIns="87415" tIns="43709" rIns="87415" bIns="43709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06781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35350" y="850900"/>
            <a:ext cx="3057525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CDFBBF-D2BB-4454-B24C-298E75121EDA}" type="slidenum">
              <a:rPr lang="ru-RU" altLang="ru-RU">
                <a:latin typeface="Calibri" pitchFamily="34" charset="0"/>
              </a:rPr>
              <a:pPr/>
              <a:t>10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5624913" y="6456378"/>
            <a:ext cx="4300995" cy="33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15" tIns="43709" rIns="87415" bIns="43709" anchor="b"/>
          <a:lstStyle/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19138" algn="l"/>
                <a:tab pos="1443038" algn="l"/>
                <a:tab pos="2163763" algn="l"/>
                <a:tab pos="2890838" algn="l"/>
              </a:tabLst>
            </a:pPr>
            <a:fld id="{D5138A75-E9D6-4B3E-9869-AC0C3B1228EF}" type="slidenum">
              <a:rPr lang="ru-RU" sz="11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19138" algn="l"/>
                  <a:tab pos="1443038" algn="l"/>
                  <a:tab pos="2163763" algn="l"/>
                  <a:tab pos="2890838" algn="l"/>
                </a:tabLst>
              </a:pPr>
              <a:t>11</a:t>
            </a:fld>
            <a:endParaRPr lang="ru-RU" sz="1100">
              <a:solidFill>
                <a:srgbClr val="FFFFFF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5624912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25" tIns="43712" rIns="87425" bIns="43712" anchor="b"/>
          <a:lstStyle/>
          <a:p>
            <a:pPr algn="r" defTabSz="449263">
              <a:buClr>
                <a:srgbClr val="000000"/>
              </a:buClr>
              <a:buSzPct val="100000"/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</a:pPr>
            <a:fld id="{C54930CE-3122-4A11-A8C9-BEA6929CEF83}" type="slidenum">
              <a:rPr lang="ru-RU" sz="1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SzPct val="100000"/>
                <a:tabLst>
                  <a:tab pos="0" algn="l"/>
                  <a:tab pos="909638" algn="l"/>
                  <a:tab pos="1824038" algn="l"/>
                  <a:tab pos="2738438" algn="l"/>
                  <a:tab pos="3652838" algn="l"/>
                  <a:tab pos="4567238" algn="l"/>
                  <a:tab pos="5481638" algn="l"/>
                  <a:tab pos="6394450" algn="l"/>
                  <a:tab pos="7310438" algn="l"/>
                  <a:tab pos="8224838" algn="l"/>
                  <a:tab pos="9137650" algn="l"/>
                  <a:tab pos="10052050" algn="l"/>
                </a:tabLst>
              </a:pPr>
              <a:t>11</a:t>
            </a:fld>
            <a:endParaRPr lang="ru-RU" sz="11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5624912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25" tIns="43712" rIns="87425" bIns="43712" anchor="b"/>
          <a:lstStyle/>
          <a:p>
            <a:pPr algn="r" defTabSz="449263">
              <a:buClr>
                <a:srgbClr val="000000"/>
              </a:buClr>
              <a:buSzPct val="100000"/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</a:pPr>
            <a:fld id="{088D948E-0EE1-4277-83BD-E849D9480303}" type="slidenum">
              <a:rPr lang="ru-RU" sz="1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SzPct val="100000"/>
                <a:tabLst>
                  <a:tab pos="0" algn="l"/>
                  <a:tab pos="909638" algn="l"/>
                  <a:tab pos="1824038" algn="l"/>
                  <a:tab pos="2738438" algn="l"/>
                  <a:tab pos="3652838" algn="l"/>
                  <a:tab pos="4567238" algn="l"/>
                  <a:tab pos="5481638" algn="l"/>
                  <a:tab pos="6394450" algn="l"/>
                  <a:tab pos="7310438" algn="l"/>
                  <a:tab pos="8224838" algn="l"/>
                  <a:tab pos="9137650" algn="l"/>
                  <a:tab pos="10052050" algn="l"/>
                </a:tabLst>
              </a:pPr>
              <a:t>11</a:t>
            </a:fld>
            <a:endParaRPr lang="ru-RU" sz="11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7075" y="509588"/>
            <a:ext cx="34004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2359" y="3230363"/>
            <a:ext cx="7945827" cy="3057541"/>
          </a:xfrm>
          <a:noFill/>
        </p:spPr>
        <p:txBody>
          <a:bodyPr wrap="none" lIns="87415" tIns="43709" rIns="87415" bIns="43709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40318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5624913" y="6456378"/>
            <a:ext cx="4300995" cy="33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15" tIns="43709" rIns="87415" bIns="43709" anchor="b"/>
          <a:lstStyle/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19138" algn="l"/>
                <a:tab pos="1443038" algn="l"/>
                <a:tab pos="2163763" algn="l"/>
                <a:tab pos="2890838" algn="l"/>
              </a:tabLst>
            </a:pPr>
            <a:fld id="{D5138A75-E9D6-4B3E-9869-AC0C3B1228EF}" type="slidenum">
              <a:rPr lang="ru-RU" sz="11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19138" algn="l"/>
                  <a:tab pos="1443038" algn="l"/>
                  <a:tab pos="2163763" algn="l"/>
                  <a:tab pos="2890838" algn="l"/>
                </a:tabLst>
              </a:pPr>
              <a:t>12</a:t>
            </a:fld>
            <a:endParaRPr lang="ru-RU" sz="1100">
              <a:solidFill>
                <a:srgbClr val="FFFFFF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5624912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25" tIns="43712" rIns="87425" bIns="43712" anchor="b"/>
          <a:lstStyle/>
          <a:p>
            <a:pPr algn="r" defTabSz="449263">
              <a:buClr>
                <a:srgbClr val="000000"/>
              </a:buClr>
              <a:buSzPct val="100000"/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</a:pPr>
            <a:fld id="{C54930CE-3122-4A11-A8C9-BEA6929CEF83}" type="slidenum">
              <a:rPr lang="ru-RU" sz="1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SzPct val="100000"/>
                <a:tabLst>
                  <a:tab pos="0" algn="l"/>
                  <a:tab pos="909638" algn="l"/>
                  <a:tab pos="1824038" algn="l"/>
                  <a:tab pos="2738438" algn="l"/>
                  <a:tab pos="3652838" algn="l"/>
                  <a:tab pos="4567238" algn="l"/>
                  <a:tab pos="5481638" algn="l"/>
                  <a:tab pos="6394450" algn="l"/>
                  <a:tab pos="7310438" algn="l"/>
                  <a:tab pos="8224838" algn="l"/>
                  <a:tab pos="9137650" algn="l"/>
                  <a:tab pos="10052050" algn="l"/>
                </a:tabLst>
              </a:pPr>
              <a:t>12</a:t>
            </a:fld>
            <a:endParaRPr lang="ru-RU" sz="11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5624912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25" tIns="43712" rIns="87425" bIns="43712" anchor="b"/>
          <a:lstStyle/>
          <a:p>
            <a:pPr algn="r" defTabSz="449263">
              <a:buClr>
                <a:srgbClr val="000000"/>
              </a:buClr>
              <a:buSzPct val="100000"/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</a:pPr>
            <a:fld id="{088D948E-0EE1-4277-83BD-E849D9480303}" type="slidenum">
              <a:rPr lang="ru-RU" sz="1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SzPct val="100000"/>
                <a:tabLst>
                  <a:tab pos="0" algn="l"/>
                  <a:tab pos="909638" algn="l"/>
                  <a:tab pos="1824038" algn="l"/>
                  <a:tab pos="2738438" algn="l"/>
                  <a:tab pos="3652838" algn="l"/>
                  <a:tab pos="4567238" algn="l"/>
                  <a:tab pos="5481638" algn="l"/>
                  <a:tab pos="6394450" algn="l"/>
                  <a:tab pos="7310438" algn="l"/>
                  <a:tab pos="8224838" algn="l"/>
                  <a:tab pos="9137650" algn="l"/>
                  <a:tab pos="10052050" algn="l"/>
                </a:tabLst>
              </a:pPr>
              <a:t>12</a:t>
            </a:fld>
            <a:endParaRPr lang="ru-RU" sz="11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7075" y="509588"/>
            <a:ext cx="34004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2359" y="3230363"/>
            <a:ext cx="7945827" cy="3057541"/>
          </a:xfrm>
          <a:noFill/>
        </p:spPr>
        <p:txBody>
          <a:bodyPr wrap="none" lIns="87415" tIns="43709" rIns="87415" bIns="43709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338026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5624913" y="6456378"/>
            <a:ext cx="4300995" cy="33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15" tIns="43709" rIns="87415" bIns="43709" anchor="b"/>
          <a:lstStyle/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19138" algn="l"/>
                <a:tab pos="1443038" algn="l"/>
                <a:tab pos="2163763" algn="l"/>
                <a:tab pos="2890838" algn="l"/>
              </a:tabLst>
            </a:pPr>
            <a:fld id="{D5138A75-E9D6-4B3E-9869-AC0C3B1228EF}" type="slidenum">
              <a:rPr lang="ru-RU" sz="11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19138" algn="l"/>
                  <a:tab pos="1443038" algn="l"/>
                  <a:tab pos="2163763" algn="l"/>
                  <a:tab pos="2890838" algn="l"/>
                </a:tabLst>
              </a:pPr>
              <a:t>13</a:t>
            </a:fld>
            <a:endParaRPr lang="ru-RU" sz="1100">
              <a:solidFill>
                <a:srgbClr val="FFFFFF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5624912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25" tIns="43712" rIns="87425" bIns="43712" anchor="b"/>
          <a:lstStyle/>
          <a:p>
            <a:pPr algn="r" defTabSz="449263">
              <a:buClr>
                <a:srgbClr val="000000"/>
              </a:buClr>
              <a:buSzPct val="100000"/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</a:pPr>
            <a:fld id="{C54930CE-3122-4A11-A8C9-BEA6929CEF83}" type="slidenum">
              <a:rPr lang="ru-RU" sz="1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SzPct val="100000"/>
                <a:tabLst>
                  <a:tab pos="0" algn="l"/>
                  <a:tab pos="909638" algn="l"/>
                  <a:tab pos="1824038" algn="l"/>
                  <a:tab pos="2738438" algn="l"/>
                  <a:tab pos="3652838" algn="l"/>
                  <a:tab pos="4567238" algn="l"/>
                  <a:tab pos="5481638" algn="l"/>
                  <a:tab pos="6394450" algn="l"/>
                  <a:tab pos="7310438" algn="l"/>
                  <a:tab pos="8224838" algn="l"/>
                  <a:tab pos="9137650" algn="l"/>
                  <a:tab pos="10052050" algn="l"/>
                </a:tabLst>
              </a:pPr>
              <a:t>13</a:t>
            </a:fld>
            <a:endParaRPr lang="ru-RU" sz="11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5624912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25" tIns="43712" rIns="87425" bIns="43712" anchor="b"/>
          <a:lstStyle/>
          <a:p>
            <a:pPr algn="r" defTabSz="449263">
              <a:buClr>
                <a:srgbClr val="000000"/>
              </a:buClr>
              <a:buSzPct val="100000"/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</a:pPr>
            <a:fld id="{088D948E-0EE1-4277-83BD-E849D9480303}" type="slidenum">
              <a:rPr lang="ru-RU" sz="1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SzPct val="100000"/>
                <a:tabLst>
                  <a:tab pos="0" algn="l"/>
                  <a:tab pos="909638" algn="l"/>
                  <a:tab pos="1824038" algn="l"/>
                  <a:tab pos="2738438" algn="l"/>
                  <a:tab pos="3652838" algn="l"/>
                  <a:tab pos="4567238" algn="l"/>
                  <a:tab pos="5481638" algn="l"/>
                  <a:tab pos="6394450" algn="l"/>
                  <a:tab pos="7310438" algn="l"/>
                  <a:tab pos="8224838" algn="l"/>
                  <a:tab pos="9137650" algn="l"/>
                  <a:tab pos="10052050" algn="l"/>
                </a:tabLst>
              </a:pPr>
              <a:t>13</a:t>
            </a:fld>
            <a:endParaRPr lang="ru-RU" sz="11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7075" y="509588"/>
            <a:ext cx="34004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2359" y="3230363"/>
            <a:ext cx="7945827" cy="3057541"/>
          </a:xfrm>
          <a:noFill/>
        </p:spPr>
        <p:txBody>
          <a:bodyPr wrap="none" lIns="87415" tIns="43709" rIns="87415" bIns="43709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9553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7A8A5-524E-48B1-A4C7-5AE1156014B2}" type="datetime1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EB851-F9CE-4485-B061-8B21B7BCA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01C79-973E-4396-9E55-1622D8A242C2}" type="datetime1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C92DF-A586-4217-B051-98A9D2B4A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D181A-90BD-46EB-B731-076205DB6789}" type="datetime1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7965-FBFB-40DC-A2DB-F532CD80E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A2E63-8BCA-4B62-A25E-B284951F29DB}" type="datetime1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3C092-5A45-4E0B-867A-DACAB677D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053B-2A1D-4D74-A3D2-366EB4AF5478}" type="datetime1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88158-6480-4F7B-98EC-720ABB22A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E2024-2FBC-4452-AF71-924DD4CEF94C}" type="datetime1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B35D1-8A56-4928-8C3F-315322314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95C21-D969-449E-A875-188872FE4EBC}" type="datetime1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3A477-255E-45B3-A684-DF81F3EF7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ECB0-D45F-4DBF-AC46-1A7272DD9446}" type="datetime1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197AF-4AEF-49D7-A719-A1A70358F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18D0A-D7D0-4D64-9022-D0A43E0D9986}" type="datetime1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5BFDA-4D5C-4185-98B5-FB363FF33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3AC64-A252-4613-8107-FBD45BE0C279}" type="datetime1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C9FA2-07F8-4F09-98B2-C578DCB27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F54E8-72CE-4184-A9D2-1A45F8CBAAEF}" type="datetime1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4CA8B-924D-4D7A-A248-3E85619C1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C0C0"/>
            </a:gs>
            <a:gs pos="50000">
              <a:srgbClr val="FFFFFF"/>
            </a:gs>
            <a:gs pos="100000">
              <a:srgbClr val="C0C0C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24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28EC8A26-8117-4E7A-B9C3-CC667B9B3EF3}" type="datetime1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1400" smtClean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BAC852F-63C9-47B2-92DB-90BA7EE2D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18" r:id="rId2"/>
    <p:sldLayoutId id="2147484017" r:id="rId3"/>
    <p:sldLayoutId id="2147484016" r:id="rId4"/>
    <p:sldLayoutId id="2147484015" r:id="rId5"/>
    <p:sldLayoutId id="2147484014" r:id="rId6"/>
    <p:sldLayoutId id="2147484013" r:id="rId7"/>
    <p:sldLayoutId id="2147484012" r:id="rId8"/>
    <p:sldLayoutId id="2147484011" r:id="rId9"/>
    <p:sldLayoutId id="2147484010" r:id="rId10"/>
    <p:sldLayoutId id="2147484009" r:id="rId11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chart" Target="../charts/chart3.xml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chart" Target="../charts/chart4.xml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chart" Target="../charts/chart7.xml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79512" y="3140968"/>
            <a:ext cx="91376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6"/>
                </a:solidFill>
              </a:rPr>
              <a:t>ПОДДЕРЖКА </a:t>
            </a:r>
            <a:r>
              <a:rPr lang="ru-RU" sz="2600" b="1" dirty="0" smtClean="0">
                <a:solidFill>
                  <a:schemeClr val="accent6"/>
                </a:solidFill>
              </a:rPr>
              <a:t>ПРОЕКТОВ, ОСНОВАННЫХ НА </a:t>
            </a:r>
            <a:r>
              <a:rPr lang="ru-RU" sz="2600" b="1" dirty="0" smtClean="0">
                <a:solidFill>
                  <a:schemeClr val="accent6"/>
                </a:solidFill>
              </a:rPr>
              <a:t>МЕСТНЫХ ИНИЦИАТИВАХ ГРАЖДАН</a:t>
            </a:r>
            <a:endParaRPr lang="ru-RU" sz="2600" b="1" dirty="0" smtClean="0">
              <a:solidFill>
                <a:schemeClr val="accent6"/>
              </a:solidFill>
            </a:endParaRPr>
          </a:p>
        </p:txBody>
      </p:sp>
      <p:pic>
        <p:nvPicPr>
          <p:cNvPr id="5" name="Рисунок 5" descr="khabarovsk_krai_coa_n310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268760"/>
            <a:ext cx="1249263" cy="148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501650"/>
            <a:ext cx="9126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</a:rPr>
              <a:t>Правительство Хабаровского края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228013" cy="143351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Романченко Андрей Валерьевич – начальник управления развития сельских территорий министерства сельскохозяйственного производства и развития сельских территорий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6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426464" y="713233"/>
            <a:ext cx="77175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Реализаци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местных инициатив </a:t>
            </a:r>
            <a:r>
              <a:rPr lang="ru-RU" altLang="ru-RU" sz="2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</a:t>
            </a:r>
            <a:endParaRPr lang="ru-RU" altLang="ru-RU" sz="24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4234" y="1490475"/>
          <a:ext cx="8060788" cy="2315885"/>
        </p:xfrm>
        <a:graphic>
          <a:graphicData uri="http://schemas.openxmlformats.org/drawingml/2006/table">
            <a:tbl>
              <a:tblPr/>
              <a:tblGrid>
                <a:gridCol w="727290"/>
                <a:gridCol w="1000022"/>
                <a:gridCol w="1363667"/>
                <a:gridCol w="1500033"/>
                <a:gridCol w="2030349"/>
                <a:gridCol w="1439427"/>
              </a:tblGrid>
              <a:tr h="14402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8594" marR="8594" marT="93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заявок</a:t>
                      </a:r>
                    </a:p>
                  </a:txBody>
                  <a:tcPr marL="8594" marR="8594" marT="9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Краевая субсидия, млн. руб.</a:t>
                      </a:r>
                    </a:p>
                  </a:txBody>
                  <a:tcPr marL="8594" marR="8594" marT="9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Общая стоимость проектов, млн. руб.</a:t>
                      </a:r>
                    </a:p>
                  </a:txBody>
                  <a:tcPr marL="8594" marR="8594" marT="9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благополучателей, тыс. человек</a:t>
                      </a:r>
                    </a:p>
                  </a:txBody>
                  <a:tcPr marL="8594" marR="8594" marT="9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7816" rtl="0" eaLnBrk="1" fontAlgn="b" latinLnBrk="0" hangingPunct="1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Созданные рабочие места, единиц</a:t>
                      </a:r>
                    </a:p>
                  </a:txBody>
                  <a:tcPr marL="8594" marR="8594" marT="9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829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8594" marR="8594" marT="93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594" marR="8594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17,4</a:t>
                      </a:r>
                    </a:p>
                  </a:txBody>
                  <a:tcPr marL="8594" marR="8594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26,5</a:t>
                      </a:r>
                    </a:p>
                  </a:txBody>
                  <a:tcPr marL="8594" marR="8594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16,1</a:t>
                      </a:r>
                    </a:p>
                  </a:txBody>
                  <a:tcPr marL="8594" marR="8594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7816" rtl="0" eaLnBrk="1" fontAlgn="b" latinLnBrk="0" hangingPunct="1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8594" marR="8594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829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8594" marR="8594" marT="93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8594" marR="8594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47,0</a:t>
                      </a:r>
                    </a:p>
                  </a:txBody>
                  <a:tcPr marL="8594" marR="8594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80,2</a:t>
                      </a:r>
                    </a:p>
                  </a:txBody>
                  <a:tcPr marL="8594" marR="8594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142,0</a:t>
                      </a:r>
                    </a:p>
                  </a:txBody>
                  <a:tcPr marL="8594" marR="8594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7816" rtl="0" eaLnBrk="1" fontAlgn="b" latinLnBrk="0" hangingPunct="1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8594" marR="8594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072662" y="4314254"/>
          <a:ext cx="7427038" cy="240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954756" y="3878533"/>
            <a:ext cx="57093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Типология  проектов в 2014-2015 г.г.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75" y="0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3"/>
          <p:cNvSpPr txBox="1">
            <a:spLocks noChangeArrowheads="1"/>
          </p:cNvSpPr>
          <p:nvPr/>
        </p:nvSpPr>
        <p:spPr bwMode="auto">
          <a:xfrm>
            <a:off x="26988" y="455831"/>
            <a:ext cx="9066212" cy="4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ts val="28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Типология </a:t>
            </a:r>
            <a:r>
              <a:rPr lang="ru-RU" sz="28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и </a:t>
            </a:r>
            <a:r>
              <a:rPr lang="ru-RU" sz="28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итоги </a:t>
            </a:r>
            <a:r>
              <a:rPr lang="ru-RU" sz="28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реализации ППМИ</a:t>
            </a:r>
            <a:endParaRPr lang="ru-RU" sz="28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25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-15875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278188" y="-26988"/>
            <a:ext cx="5888037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B2B2B2"/>
                </a:solidFill>
                <a:ea typeface="Arial Unicode MS" pitchFamily="34" charset="-128"/>
                <a:cs typeface="Arial Unicode MS" pitchFamily="34" charset="-128"/>
              </a:rPr>
              <a:t>Министерство экономического развития и внешних связей края</a:t>
            </a:r>
          </a:p>
        </p:txBody>
      </p:sp>
      <p:sp>
        <p:nvSpPr>
          <p:cNvPr id="69635" name="Text Box 73"/>
          <p:cNvSpPr txBox="1">
            <a:spLocks noChangeArrowheads="1"/>
          </p:cNvSpPr>
          <p:nvPr/>
        </p:nvSpPr>
        <p:spPr bwMode="auto">
          <a:xfrm>
            <a:off x="26988" y="319088"/>
            <a:ext cx="906621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Динамика инвестиционного рейтинга </a:t>
            </a:r>
            <a:b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Хабаровского края</a:t>
            </a:r>
          </a:p>
        </p:txBody>
      </p:sp>
      <p:pic>
        <p:nvPicPr>
          <p:cNvPr id="6963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73"/>
          <p:cNvSpPr txBox="1">
            <a:spLocks noChangeArrowheads="1"/>
          </p:cNvSpPr>
          <p:nvPr/>
        </p:nvSpPr>
        <p:spPr bwMode="auto">
          <a:xfrm>
            <a:off x="0" y="188640"/>
            <a:ext cx="9066212" cy="81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ts val="28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Проект: "Переустройство части здания интерната под сельскую библиотеку"</a:t>
            </a:r>
            <a:endParaRPr lang="ru-RU" sz="28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911" y="1153084"/>
            <a:ext cx="886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с.п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Бичевское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село Бичевая района им. Лазо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4226846390"/>
              </p:ext>
            </p:extLst>
          </p:nvPr>
        </p:nvGraphicFramePr>
        <p:xfrm>
          <a:off x="4932040" y="2204864"/>
          <a:ext cx="43204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60031" y="1614749"/>
            <a:ext cx="4176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Общая стоимость проекта: 1 681 948 рублей</a:t>
            </a:r>
            <a:b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Число 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</a:rPr>
              <a:t>благополучателей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: 1 631 человек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S:\Управление ЭМСУ\Отдел ЭМСУ\Программа (ППМИ)\ППМИ Хабаровский край\2013-2014 гг\Фото для книги\бичевое\ремонтные работы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556792"/>
            <a:ext cx="2916324" cy="1944216"/>
          </a:xfrm>
          <a:prstGeom prst="rect">
            <a:avLst/>
          </a:prstGeom>
          <a:noFill/>
        </p:spPr>
      </p:pic>
      <p:pic>
        <p:nvPicPr>
          <p:cNvPr id="1028" name="Picture 4" descr="S:\Управление ЭМСУ\Отдел ЭМСУ\Программа (ППМИ)\ППМИ Хабаровский край\2013-2014 гг\Фото для книги\бичевое\участие жителей в благоустройстве территории 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44824"/>
            <a:ext cx="2771800" cy="1847866"/>
          </a:xfrm>
          <a:prstGeom prst="rect">
            <a:avLst/>
          </a:prstGeom>
          <a:noFill/>
        </p:spPr>
      </p:pic>
      <p:pic>
        <p:nvPicPr>
          <p:cNvPr id="1029" name="Picture 5" descr="S:\Управление ЭМСУ\Отдел ЭМСУ\Программа (ППМИ)\ППМИ Хабаровский край\2013-2014 гг\Фото для книги\бичевое\открытие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789040"/>
            <a:ext cx="2448272" cy="1632181"/>
          </a:xfrm>
          <a:prstGeom prst="rect">
            <a:avLst/>
          </a:prstGeom>
          <a:noFill/>
        </p:spPr>
      </p:pic>
      <p:pic>
        <p:nvPicPr>
          <p:cNvPr id="1030" name="Picture 6" descr="S:\Управление ЭМСУ\Отдел ЭМСУ\Программа (ППМИ)\ППМИ Хабаровский край\2013-2014 гг\Фото для книги\бичевое\юные читатели чувстуют себя комфортно в новой библиотеке 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149081"/>
            <a:ext cx="2664296" cy="1800200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5129808"/>
            <a:ext cx="259228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7385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-15875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278188" y="-26988"/>
            <a:ext cx="5888037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B2B2B2"/>
                </a:solidFill>
                <a:ea typeface="Arial Unicode MS" pitchFamily="34" charset="-128"/>
                <a:cs typeface="Arial Unicode MS" pitchFamily="34" charset="-128"/>
              </a:rPr>
              <a:t>Министерство экономического развития и внешних связей края</a:t>
            </a:r>
          </a:p>
        </p:txBody>
      </p:sp>
      <p:sp>
        <p:nvSpPr>
          <p:cNvPr id="69635" name="Text Box 73"/>
          <p:cNvSpPr txBox="1">
            <a:spLocks noChangeArrowheads="1"/>
          </p:cNvSpPr>
          <p:nvPr/>
        </p:nvSpPr>
        <p:spPr bwMode="auto">
          <a:xfrm>
            <a:off x="26988" y="319088"/>
            <a:ext cx="906621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Динамика инвестиционного рейтинга </a:t>
            </a:r>
            <a:b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Хабаровского края</a:t>
            </a:r>
          </a:p>
        </p:txBody>
      </p:sp>
      <p:pic>
        <p:nvPicPr>
          <p:cNvPr id="6963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73"/>
          <p:cNvSpPr txBox="1">
            <a:spLocks noChangeArrowheads="1"/>
          </p:cNvSpPr>
          <p:nvPr/>
        </p:nvSpPr>
        <p:spPr bwMode="auto">
          <a:xfrm>
            <a:off x="77788" y="188640"/>
            <a:ext cx="9066212" cy="81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ts val="28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Проект: "Устройство спортивно-игровой площадки "Здоровое поколение"</a:t>
            </a:r>
            <a:endParaRPr lang="ru-RU" sz="28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911" y="1153084"/>
            <a:ext cx="886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с.п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Полетненское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района им. Лазо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753620848"/>
              </p:ext>
            </p:extLst>
          </p:nvPr>
        </p:nvGraphicFramePr>
        <p:xfrm>
          <a:off x="4716016" y="2060848"/>
          <a:ext cx="45365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60031" y="1614749"/>
            <a:ext cx="4176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Общая стоимость проекта: 1 670 000 рублей</a:t>
            </a:r>
            <a:b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Число 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</a:rPr>
              <a:t>благополучателей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: 1 143 человек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S:\Управление ЭМСУ\Отдел ЭМСУ\Программа (ППМИ)\ППМИ Хабаровский край\2013-2014 гг\Фото для книги\для сайта\Полетное\Здоровая нация\P10208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6792"/>
            <a:ext cx="2555776" cy="1916832"/>
          </a:xfrm>
          <a:prstGeom prst="rect">
            <a:avLst/>
          </a:prstGeom>
          <a:noFill/>
        </p:spPr>
      </p:pic>
      <p:pic>
        <p:nvPicPr>
          <p:cNvPr id="2051" name="Picture 3" descr="S:\Управление ЭМСУ\Отдел ЭМСУ\Программа (ППМИ)\ППМИ Хабаровский край\2013-2014 гг\Фото для книги\для сайта\Полетное\Здоровая нация\P60403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060848"/>
            <a:ext cx="2304451" cy="1728192"/>
          </a:xfrm>
          <a:prstGeom prst="rect">
            <a:avLst/>
          </a:prstGeom>
          <a:noFill/>
        </p:spPr>
      </p:pic>
      <p:pic>
        <p:nvPicPr>
          <p:cNvPr id="2052" name="Picture 4" descr="S:\Управление ЭМСУ\Отдел ЭМСУ\Программа (ППМИ)\ППМИ Хабаровский край\2013-2014 гг\Фото для книги\для сайта\Полетное\Здоровая нация\P10300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501008"/>
            <a:ext cx="2267744" cy="1700808"/>
          </a:xfrm>
          <a:prstGeom prst="rect">
            <a:avLst/>
          </a:prstGeom>
          <a:noFill/>
        </p:spPr>
      </p:pic>
      <p:pic>
        <p:nvPicPr>
          <p:cNvPr id="2053" name="Picture 5" descr="S:\Управление ЭМСУ\Отдел ЭМСУ\Программа (ППМИ)\ППМИ Хабаровский край\2013-2014 гг\Фото для книги\Полетное\4-06-11-2014-300x2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5021796"/>
            <a:ext cx="2448272" cy="1836204"/>
          </a:xfrm>
          <a:prstGeom prst="rect">
            <a:avLst/>
          </a:prstGeom>
          <a:noFill/>
        </p:spPr>
      </p:pic>
      <p:pic>
        <p:nvPicPr>
          <p:cNvPr id="2054" name="Picture 6" descr="S:\Управление ЭМСУ\Отдел ЭМСУ\Программа (ППМИ)\ППМИ Хабаровский край\2013-2014 гг\Фото для книги\Полетное\6-06-11-2014-300x22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5157192"/>
            <a:ext cx="2267744" cy="170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16052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-15875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278188" y="-26988"/>
            <a:ext cx="5888037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B2B2B2"/>
                </a:solidFill>
                <a:ea typeface="Arial Unicode MS" pitchFamily="34" charset="-128"/>
                <a:cs typeface="Arial Unicode MS" pitchFamily="34" charset="-128"/>
              </a:rPr>
              <a:t>Министерство экономического развития и внешних связей края</a:t>
            </a:r>
          </a:p>
        </p:txBody>
      </p:sp>
      <p:sp>
        <p:nvSpPr>
          <p:cNvPr id="69635" name="Text Box 73"/>
          <p:cNvSpPr txBox="1">
            <a:spLocks noChangeArrowheads="1"/>
          </p:cNvSpPr>
          <p:nvPr/>
        </p:nvSpPr>
        <p:spPr bwMode="auto">
          <a:xfrm>
            <a:off x="26988" y="319088"/>
            <a:ext cx="906621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Динамика инвестиционного рейтинга </a:t>
            </a:r>
            <a:b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Хабаровского края</a:t>
            </a:r>
          </a:p>
        </p:txBody>
      </p:sp>
      <p:pic>
        <p:nvPicPr>
          <p:cNvPr id="6963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73"/>
          <p:cNvSpPr txBox="1">
            <a:spLocks noChangeArrowheads="1"/>
          </p:cNvSpPr>
          <p:nvPr/>
        </p:nvSpPr>
        <p:spPr bwMode="auto">
          <a:xfrm>
            <a:off x="0" y="188640"/>
            <a:ext cx="9066212" cy="81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ts val="28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Проект: Обеспечение пожарной безопасности </a:t>
            </a:r>
            <a:r>
              <a:rPr lang="ru-RU" b="1" dirty="0" err="1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Черняевского</a:t>
            </a:r>
            <a:r>
              <a:rPr lang="ru-RU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 сельского поселения (ремонт и обустройство здания под размещение пожарной части)</a:t>
            </a:r>
            <a:endParaRPr lang="ru-RU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911" y="1153084"/>
            <a:ext cx="886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с.п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Черняевское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района им. Лазо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/>
          </p:nvPr>
        </p:nvGraphicFramePr>
        <p:xfrm>
          <a:off x="4716016" y="2060848"/>
          <a:ext cx="45365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60031" y="1614749"/>
            <a:ext cx="4176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Общая стоимость проекта: 2 786,4 тыс. руб.</a:t>
            </a:r>
            <a:b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Число 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</a:rPr>
              <a:t>благополучателей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: 1 610 человек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S:\Управление ЭМСУ\Отдел ЭМСУ\Программа (ППМИ)\ППМИ Хабаровский край\2013-2014 гг\Фото для книги\для сайта\Черняево\S83015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492896"/>
            <a:ext cx="2771800" cy="2078850"/>
          </a:xfrm>
          <a:prstGeom prst="rect">
            <a:avLst/>
          </a:prstGeom>
          <a:noFill/>
        </p:spPr>
      </p:pic>
      <p:pic>
        <p:nvPicPr>
          <p:cNvPr id="4099" name="Picture 3" descr="S:\Управление ЭМСУ\Отдел ЭМСУ\Программа (ППМИ)\ППМИ Хабаровский край\2013-2014 гг\Фото для книги\для сайта\Черняево\S83015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28800"/>
            <a:ext cx="2442925" cy="1832194"/>
          </a:xfrm>
          <a:prstGeom prst="rect">
            <a:avLst/>
          </a:prstGeom>
          <a:noFill/>
        </p:spPr>
      </p:pic>
      <p:pic>
        <p:nvPicPr>
          <p:cNvPr id="4100" name="Picture 4" descr="S:\Управление ЭМСУ\Отдел ЭМСУ\Программа (ППМИ)\ППМИ Хабаровский край\2013-2014 гг\Фото для книги\Черняево\S83010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149081"/>
            <a:ext cx="2699792" cy="2024844"/>
          </a:xfrm>
          <a:prstGeom prst="rect">
            <a:avLst/>
          </a:prstGeom>
          <a:noFill/>
        </p:spPr>
      </p:pic>
      <p:pic>
        <p:nvPicPr>
          <p:cNvPr id="4101" name="Picture 5" descr="S:\Управление ЭМСУ\Отдел ЭМСУ\Программа (ППМИ)\ППМИ Хабаровский край\2013-2014 гг\Фото для книги\Черняево\IMG_19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5007409"/>
            <a:ext cx="2772792" cy="18505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43530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-15875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278188" y="-26988"/>
            <a:ext cx="5888037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B2B2B2"/>
                </a:solidFill>
                <a:ea typeface="Arial Unicode MS" pitchFamily="34" charset="-128"/>
                <a:cs typeface="Arial Unicode MS" pitchFamily="34" charset="-128"/>
              </a:rPr>
              <a:t>Министерство экономического развития и внешних связей края</a:t>
            </a:r>
          </a:p>
        </p:txBody>
      </p:sp>
      <p:sp>
        <p:nvSpPr>
          <p:cNvPr id="69635" name="Text Box 73"/>
          <p:cNvSpPr txBox="1">
            <a:spLocks noChangeArrowheads="1"/>
          </p:cNvSpPr>
          <p:nvPr/>
        </p:nvSpPr>
        <p:spPr bwMode="auto">
          <a:xfrm>
            <a:off x="26988" y="319088"/>
            <a:ext cx="906621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Динамика инвестиционного рейтинга </a:t>
            </a:r>
            <a:b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Хабаровского края</a:t>
            </a:r>
          </a:p>
        </p:txBody>
      </p:sp>
      <p:pic>
        <p:nvPicPr>
          <p:cNvPr id="6963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73"/>
          <p:cNvSpPr txBox="1">
            <a:spLocks noChangeArrowheads="1"/>
          </p:cNvSpPr>
          <p:nvPr/>
        </p:nvSpPr>
        <p:spPr bwMode="auto">
          <a:xfrm>
            <a:off x="0" y="116632"/>
            <a:ext cx="9066212" cy="81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ts val="28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Проект: "Дом, в котором живет "Дружба" </a:t>
            </a:r>
            <a:br>
              <a:rPr lang="ru-RU" sz="28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(ремонт кровли ДК и </a:t>
            </a:r>
            <a:r>
              <a:rPr lang="ru-RU" sz="2800" b="1" dirty="0" err="1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отмостки</a:t>
            </a:r>
            <a:r>
              <a:rPr lang="ru-RU" sz="28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, усиление стен)</a:t>
            </a:r>
            <a:endParaRPr lang="ru-RU" sz="28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911" y="1153084"/>
            <a:ext cx="886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с.п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Дружбинское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Хабаровского района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/>
          </p:nvPr>
        </p:nvGraphicFramePr>
        <p:xfrm>
          <a:off x="5004048" y="2348880"/>
          <a:ext cx="424847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60031" y="1614749"/>
            <a:ext cx="4176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Общая стоимость проекта: 2 829,6 тыс. руб.</a:t>
            </a:r>
            <a:b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Число 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</a:rPr>
              <a:t>благополучателей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: 2 303 человек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S:\Управление ЭМСУ\Отдел ЭМСУ\Программа (ППМИ)\ППМИ Хабаровский край\2013-2014 гг\Фото для книги\для сайта\Дружба\глава\DSC_00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5" y="1556793"/>
            <a:ext cx="2808312" cy="1872208"/>
          </a:xfrm>
          <a:prstGeom prst="rect">
            <a:avLst/>
          </a:prstGeom>
          <a:noFill/>
        </p:spPr>
      </p:pic>
      <p:pic>
        <p:nvPicPr>
          <p:cNvPr id="5123" name="Picture 3" descr="S:\Управление ЭМСУ\Отдел ЭМСУ\Программа (ППМИ)\ППМИ Хабаровский край\2013-2014 гг\Фото для книги\для сайта\Дружба\глава\DSC_00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3608" y="2426603"/>
            <a:ext cx="3007194" cy="2004796"/>
          </a:xfrm>
          <a:prstGeom prst="rect">
            <a:avLst/>
          </a:prstGeom>
          <a:noFill/>
        </p:spPr>
      </p:pic>
      <p:pic>
        <p:nvPicPr>
          <p:cNvPr id="5124" name="Picture 4" descr="S:\Управление ЭМСУ\Отдел ЭМСУ\Программа (ППМИ)\ППМИ Хабаровский край\2013-2014 гг\Фото для книги\для сайта\Дружба\глава\DSC012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933056"/>
            <a:ext cx="2699792" cy="2024844"/>
          </a:xfrm>
          <a:prstGeom prst="rect">
            <a:avLst/>
          </a:prstGeom>
          <a:noFill/>
        </p:spPr>
      </p:pic>
      <p:pic>
        <p:nvPicPr>
          <p:cNvPr id="5125" name="Picture 5" descr="S:\Управление ЭМСУ\Отдел ЭМСУ\Программа (ППМИ)\ППМИ Хабаровский край\2013-2014 гг\Фото для книги\для сайта\Дружба\глава\DSC013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5085184"/>
            <a:ext cx="2808312" cy="1691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2024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-15875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278188" y="-26988"/>
            <a:ext cx="5888037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B2B2B2"/>
                </a:solidFill>
                <a:ea typeface="Arial Unicode MS" pitchFamily="34" charset="-128"/>
                <a:cs typeface="Arial Unicode MS" pitchFamily="34" charset="-128"/>
              </a:rPr>
              <a:t>Министерство экономического развития и внешних связей края</a:t>
            </a:r>
          </a:p>
        </p:txBody>
      </p:sp>
      <p:sp>
        <p:nvSpPr>
          <p:cNvPr id="69635" name="Text Box 73"/>
          <p:cNvSpPr txBox="1">
            <a:spLocks noChangeArrowheads="1"/>
          </p:cNvSpPr>
          <p:nvPr/>
        </p:nvSpPr>
        <p:spPr bwMode="auto">
          <a:xfrm>
            <a:off x="26988" y="319088"/>
            <a:ext cx="906621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Динамика инвестиционного рейтинга </a:t>
            </a:r>
            <a:b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Хабаровского края</a:t>
            </a:r>
          </a:p>
        </p:txBody>
      </p:sp>
      <p:pic>
        <p:nvPicPr>
          <p:cNvPr id="6963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Диаграмма 1"/>
          <p:cNvGraphicFramePr/>
          <p:nvPr>
            <p:extLst/>
          </p:nvPr>
        </p:nvGraphicFramePr>
        <p:xfrm>
          <a:off x="5076056" y="2060848"/>
          <a:ext cx="417646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Box 73"/>
          <p:cNvSpPr txBox="1">
            <a:spLocks noChangeArrowheads="1"/>
          </p:cNvSpPr>
          <p:nvPr/>
        </p:nvSpPr>
        <p:spPr bwMode="auto">
          <a:xfrm>
            <a:off x="77788" y="188640"/>
            <a:ext cx="9066212" cy="4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ts val="28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Проект: Водоотведение по ул. Заводская и ул. Луговая </a:t>
            </a:r>
            <a:endParaRPr lang="ru-RU" sz="24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415" y="1052736"/>
            <a:ext cx="886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2D2DB9">
                    <a:lumMod val="75000"/>
                  </a:srgbClr>
                </a:solidFill>
              </a:rPr>
              <a:t>с.п</a:t>
            </a:r>
            <a:r>
              <a:rPr lang="ru-RU" sz="2400" b="1" dirty="0" smtClean="0">
                <a:solidFill>
                  <a:srgbClr val="2D2DB9">
                    <a:lumMod val="75000"/>
                  </a:srgbClr>
                </a:solidFill>
              </a:rPr>
              <a:t>. "Село Лесопильное" </a:t>
            </a:r>
            <a:r>
              <a:rPr lang="ru-RU" sz="2400" b="1" dirty="0" err="1" smtClean="0">
                <a:solidFill>
                  <a:srgbClr val="2D2DB9">
                    <a:lumMod val="75000"/>
                  </a:srgbClr>
                </a:solidFill>
              </a:rPr>
              <a:t>Бикинского</a:t>
            </a:r>
            <a:r>
              <a:rPr lang="ru-RU" sz="2400" b="1" dirty="0" smtClean="0">
                <a:solidFill>
                  <a:srgbClr val="2D2DB9">
                    <a:lumMod val="75000"/>
                  </a:srgbClr>
                </a:solidFill>
              </a:rPr>
              <a:t> района</a:t>
            </a:r>
            <a:endParaRPr lang="ru-RU" sz="2400" b="1" dirty="0">
              <a:solidFill>
                <a:srgbClr val="2D2DB9">
                  <a:lumMod val="75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1" y="1614749"/>
            <a:ext cx="4176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D2DB9">
                    <a:lumMod val="75000"/>
                  </a:srgbClr>
                </a:solidFill>
              </a:rPr>
              <a:t>Общая стоимость проекта: 2 746,7 тыс. руб.</a:t>
            </a:r>
            <a:br>
              <a:rPr lang="ru-RU" sz="1400" b="1" dirty="0" smtClean="0">
                <a:solidFill>
                  <a:srgbClr val="2D2DB9">
                    <a:lumMod val="75000"/>
                  </a:srgbClr>
                </a:solidFill>
              </a:rPr>
            </a:br>
            <a:endParaRPr lang="ru-RU" sz="1400" b="1" dirty="0" smtClean="0">
              <a:solidFill>
                <a:srgbClr val="2D2DB9">
                  <a:lumMod val="75000"/>
                </a:srgbClr>
              </a:solidFill>
            </a:endParaRPr>
          </a:p>
          <a:p>
            <a:r>
              <a:rPr lang="ru-RU" sz="1400" b="1" dirty="0" smtClean="0">
                <a:solidFill>
                  <a:srgbClr val="2D2DB9">
                    <a:lumMod val="75000"/>
                  </a:srgbClr>
                </a:solidFill>
              </a:rPr>
              <a:t>Число </a:t>
            </a:r>
            <a:r>
              <a:rPr lang="ru-RU" sz="1400" b="1" dirty="0" err="1" smtClean="0">
                <a:solidFill>
                  <a:srgbClr val="2D2DB9">
                    <a:lumMod val="75000"/>
                  </a:srgbClr>
                </a:solidFill>
              </a:rPr>
              <a:t>благополучателей</a:t>
            </a:r>
            <a:r>
              <a:rPr lang="ru-RU" sz="1400" b="1" dirty="0" smtClean="0">
                <a:solidFill>
                  <a:srgbClr val="2D2DB9">
                    <a:lumMod val="75000"/>
                  </a:srgbClr>
                </a:solidFill>
              </a:rPr>
              <a:t>: 750 человек</a:t>
            </a:r>
            <a:endParaRPr lang="ru-RU" sz="1400" b="1" dirty="0">
              <a:solidFill>
                <a:srgbClr val="2D2DB9">
                  <a:lumMod val="75000"/>
                </a:srgbClr>
              </a:solidFill>
            </a:endParaRPr>
          </a:p>
        </p:txBody>
      </p:sp>
      <p:pic>
        <p:nvPicPr>
          <p:cNvPr id="6146" name="Picture 2" descr="S:\Управление ЭМСУ\Отдел ЭМСУ\Программа (ППМИ)\ППМИ Хабаровский край\2013-2014 гг\Фото для книги\для сайта\лесопильное\PIC_23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84784"/>
            <a:ext cx="2706955" cy="2030216"/>
          </a:xfrm>
          <a:prstGeom prst="rect">
            <a:avLst/>
          </a:prstGeom>
          <a:noFill/>
        </p:spPr>
      </p:pic>
      <p:pic>
        <p:nvPicPr>
          <p:cNvPr id="6147" name="Picture 3" descr="S:\Управление ЭМСУ\Отдел ЭМСУ\Программа (ППМИ)\ППМИ Хабаровский край\2013-2014 гг\Фото для книги\для сайта\лесопильное\PIC_23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2348880"/>
            <a:ext cx="2898976" cy="2174232"/>
          </a:xfrm>
          <a:prstGeom prst="rect">
            <a:avLst/>
          </a:prstGeom>
          <a:noFill/>
        </p:spPr>
      </p:pic>
      <p:pic>
        <p:nvPicPr>
          <p:cNvPr id="6148" name="Picture 4" descr="S:\Управление ЭМСУ\Отдел ЭМСУ\Программа (ППМИ)\ППМИ Хабаровский край\2013-2014 гг\Фото для книги\для сайта\лесопильное\DSCF14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73016"/>
            <a:ext cx="2325888" cy="1744416"/>
          </a:xfrm>
          <a:prstGeom prst="rect">
            <a:avLst/>
          </a:prstGeom>
          <a:noFill/>
        </p:spPr>
      </p:pic>
      <p:pic>
        <p:nvPicPr>
          <p:cNvPr id="6149" name="Picture 5" descr="S:\Управление ЭМСУ\Отдел ЭМСУ\Программа (ППМИ)\ППМИ Хабаровский край\2013-2014 гг\Фото для книги\для сайта\лесопильное\DSCF157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4754560"/>
            <a:ext cx="2804587" cy="2103440"/>
          </a:xfrm>
          <a:prstGeom prst="rect">
            <a:avLst/>
          </a:prstGeom>
          <a:noFill/>
        </p:spPr>
      </p:pic>
      <p:pic>
        <p:nvPicPr>
          <p:cNvPr id="2050" name="Picture 2" descr="S:\Управление ЭМСУ\Отдел ЭМСУ\Программа (ППМИ)\ППМИ Хабаровский край\2013-2014 гг\Фото для книги\лесопильное\мост как стало\DSCF14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103186"/>
            <a:ext cx="2339752" cy="1754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28322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-15875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278188" y="-26988"/>
            <a:ext cx="5888037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B2B2B2"/>
                </a:solidFill>
                <a:ea typeface="Arial Unicode MS" pitchFamily="34" charset="-128"/>
                <a:cs typeface="Arial Unicode MS" pitchFamily="34" charset="-128"/>
              </a:rPr>
              <a:t>Министерство экономического развития и внешних связей края</a:t>
            </a:r>
          </a:p>
        </p:txBody>
      </p:sp>
      <p:sp>
        <p:nvSpPr>
          <p:cNvPr id="71683" name="Text Box 73"/>
          <p:cNvSpPr txBox="1">
            <a:spLocks noChangeArrowheads="1"/>
          </p:cNvSpPr>
          <p:nvPr/>
        </p:nvSpPr>
        <p:spPr bwMode="auto">
          <a:xfrm>
            <a:off x="26988" y="319088"/>
            <a:ext cx="906621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Динамика инвестиционного рейтинга </a:t>
            </a:r>
            <a:b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Хабаровского края</a:t>
            </a:r>
          </a:p>
        </p:txBody>
      </p:sp>
      <p:pic>
        <p:nvPicPr>
          <p:cNvPr id="7168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xt Box 73"/>
          <p:cNvSpPr txBox="1">
            <a:spLocks noChangeArrowheads="1"/>
          </p:cNvSpPr>
          <p:nvPr/>
        </p:nvSpPr>
        <p:spPr bwMode="auto">
          <a:xfrm>
            <a:off x="112410" y="51017"/>
            <a:ext cx="9066212" cy="81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ts val="28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Сайт министерства экономического развития и внешних связей  Хабаровского края (</a:t>
            </a:r>
            <a:r>
              <a:rPr lang="en-US" sz="2400" b="1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www. http://</a:t>
            </a:r>
            <a:r>
              <a:rPr lang="en-US" sz="24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minec.khabkrai.ru)</a:t>
            </a:r>
            <a:endParaRPr lang="ru-RU" sz="24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6" name="Text Box 2"/>
          <p:cNvSpPr txBox="1">
            <a:spLocks noChangeArrowheads="1"/>
          </p:cNvSpPr>
          <p:nvPr/>
        </p:nvSpPr>
        <p:spPr bwMode="auto">
          <a:xfrm>
            <a:off x="3202147" y="-106939"/>
            <a:ext cx="588803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dirty="0">
                <a:solidFill>
                  <a:srgbClr val="B2B2B2"/>
                </a:solidFill>
                <a:ea typeface="Arial Unicode MS" pitchFamily="34" charset="-128"/>
                <a:cs typeface="Arial Unicode MS" pitchFamily="34" charset="-128"/>
              </a:rPr>
              <a:t>Министерство экономического развития и внешних связей края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712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79512" y="3140968"/>
            <a:ext cx="91376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6"/>
                </a:solidFill>
              </a:rPr>
              <a:t>ПОДДЕРЖКА </a:t>
            </a:r>
            <a:r>
              <a:rPr lang="ru-RU" sz="2600" b="1" dirty="0" smtClean="0">
                <a:solidFill>
                  <a:schemeClr val="accent6"/>
                </a:solidFill>
              </a:rPr>
              <a:t>ПРОЕКТОВ, ОСНОВАННЫХ НА </a:t>
            </a:r>
            <a:r>
              <a:rPr lang="ru-RU" sz="2600" b="1" dirty="0" smtClean="0">
                <a:solidFill>
                  <a:schemeClr val="accent6"/>
                </a:solidFill>
              </a:rPr>
              <a:t>МЕСТНЫХ ИНИЦИАТИВАХ ГРАЖДАН</a:t>
            </a:r>
            <a:endParaRPr lang="ru-RU" sz="2600" b="1" dirty="0" smtClean="0">
              <a:solidFill>
                <a:schemeClr val="accent6"/>
              </a:solidFill>
            </a:endParaRPr>
          </a:p>
        </p:txBody>
      </p:sp>
      <p:pic>
        <p:nvPicPr>
          <p:cNvPr id="5" name="Рисунок 5" descr="khabarovsk_krai_coa_n310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268760"/>
            <a:ext cx="1249263" cy="148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501650"/>
            <a:ext cx="9126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</a:rPr>
              <a:t>Правительство Хабаровского края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228013" cy="143351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Романченко Андрей Валерьевич – начальник управления развития сельских территорий министерства сельскохозяйственного производства и развития сельских территорий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6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-17463"/>
            <a:ext cx="9169400" cy="10795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8612" name="TextBox 6"/>
          <p:cNvSpPr txBox="1">
            <a:spLocks noChangeArrowheads="1"/>
          </p:cNvSpPr>
          <p:nvPr/>
        </p:nvSpPr>
        <p:spPr bwMode="auto">
          <a:xfrm>
            <a:off x="304800" y="304800"/>
            <a:ext cx="8820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Идея ППМИ и результаты её реализации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87" y="908720"/>
            <a:ext cx="892321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Идея ППМИ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Выявить реальные и наиболее насущные проблемы населения (с точки зрения населения, а не власти).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Вовлечение населения в решение выявленных проблем (активизация населения).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Организовать совместную работу населения и власти (сплочение, повышения доверия к власти).</a:t>
            </a:r>
          </a:p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008" y="3645024"/>
            <a:ext cx="89289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Результаты реализации ППМИ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Возможность решать именно те проблемы, которые остро воспринимаются населением.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Повышение эффективности использования средств бюджета (привлечение внебюджетных источников).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Развитие диалога между населением и органами власти в процессе решения практических проблем.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Повышение эффективности работы органов местного самоуправления.</a:t>
            </a:r>
            <a:endParaRPr lang="ru-RU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200"/>
              </a:spcBef>
            </a:pPr>
            <a:endParaRPr lang="ru-RU" sz="20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3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-17463"/>
            <a:ext cx="9169400" cy="10795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8612" name="TextBox 6"/>
          <p:cNvSpPr txBox="1">
            <a:spLocks noChangeArrowheads="1"/>
          </p:cNvSpPr>
          <p:nvPr/>
        </p:nvSpPr>
        <p:spPr bwMode="auto">
          <a:xfrm>
            <a:off x="304800" y="304800"/>
            <a:ext cx="8820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Механизм и основные принципы ППМИ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062038"/>
            <a:ext cx="892899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Механизм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: предоставление адресных субсидий из краевого бюджета муниципальным бюджетам на </a:t>
            </a:r>
            <a:r>
              <a:rPr lang="ru-RU" sz="2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2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проектов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направленных на решение проблем, выявленных самим 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населением.</a:t>
            </a:r>
          </a:p>
          <a:p>
            <a:pPr algn="ctr">
              <a:spcBef>
                <a:spcPts val="1200"/>
              </a:spcBef>
            </a:pPr>
            <a:r>
              <a:rPr lang="ru-RU" sz="2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Основные принципы проекта.</a:t>
            </a:r>
          </a:p>
          <a:p>
            <a:pPr marL="342900" indent="-342900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Вовлеченность населения в выбор 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приоритетной </a:t>
            </a:r>
            <a:r>
              <a:rPr lang="ru-RU" sz="2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проблемы, реализацию 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проектов </a:t>
            </a:r>
            <a:r>
              <a:rPr lang="ru-RU" sz="2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 обеспечение сохранности и эффективной эксплуатации 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объектов.</a:t>
            </a:r>
          </a:p>
          <a:p>
            <a:pPr marL="342900" indent="-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Прозрачность </a:t>
            </a:r>
            <a:r>
              <a:rPr lang="ru-RU" sz="2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всех 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процедур, широкое информирование населения.</a:t>
            </a:r>
          </a:p>
          <a:p>
            <a:pPr marL="342900" indent="-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Эффективность </a:t>
            </a:r>
            <a:r>
              <a:rPr lang="ru-RU" sz="2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использования финансовых ресурсов, включая бюджетные 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инвестиции.</a:t>
            </a:r>
          </a:p>
          <a:p>
            <a:pPr marL="342900" indent="-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Местное </a:t>
            </a:r>
            <a:r>
              <a:rPr lang="ru-RU" sz="22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софинансирование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2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долговременного и устойчивого функционирования 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объекта.</a:t>
            </a:r>
            <a:endParaRPr lang="ru-RU" sz="22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5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-17463"/>
            <a:ext cx="9169400" cy="10795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8612" name="TextBox 6"/>
          <p:cNvSpPr txBox="1">
            <a:spLocks noChangeArrowheads="1"/>
          </p:cNvSpPr>
          <p:nvPr/>
        </p:nvSpPr>
        <p:spPr bwMode="auto">
          <a:xfrm>
            <a:off x="0" y="260648"/>
            <a:ext cx="88201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Требования к заявкам для участия в ППМИ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062038"/>
            <a:ext cx="892899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Число заявок, поданных от муниципалитета не может превышать число населённых пунктов входящих в его состав.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2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Общая сумма субсидий краевого бюджета на одно муниципальное образование не может превышать </a:t>
            </a:r>
            <a:r>
              <a:rPr lang="ru-RU" sz="2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2 млн. рублей.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2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со стороны муниципального бюджета (поселения) </a:t>
            </a:r>
            <a:r>
              <a:rPr lang="ru-RU" sz="2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не может быть меньше 5 % 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от суммы субсидии.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2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Минимальное </a:t>
            </a:r>
            <a:r>
              <a:rPr lang="ru-RU" sz="22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софинансирование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со стороны населения – </a:t>
            </a:r>
            <a:r>
              <a:rPr lang="ru-RU" sz="2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не менее 1 %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от суммы субсидии.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2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Приветствуется </a:t>
            </a:r>
            <a:r>
              <a:rPr lang="ru-RU" sz="2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привлечение внебюджетных средств 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(финансовые средства спонсоров)</a:t>
            </a:r>
            <a:endParaRPr lang="ru-RU" sz="22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5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-15875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278188" y="-26988"/>
            <a:ext cx="5888037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B2B2B2"/>
                </a:solidFill>
                <a:ea typeface="Arial Unicode MS" pitchFamily="34" charset="-128"/>
                <a:cs typeface="Arial Unicode MS" pitchFamily="34" charset="-128"/>
              </a:rPr>
              <a:t>Министерство экономического развития и внешних связей края</a:t>
            </a:r>
          </a:p>
        </p:txBody>
      </p:sp>
      <p:sp>
        <p:nvSpPr>
          <p:cNvPr id="71683" name="Text Box 73"/>
          <p:cNvSpPr txBox="1">
            <a:spLocks noChangeArrowheads="1"/>
          </p:cNvSpPr>
          <p:nvPr/>
        </p:nvSpPr>
        <p:spPr bwMode="auto">
          <a:xfrm>
            <a:off x="26988" y="319088"/>
            <a:ext cx="906621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Динамика инвестиционного рейтинга </a:t>
            </a:r>
            <a:b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Хабаровского края</a:t>
            </a:r>
          </a:p>
        </p:txBody>
      </p:sp>
      <p:pic>
        <p:nvPicPr>
          <p:cNvPr id="7168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xt Box 73"/>
          <p:cNvSpPr txBox="1">
            <a:spLocks noChangeArrowheads="1"/>
          </p:cNvSpPr>
          <p:nvPr/>
        </p:nvSpPr>
        <p:spPr bwMode="auto">
          <a:xfrm>
            <a:off x="65088" y="323850"/>
            <a:ext cx="9066212" cy="4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ts val="28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0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Необходимость вклада населения</a:t>
            </a:r>
            <a:endParaRPr lang="ru-RU" sz="30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354" y="1141867"/>
            <a:ext cx="8841680" cy="591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300"/>
              </a:spcBef>
              <a:defRPr/>
            </a:pPr>
            <a:r>
              <a:rPr lang="ru-RU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Вклад населения способствует:</a:t>
            </a:r>
          </a:p>
          <a:p>
            <a:pPr marL="342900" lvl="1" indent="-3429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Более активному участию в определении приоритетной проблемы;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Повышению эффективности решения проблемы;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Изменению отношения людей к своей роли в развитии поселения;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Обеспечение более эффективной эксплуатации и лучшей сохранности объекта общественной инфраструктуры.</a:t>
            </a:r>
            <a:r>
              <a:rPr lang="ru-RU" sz="16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0" lvl="1" algn="ctr">
              <a:lnSpc>
                <a:spcPct val="90000"/>
              </a:lnSpc>
              <a:spcBef>
                <a:spcPts val="300"/>
              </a:spcBef>
              <a:defRPr/>
            </a:pPr>
            <a:endParaRPr lang="ru-RU" sz="20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0" lvl="1" algn="ctr">
              <a:lnSpc>
                <a:spcPct val="90000"/>
              </a:lnSpc>
              <a:spcBef>
                <a:spcPts val="300"/>
              </a:spcBef>
              <a:defRPr/>
            </a:pPr>
            <a:r>
              <a:rPr lang="ru-RU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 вкладе </a:t>
            </a:r>
            <a:r>
              <a:rPr lang="ru-RU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населения принимает:</a:t>
            </a:r>
            <a:endParaRPr lang="ru-RU" sz="20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Население </a:t>
            </a:r>
            <a:r>
              <a:rPr lang="ru-RU" sz="16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на общем </a:t>
            </a: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собрании;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Участники </a:t>
            </a:r>
            <a:r>
              <a:rPr lang="ru-RU" sz="16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собрания так же определяют количество и виды вклада</a:t>
            </a: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0" lvl="1" algn="ctr">
              <a:lnSpc>
                <a:spcPct val="90000"/>
              </a:lnSpc>
              <a:spcBef>
                <a:spcPts val="0"/>
              </a:spcBef>
              <a:defRPr/>
            </a:pPr>
            <a:endParaRPr lang="ru-RU" sz="20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0" lvl="1" algn="ctr">
              <a:lnSpc>
                <a:spcPct val="90000"/>
              </a:lnSpc>
              <a:spcBef>
                <a:spcPts val="300"/>
              </a:spcBef>
              <a:defRPr/>
            </a:pPr>
            <a:r>
              <a:rPr lang="ru-RU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Принципы </a:t>
            </a:r>
            <a:r>
              <a:rPr lang="ru-RU" sz="20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организации сбора </a:t>
            </a:r>
            <a:r>
              <a:rPr lang="ru-RU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вклада:</a:t>
            </a:r>
            <a:endParaRPr lang="ru-RU" sz="20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90000"/>
              </a:lnSpc>
              <a:spcBef>
                <a:spcPts val="300"/>
              </a:spcBef>
              <a:defRPr/>
            </a:pPr>
            <a:r>
              <a:rPr lang="ru-RU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- Инициатива о конкретном проекте должна исходить снизу, от населения.</a:t>
            </a:r>
            <a:endParaRPr lang="ru-RU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- Максимально широкое </a:t>
            </a:r>
            <a:r>
              <a:rPr lang="ru-RU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информирование населения </a:t>
            </a:r>
            <a:r>
              <a:rPr lang="ru-RU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о:</a:t>
            </a:r>
            <a:endParaRPr lang="ru-RU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ППМИ и проекте, </a:t>
            </a: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 акцентом на выгоды </a:t>
            </a:r>
            <a:r>
              <a:rPr lang="ru-RU" sz="16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населения от результатов его реализации;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Необходимости вклада каждого жителя для внедрения проекта;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Обеспечении </a:t>
            </a:r>
            <a:r>
              <a:rPr lang="ru-RU" sz="16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прозрачности процесса сбора вклада и его использования (квитанции, информация о сумме собранных средств, списки </a:t>
            </a: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спонсоров в </a:t>
            </a:r>
            <a:r>
              <a:rPr lang="ru-RU" sz="16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людных местах).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Сбор </a:t>
            </a:r>
            <a:r>
              <a:rPr lang="ru-RU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средств </a:t>
            </a:r>
            <a:r>
              <a:rPr lang="ru-RU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осуществляется: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   - </a:t>
            </a:r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 населения - представителями </a:t>
            </a:r>
            <a:r>
              <a:rPr lang="ru-RU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инициативной </a:t>
            </a:r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группы;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  - С юридических </a:t>
            </a:r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лиц</a:t>
            </a:r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органами </a:t>
            </a:r>
            <a:r>
              <a:rPr lang="ru-RU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местного </a:t>
            </a:r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самоуправления.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172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-15875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278188" y="-26988"/>
            <a:ext cx="5888037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B2B2B2"/>
                </a:solidFill>
                <a:ea typeface="Arial Unicode MS" pitchFamily="34" charset="-128"/>
                <a:cs typeface="Arial Unicode MS" pitchFamily="34" charset="-128"/>
              </a:rPr>
              <a:t>Министерство экономического развития и внешних связей края</a:t>
            </a:r>
          </a:p>
        </p:txBody>
      </p:sp>
      <p:sp>
        <p:nvSpPr>
          <p:cNvPr id="71683" name="Text Box 73"/>
          <p:cNvSpPr txBox="1">
            <a:spLocks noChangeArrowheads="1"/>
          </p:cNvSpPr>
          <p:nvPr/>
        </p:nvSpPr>
        <p:spPr bwMode="auto">
          <a:xfrm>
            <a:off x="26988" y="319088"/>
            <a:ext cx="906621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Динамика инвестиционного рейтинга </a:t>
            </a:r>
            <a:b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Хабаровского края</a:t>
            </a:r>
          </a:p>
        </p:txBody>
      </p:sp>
      <p:pic>
        <p:nvPicPr>
          <p:cNvPr id="7168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xt Box 73"/>
          <p:cNvSpPr txBox="1">
            <a:spLocks noChangeArrowheads="1"/>
          </p:cNvSpPr>
          <p:nvPr/>
        </p:nvSpPr>
        <p:spPr bwMode="auto">
          <a:xfrm>
            <a:off x="65088" y="323850"/>
            <a:ext cx="9066212" cy="4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ts val="28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0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Виды вклада</a:t>
            </a:r>
            <a:endParaRPr lang="ru-RU" sz="30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484784"/>
            <a:ext cx="8841680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Виды вклада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Деньги;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Труд;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Строительные материалы;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Оборудование</a:t>
            </a: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861048"/>
            <a:ext cx="8841680" cy="168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Денежный вклад.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Вклад от жителей через сбор средств, организованный инициативной группой по решению собрания;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Вклад </a:t>
            </a:r>
            <a:r>
              <a:rPr lang="ru-RU" sz="2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организаций – спонсоров (ИП, хозяйствующие субъекты, заинтересованные в реализации проекта).</a:t>
            </a:r>
          </a:p>
        </p:txBody>
      </p:sp>
    </p:spTree>
    <p:extLst>
      <p:ext uri="{BB962C8B-B14F-4D97-AF65-F5344CB8AC3E}">
        <p14:creationId xmlns:p14="http://schemas.microsoft.com/office/powerpoint/2010/main" xmlns="" val="23031383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-15875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278188" y="-26988"/>
            <a:ext cx="5888037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B2B2B2"/>
                </a:solidFill>
                <a:ea typeface="Arial Unicode MS" pitchFamily="34" charset="-128"/>
                <a:cs typeface="Arial Unicode MS" pitchFamily="34" charset="-128"/>
              </a:rPr>
              <a:t>Министерство экономического развития и внешних связей края</a:t>
            </a:r>
          </a:p>
        </p:txBody>
      </p:sp>
      <p:sp>
        <p:nvSpPr>
          <p:cNvPr id="71683" name="Text Box 73"/>
          <p:cNvSpPr txBox="1">
            <a:spLocks noChangeArrowheads="1"/>
          </p:cNvSpPr>
          <p:nvPr/>
        </p:nvSpPr>
        <p:spPr bwMode="auto">
          <a:xfrm>
            <a:off x="26988" y="319088"/>
            <a:ext cx="906621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Динамика инвестиционного рейтинга </a:t>
            </a:r>
            <a:b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Хабаровского края</a:t>
            </a:r>
          </a:p>
        </p:txBody>
      </p:sp>
      <p:pic>
        <p:nvPicPr>
          <p:cNvPr id="7168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xt Box 73"/>
          <p:cNvSpPr txBox="1">
            <a:spLocks noChangeArrowheads="1"/>
          </p:cNvSpPr>
          <p:nvPr/>
        </p:nvSpPr>
        <p:spPr bwMode="auto">
          <a:xfrm>
            <a:off x="65088" y="323850"/>
            <a:ext cx="9066212" cy="4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ts val="28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0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Критерии  конкурсного отбора</a:t>
            </a:r>
            <a:endParaRPr lang="ru-RU" sz="30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832" y="1090638"/>
            <a:ext cx="88416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Социальная эффективность </a:t>
            </a: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проекта</a:t>
            </a: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Степень участия населения в определении и на решении проблемы, на которую направлен проект;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Степень участия населения муниципального образования в обеспечении эксплуатации и содержании объекта после реализации проекта;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Количество созданных и (или) сохранённых в рамках реализации проекта рабочих мест;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Уровень </a:t>
            </a:r>
            <a:r>
              <a:rPr lang="ru-RU" sz="24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софинансирования</a:t>
            </a: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проекта со стороны бюджета поселения;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Уровень </a:t>
            </a:r>
            <a:r>
              <a:rPr lang="ru-RU" sz="24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софинансирования</a:t>
            </a: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проекта со стороны населения;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Уровень </a:t>
            </a:r>
            <a:r>
              <a:rPr lang="ru-RU" sz="24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софинансирования</a:t>
            </a: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проекта со стороны сторонних организаций;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Использование СМИ при разработке проекта.</a:t>
            </a:r>
            <a:endParaRPr lang="ru-RU" sz="24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238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-15875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278188" y="-26988"/>
            <a:ext cx="5888037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B2B2B2"/>
                </a:solidFill>
                <a:ea typeface="Arial Unicode MS" pitchFamily="34" charset="-128"/>
                <a:cs typeface="Arial Unicode MS" pitchFamily="34" charset="-128"/>
              </a:rPr>
              <a:t>Министерство экономического развития и внешних связей края</a:t>
            </a:r>
          </a:p>
        </p:txBody>
      </p:sp>
      <p:sp>
        <p:nvSpPr>
          <p:cNvPr id="71683" name="Text Box 73"/>
          <p:cNvSpPr txBox="1">
            <a:spLocks noChangeArrowheads="1"/>
          </p:cNvSpPr>
          <p:nvPr/>
        </p:nvSpPr>
        <p:spPr bwMode="auto">
          <a:xfrm>
            <a:off x="26988" y="319088"/>
            <a:ext cx="906621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Динамика инвестиционного рейтинга </a:t>
            </a:r>
            <a:b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Хабаровского края</a:t>
            </a:r>
          </a:p>
        </p:txBody>
      </p:sp>
      <p:pic>
        <p:nvPicPr>
          <p:cNvPr id="7168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xt Box 73"/>
          <p:cNvSpPr txBox="1">
            <a:spLocks noChangeArrowheads="1"/>
          </p:cNvSpPr>
          <p:nvPr/>
        </p:nvSpPr>
        <p:spPr bwMode="auto">
          <a:xfrm>
            <a:off x="77788" y="0"/>
            <a:ext cx="9066212" cy="117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ts val="28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Весовой коэффициент и бальная оценка критерия «Социальная эффективность реализации проекта»</a:t>
            </a:r>
            <a:endParaRPr lang="ru-RU" sz="28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3568" y="1196751"/>
          <a:ext cx="8280920" cy="5434805"/>
        </p:xfrm>
        <a:graphic>
          <a:graphicData uri="http://schemas.openxmlformats.org/drawingml/2006/table">
            <a:tbl>
              <a:tblPr/>
              <a:tblGrid>
                <a:gridCol w="455727"/>
                <a:gridCol w="5088889"/>
                <a:gridCol w="1512168"/>
                <a:gridCol w="1224136"/>
              </a:tblGrid>
              <a:tr h="93610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b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критерия конкурсного отбора</a:t>
                      </a: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Весовой </a:t>
                      </a:r>
                      <a:b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коэффициент критерия конкурсного отбора</a:t>
                      </a: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Балльная оценка критерия </a:t>
                      </a:r>
                      <a:b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конкурсного </a:t>
                      </a:r>
                      <a:b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отбора</a:t>
                      </a: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1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Социальная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эффективность реализации проекта, включающая в себя:</a:t>
                      </a: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4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730" indent="-12573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25730" indent="-12573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Степень готовности объекта общественной инфраструктуры, предусмотренного в заявке муниципального образования края, после реализации проекта: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0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730" indent="-12573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25730" indent="-12573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а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полная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0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730" indent="-12573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25730" indent="-12573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б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частичная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58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730" indent="-12573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25730" indent="-12573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spc="-2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Доля </a:t>
                      </a:r>
                      <a:r>
                        <a:rPr lang="ru-RU" sz="1600" spc="-2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населения, получающего непосредственную пользу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от реализации проекта, от общей численности населенного пункта края </a:t>
                      </a: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равно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значению критерия </a:t>
                      </a:r>
                      <a:b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конкурсного </a:t>
                      </a:r>
                      <a:b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отбора, (%)</a:t>
                      </a: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8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730" indent="-12573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25730" indent="-12573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Наличие мероприятий по устранению негативного влияния на состояние окружающей среды или по улучшению ее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состояния: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0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730" indent="-12573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25730" indent="-12573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а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мероприятия по улучшению  окружающей среды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1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730" indent="-12573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25730" indent="-12573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б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мероприятия по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устранению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негативного влияния,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нанесённого окружающей среде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0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730" indent="-12573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25730" indent="-12573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в)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отсутствие мероприятий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3238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-15875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278188" y="-26988"/>
            <a:ext cx="5888037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B2B2B2"/>
                </a:solidFill>
                <a:ea typeface="Arial Unicode MS" pitchFamily="34" charset="-128"/>
                <a:cs typeface="Arial Unicode MS" pitchFamily="34" charset="-128"/>
              </a:rPr>
              <a:t>Министерство экономического развития и внешних связей края</a:t>
            </a:r>
          </a:p>
        </p:txBody>
      </p:sp>
      <p:sp>
        <p:nvSpPr>
          <p:cNvPr id="69635" name="Text Box 73"/>
          <p:cNvSpPr txBox="1">
            <a:spLocks noChangeArrowheads="1"/>
          </p:cNvSpPr>
          <p:nvPr/>
        </p:nvSpPr>
        <p:spPr bwMode="auto">
          <a:xfrm>
            <a:off x="26988" y="319088"/>
            <a:ext cx="906621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Динамика инвестиционного рейтинга </a:t>
            </a:r>
            <a:b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Хабаровского края</a:t>
            </a:r>
          </a:p>
        </p:txBody>
      </p:sp>
      <p:pic>
        <p:nvPicPr>
          <p:cNvPr id="6963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73"/>
          <p:cNvSpPr txBox="1">
            <a:spLocks noChangeArrowheads="1"/>
          </p:cNvSpPr>
          <p:nvPr/>
        </p:nvSpPr>
        <p:spPr bwMode="auto">
          <a:xfrm>
            <a:off x="26988" y="455831"/>
            <a:ext cx="9066212" cy="4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ts val="28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Рейтинг </a:t>
            </a:r>
            <a:r>
              <a:rPr lang="ru-RU" sz="32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проектов </a:t>
            </a:r>
            <a:r>
              <a:rPr lang="ru-RU" sz="28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(баллы</a:t>
            </a:r>
            <a:r>
              <a:rPr lang="ru-RU" sz="28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) 2014 года</a:t>
            </a:r>
            <a:endParaRPr lang="ru-RU" sz="28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" name="Диаграмма 1"/>
          <p:cNvGraphicFramePr/>
          <p:nvPr>
            <p:extLst/>
          </p:nvPr>
        </p:nvGraphicFramePr>
        <p:xfrm>
          <a:off x="26988" y="1090613"/>
          <a:ext cx="9066212" cy="565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290690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8002</TotalTime>
  <Words>1111</Words>
  <Application>Microsoft Office PowerPoint</Application>
  <PresentationFormat>Экран (4:3)</PresentationFormat>
  <Paragraphs>247</Paragraphs>
  <Slides>17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4_Тема Office</vt:lpstr>
      <vt:lpstr>Романченко Андрей Валерьевич – начальник управления развития сельских территорий министерства сельскохозяйственного производства и развития сельских территорий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Романченко Андрей Валерьевич – начальник управления развития сельских территорий министерства сельскохозяйственного производства и развития сельских территорий</vt:lpstr>
    </vt:vector>
  </TitlesOfParts>
  <Company>UIT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irinag</dc:creator>
  <cp:lastModifiedBy>avromanchenko</cp:lastModifiedBy>
  <cp:revision>613</cp:revision>
  <cp:lastPrinted>2013-08-01T22:35:13Z</cp:lastPrinted>
  <dcterms:created xsi:type="dcterms:W3CDTF">2012-02-21T05:56:59Z</dcterms:created>
  <dcterms:modified xsi:type="dcterms:W3CDTF">2015-10-15T08:09:59Z</dcterms:modified>
</cp:coreProperties>
</file>