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5EB50-24C4-4201-9085-4A669A867A22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8E96-76D2-40F8-B612-EB0D7FA35E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1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18E96-76D2-40F8-B612-EB0D7FA35E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0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D9A6D4-E7FA-40DC-952B-9DD3F3EB65F6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8EBA69-AE7A-4431-BFDE-CB2F64AA57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C3D99E575BDC8A66AB86D2E51CA2BA4DCFFEE647755033C238972DEN0E" TargetMode="External"/><Relationship Id="rId2" Type="http://schemas.openxmlformats.org/officeDocument/2006/relationships/hyperlink" Target="https://ru.wikipedia.org/w/index.php?title=%D0%9A%D0%BE%D0%BC%D0%BF%D0%B5%D1%82%D0%B5%D0%BD%D1%86%D0%B8%D1%8F_(%D0%BF%D1%83%D0%B1%D0%BB%D0%B8%D1%87%D0%BD%D0%BE%D0%B5_%D0%BF%D1%80%D0%B0%D0%B2%D0%BE)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6530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Изменения перечня </a:t>
            </a:r>
            <a:r>
              <a:rPr lang="ru-RU" dirty="0" err="1" smtClean="0"/>
              <a:t>вМЗ</a:t>
            </a:r>
            <a:r>
              <a:rPr lang="ru-RU" dirty="0" smtClean="0"/>
              <a:t> в связи с принятием </a:t>
            </a:r>
            <a:r>
              <a:rPr lang="ru-RU" dirty="0" err="1" smtClean="0"/>
              <a:t>фз</a:t>
            </a:r>
            <a:r>
              <a:rPr lang="ru-RU" dirty="0" smtClean="0"/>
              <a:t> №136 и краевого закона №16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2996953"/>
            <a:ext cx="6629400" cy="1449282"/>
          </a:xfrm>
        </p:spPr>
        <p:txBody>
          <a:bodyPr/>
          <a:lstStyle/>
          <a:p>
            <a:r>
              <a:rPr lang="ru-RU" sz="2400" dirty="0" smtClean="0"/>
              <a:t>Компетенция</a:t>
            </a:r>
            <a:br>
              <a:rPr lang="ru-RU" sz="2400" dirty="0" smtClean="0"/>
            </a:br>
            <a:r>
              <a:rPr lang="ru-RU" sz="2400" dirty="0" smtClean="0"/>
              <a:t>муниципальных образований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832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hlinkClick r:id="rId2" tooltip="Компетенция (публичное право) (страница отсутствует)"/>
              </a:rPr>
              <a:t>Компетенция</a:t>
            </a:r>
            <a:r>
              <a:rPr lang="ru-RU" dirty="0"/>
              <a:t> (как категория публичного права) — это правовое средство, позволяющее определить роль и место конкретного субъекта в управленческом процессе путем законодательного закрепления за ним определенного объема публичных дел.</a:t>
            </a:r>
          </a:p>
          <a:p>
            <a:r>
              <a:rPr lang="ru-RU" b="1" u="sng" dirty="0"/>
              <a:t>Местное самоуправление в Российской Федерации </a:t>
            </a:r>
            <a:r>
              <a:rPr lang="ru-RU" dirty="0"/>
              <a:t>- форма осуществления народом своей власти, обеспечивающая в пределах, установленных </a:t>
            </a:r>
            <a:r>
              <a:rPr lang="ru-RU" dirty="0">
                <a:hlinkClick r:id="rId3"/>
              </a:rPr>
              <a:t>Конституцией</a:t>
            </a:r>
            <a:r>
              <a:rPr lang="ru-RU" dirty="0"/>
              <a:t> Российской Федерации, федеральными законами, а в случаях, установленных федеральными законами, - законами субъектов Российской Федерации, самостоятельное и под свою ответственность </a:t>
            </a:r>
            <a:r>
              <a:rPr lang="ru-RU" b="1" dirty="0"/>
              <a:t>решение</a:t>
            </a:r>
            <a:r>
              <a:rPr lang="ru-RU" dirty="0"/>
              <a:t> населением непосредственно и (или) через органы местного самоуправления </a:t>
            </a:r>
            <a:r>
              <a:rPr lang="ru-RU" b="1" dirty="0"/>
              <a:t>вопросов местного значения </a:t>
            </a:r>
            <a:r>
              <a:rPr lang="ru-RU" dirty="0"/>
              <a:t>исходя из интересов населения с учетом исторических и иных местных традиций</a:t>
            </a:r>
          </a:p>
        </p:txBody>
      </p:sp>
    </p:spTree>
    <p:extLst>
      <p:ext uri="{BB962C8B-B14F-4D97-AF65-F5344CB8AC3E}">
        <p14:creationId xmlns:p14="http://schemas.microsoft.com/office/powerpoint/2010/main" val="293522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МСУ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ВМЗ</a:t>
            </a:r>
          </a:p>
          <a:p>
            <a:r>
              <a:rPr lang="ru-RU" dirty="0" smtClean="0"/>
              <a:t>Объем компетенции – перечень вопросов местного значения:</a:t>
            </a:r>
          </a:p>
          <a:p>
            <a:pPr lvl="1"/>
            <a:r>
              <a:rPr lang="ru-RU" dirty="0" smtClean="0"/>
              <a:t>Ст.14 – ВМЗ городских и сельских поселений</a:t>
            </a:r>
          </a:p>
          <a:p>
            <a:pPr lvl="1"/>
            <a:r>
              <a:rPr lang="ru-RU" dirty="0" smtClean="0"/>
              <a:t>Ст.15 – ВМЗ муниципальных районов </a:t>
            </a:r>
          </a:p>
          <a:p>
            <a:pPr lvl="1"/>
            <a:r>
              <a:rPr lang="ru-RU" dirty="0" smtClean="0"/>
              <a:t>Ст.16 – ВМЗ городских округов</a:t>
            </a:r>
          </a:p>
        </p:txBody>
      </p:sp>
    </p:spTree>
    <p:extLst>
      <p:ext uri="{BB962C8B-B14F-4D97-AF65-F5344CB8AC3E}">
        <p14:creationId xmlns:p14="http://schemas.microsoft.com/office/powerpoint/2010/main" val="383896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296144"/>
          </a:xfrm>
        </p:spPr>
        <p:txBody>
          <a:bodyPr>
            <a:noAutofit/>
          </a:bodyPr>
          <a:lstStyle/>
          <a:p>
            <a:r>
              <a:rPr lang="ru-RU" sz="2400" dirty="0"/>
              <a:t>Реформа государственного и муниципального управления  </a:t>
            </a:r>
            <a:r>
              <a:rPr lang="ru-RU" sz="2400" dirty="0" smtClean="0"/>
              <a:t>2000-2003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Цель: создание </a:t>
            </a:r>
            <a:r>
              <a:rPr lang="ru-RU" u="sng" dirty="0"/>
              <a:t>системы</a:t>
            </a:r>
            <a:r>
              <a:rPr lang="ru-RU" dirty="0"/>
              <a:t> управления в стране</a:t>
            </a:r>
          </a:p>
          <a:p>
            <a:r>
              <a:rPr lang="ru-RU" dirty="0" smtClean="0"/>
              <a:t>Четко определить (</a:t>
            </a:r>
            <a:r>
              <a:rPr lang="ru-RU" dirty="0"/>
              <a:t>и законодательно </a:t>
            </a:r>
            <a:r>
              <a:rPr lang="ru-RU" dirty="0" smtClean="0"/>
              <a:t>закрепить) компетенции для каждого </a:t>
            </a:r>
            <a:r>
              <a:rPr lang="ru-RU" dirty="0"/>
              <a:t>уровня и субъекта управления  (Не должно быть пересекающихся полномочий )</a:t>
            </a:r>
          </a:p>
          <a:p>
            <a:r>
              <a:rPr lang="ru-RU" dirty="0" smtClean="0"/>
              <a:t>Достичь баланса </a:t>
            </a:r>
            <a:r>
              <a:rPr lang="ru-RU" dirty="0"/>
              <a:t>между полномочиями и располагаемыми ресурсами  </a:t>
            </a:r>
            <a:r>
              <a:rPr lang="ru-RU" dirty="0" smtClean="0"/>
              <a:t>(Ликвидация «необеспеченных мандатов», </a:t>
            </a:r>
            <a:r>
              <a:rPr lang="ru-RU" dirty="0"/>
              <a:t>закрепление нормы, что орган, принявший решение,  влекущее  за собой увеличение расходов должен  обеспечить  передачу дополнительных ресурсов на уровень ее исполнения - субвенции ) </a:t>
            </a:r>
            <a:endParaRPr lang="ru-RU" dirty="0" smtClean="0"/>
          </a:p>
          <a:p>
            <a:r>
              <a:rPr lang="ru-RU" dirty="0"/>
              <a:t>Принятие 184-фз, 131-фз, 122-фз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69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>
            <a:noAutofit/>
          </a:bodyPr>
          <a:lstStyle/>
          <a:p>
            <a:r>
              <a:rPr lang="ru-RU" sz="2400" dirty="0" smtClean="0"/>
              <a:t>Федеральный закон «Об общих принципах организации местного самоуправления» (фз-131)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Ввел понятийный аппарат, в том числе по понятиям:</a:t>
            </a:r>
          </a:p>
          <a:p>
            <a:pPr lvl="1"/>
            <a:r>
              <a:rPr lang="ru-RU" dirty="0" smtClean="0"/>
              <a:t>Местное самоуправление</a:t>
            </a:r>
          </a:p>
          <a:p>
            <a:pPr lvl="1"/>
            <a:r>
              <a:rPr lang="ru-RU" dirty="0" smtClean="0"/>
              <a:t>Вопросы местного значения</a:t>
            </a:r>
          </a:p>
          <a:p>
            <a:r>
              <a:rPr lang="ru-RU" dirty="0" smtClean="0"/>
              <a:t>Определил компетенцию местного самоуправления – решение вопросов местного значения, отделил компетенцию МСУ от государственных полномочий (ст.19)</a:t>
            </a:r>
          </a:p>
          <a:p>
            <a:r>
              <a:rPr lang="ru-RU" dirty="0" smtClean="0"/>
              <a:t>Распределил  компетенцию по </a:t>
            </a:r>
            <a:r>
              <a:rPr lang="ru-RU" dirty="0"/>
              <a:t>видам </a:t>
            </a:r>
            <a:r>
              <a:rPr lang="ru-RU" dirty="0" smtClean="0"/>
              <a:t>муниципальных образований (ст.14,15,16)- не пересекающаяся:</a:t>
            </a:r>
          </a:p>
          <a:p>
            <a:pPr lvl="1"/>
            <a:r>
              <a:rPr lang="ru-RU" dirty="0" smtClean="0"/>
              <a:t>Поселения (городские и сельские) – решения вопросов обеспечения жизни населения</a:t>
            </a:r>
          </a:p>
          <a:p>
            <a:pPr lvl="1"/>
            <a:r>
              <a:rPr lang="ru-RU" dirty="0" smtClean="0"/>
              <a:t>Муниципальные районы – решение </a:t>
            </a:r>
            <a:r>
              <a:rPr lang="ru-RU" dirty="0" err="1" smtClean="0"/>
              <a:t>межпоселенческих</a:t>
            </a:r>
            <a:r>
              <a:rPr lang="ru-RU" dirty="0" smtClean="0"/>
              <a:t> задач и содействие поселениям</a:t>
            </a:r>
          </a:p>
          <a:p>
            <a:pPr lvl="1"/>
            <a:r>
              <a:rPr lang="ru-RU" dirty="0" smtClean="0"/>
              <a:t>Городские округа – ВМЗ поселений + ВМЗ районов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1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Проблемы с формированием Перечня вопросов </a:t>
            </a:r>
            <a:r>
              <a:rPr lang="ru-RU" sz="2400" dirty="0"/>
              <a:t>местного </a:t>
            </a:r>
            <a:r>
              <a:rPr lang="ru-RU" sz="2400" dirty="0" smtClean="0"/>
              <a:t>значения в первоначальной редакции 131 </a:t>
            </a:r>
            <a:r>
              <a:rPr lang="ru-RU" sz="2400" dirty="0" err="1" smtClean="0"/>
              <a:t>фз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ru-RU" sz="2400" dirty="0"/>
              <a:t>Состав ВМЗ был слишком неоднороден: сферы деятельности, инструменты(полномочия), услуги, гарантии (обязательства) и проблемы.</a:t>
            </a:r>
          </a:p>
          <a:p>
            <a:r>
              <a:rPr lang="ru-RU" dirty="0" smtClean="0"/>
              <a:t>Установление единого перечня вопросов </a:t>
            </a:r>
            <a:r>
              <a:rPr lang="ru-RU" dirty="0" smtClean="0"/>
              <a:t>местного значения </a:t>
            </a:r>
            <a:r>
              <a:rPr lang="ru-RU" dirty="0" smtClean="0"/>
              <a:t>для всех муниципалитетов, вне </a:t>
            </a:r>
            <a:r>
              <a:rPr lang="ru-RU" dirty="0" smtClean="0"/>
              <a:t>зависимости от ресурсов и потребностей конкретных муниципалитетов (городские и сельские поселения).</a:t>
            </a:r>
          </a:p>
          <a:p>
            <a:r>
              <a:rPr lang="ru-RU" dirty="0" smtClean="0"/>
              <a:t>Необеспеченность ресурсами (собственными доходами местных бюджетов), слишком различна доходная база разных муниципальных образований.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61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Поправки в 131- </a:t>
            </a:r>
            <a:r>
              <a:rPr lang="ru-RU" dirty="0" err="1" smtClean="0"/>
              <a:t>фз</a:t>
            </a:r>
            <a:r>
              <a:rPr lang="ru-RU" dirty="0" smtClean="0"/>
              <a:t> (101 </a:t>
            </a:r>
            <a:r>
              <a:rPr lang="ru-RU" dirty="0" err="1" smtClean="0"/>
              <a:t>фз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Размывание ВМЗ:</a:t>
            </a:r>
          </a:p>
          <a:p>
            <a:pPr lvl="1"/>
            <a:r>
              <a:rPr lang="ru-RU" dirty="0" smtClean="0"/>
              <a:t>Дублирующие формулировки</a:t>
            </a:r>
          </a:p>
          <a:p>
            <a:pPr lvl="1"/>
            <a:r>
              <a:rPr lang="ru-RU" dirty="0" smtClean="0"/>
              <a:t>Внесение в перечень ВЗМ задач, которые никак нельзя отнести к вопросам обеспечения  жизнедеятельности  (противоречит понятию  ВМЗ)</a:t>
            </a:r>
          </a:p>
          <a:p>
            <a:pPr lvl="1"/>
            <a:r>
              <a:rPr lang="ru-RU" dirty="0" smtClean="0"/>
              <a:t>Под влиянием </a:t>
            </a:r>
            <a:r>
              <a:rPr lang="ru-RU" dirty="0" smtClean="0"/>
              <a:t>лоббирования </a:t>
            </a:r>
            <a:r>
              <a:rPr lang="ru-RU" dirty="0" smtClean="0"/>
              <a:t>ведомств перебрасывание гос. полномочий на ресурсы местных бюджетов </a:t>
            </a:r>
          </a:p>
          <a:p>
            <a:pPr lvl="1"/>
            <a:r>
              <a:rPr lang="ru-RU" dirty="0" smtClean="0"/>
              <a:t>136-фз </a:t>
            </a:r>
            <a:r>
              <a:rPr lang="ru-RU" dirty="0" smtClean="0"/>
              <a:t>:</a:t>
            </a:r>
          </a:p>
          <a:p>
            <a:pPr lvl="2"/>
            <a:r>
              <a:rPr lang="ru-RU" dirty="0" smtClean="0"/>
              <a:t>изменил </a:t>
            </a:r>
            <a:r>
              <a:rPr lang="ru-RU" dirty="0" smtClean="0"/>
              <a:t>принцип  разграничения полномочий   по видам муниципальных образований (передав полномочия сельских поселений – районам</a:t>
            </a:r>
            <a:r>
              <a:rPr lang="ru-RU" dirty="0" smtClean="0"/>
              <a:t>)</a:t>
            </a:r>
          </a:p>
          <a:p>
            <a:pPr lvl="2"/>
            <a:r>
              <a:rPr lang="ru-RU" dirty="0"/>
              <a:t>п</a:t>
            </a:r>
            <a:r>
              <a:rPr lang="ru-RU" dirty="0" smtClean="0"/>
              <a:t>редоставил субъектам РФ полномочие по передаче ВМЗ между сельскими поселениями и муниципальными районами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22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ВМЗ городских и сельских поселений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ru-RU" dirty="0"/>
              <a:t>14 ст. 131 </a:t>
            </a:r>
            <a:r>
              <a:rPr lang="ru-RU" dirty="0" smtClean="0"/>
              <a:t>ФЗ</a:t>
            </a:r>
          </a:p>
          <a:p>
            <a:pPr lvl="1"/>
            <a:r>
              <a:rPr lang="ru-RU" dirty="0" smtClean="0"/>
              <a:t>Городские </a:t>
            </a:r>
            <a:r>
              <a:rPr lang="ru-RU" dirty="0" smtClean="0"/>
              <a:t>поселения – 33 ВМЗ</a:t>
            </a:r>
          </a:p>
          <a:p>
            <a:pPr lvl="1"/>
            <a:r>
              <a:rPr lang="ru-RU" dirty="0" smtClean="0"/>
              <a:t>Сельские поселения  - 13 ВМЗ</a:t>
            </a:r>
          </a:p>
          <a:p>
            <a:r>
              <a:rPr lang="ru-RU" dirty="0" smtClean="0"/>
              <a:t>Краевой закон «О закреплении за сельскими поселениями Хабаровского края вопросов местного значения»:</a:t>
            </a:r>
          </a:p>
          <a:p>
            <a:pPr lvl="1"/>
            <a:r>
              <a:rPr lang="ru-RU" dirty="0" smtClean="0"/>
              <a:t>Сельские поселения – 12 ВМЗ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38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365</TotalTime>
  <Words>401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Компетенция муниципальных образований</vt:lpstr>
      <vt:lpstr>Компетенция </vt:lpstr>
      <vt:lpstr>Компетенция МСУ</vt:lpstr>
      <vt:lpstr>Реформа государственного и муниципального управления  2000-2003</vt:lpstr>
      <vt:lpstr>Федеральный закон «Об общих принципах организации местного самоуправления» (фз-131)</vt:lpstr>
      <vt:lpstr>Проблемы с формированием Перечня вопросов местного значения в первоначальной редакции 131 фз</vt:lpstr>
      <vt:lpstr>Поправки в 131- фз (101 фз)</vt:lpstr>
      <vt:lpstr>ВМЗ городских и сельских поселений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Компетенция муниципальных образований</dc:title>
  <dc:creator>adm</dc:creator>
  <cp:lastModifiedBy>adm</cp:lastModifiedBy>
  <cp:revision>13</cp:revision>
  <dcterms:created xsi:type="dcterms:W3CDTF">2015-01-09T02:08:14Z</dcterms:created>
  <dcterms:modified xsi:type="dcterms:W3CDTF">2015-01-23T09:40:51Z</dcterms:modified>
</cp:coreProperties>
</file>