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8C3352-50EA-4933-BA3F-8F12E4FEC3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2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4FF9CC-C343-45A2-B2E4-C604A790AA09}" type="datetimeFigureOut">
              <a:rPr lang="ru-RU" smtClean="0"/>
              <a:t>23.01.2015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EAE648F-5A8E-49AD-BF62-A3D96548A63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Проектирование НПА по решению вопроса местного значения</a:t>
            </a:r>
            <a:endParaRPr lang="ru-RU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ПРАКТИКУМ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8294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229600" cy="93595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sz="2800" b="1" dirty="0" smtClean="0"/>
              <a:t>Технология разработки Концепции НПА (практический опыт)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30725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1 этап: </a:t>
            </a:r>
            <a:r>
              <a:rPr lang="ru-RU" altLang="ru-RU" sz="2400" u="sng" dirty="0" smtClean="0">
                <a:solidFill>
                  <a:schemeClr val="accent1"/>
                </a:solidFill>
              </a:rPr>
              <a:t>Сформулировать </a:t>
            </a:r>
            <a:r>
              <a:rPr lang="ru-RU" altLang="ru-RU" sz="2400" u="sng" dirty="0" smtClean="0">
                <a:solidFill>
                  <a:schemeClr val="accent1"/>
                </a:solidFill>
              </a:rPr>
              <a:t>перечень вопросов для </a:t>
            </a:r>
            <a:r>
              <a:rPr lang="ru-RU" altLang="ru-RU" sz="2400" u="sng" dirty="0" smtClean="0">
                <a:solidFill>
                  <a:schemeClr val="accent1"/>
                </a:solidFill>
              </a:rPr>
              <a:t>проектирования исходя из будущей структуры акта </a:t>
            </a:r>
            <a:endParaRPr lang="ru-RU" altLang="ru-RU" sz="2400" u="sng" dirty="0" smtClean="0">
              <a:solidFill>
                <a:schemeClr val="accent1"/>
              </a:solidFill>
            </a:endParaRPr>
          </a:p>
          <a:p>
            <a:pPr lvl="1" eaLnBrk="1" hangingPunct="1"/>
            <a:r>
              <a:rPr lang="ru-RU" altLang="ru-RU" sz="2000" dirty="0" smtClean="0"/>
              <a:t>Формулировка вопроса должна </a:t>
            </a:r>
            <a:r>
              <a:rPr lang="ru-RU" altLang="ru-RU" sz="2000" b="1" u="sng" dirty="0" smtClean="0"/>
              <a:t>обязательно </a:t>
            </a:r>
            <a:r>
              <a:rPr lang="ru-RU" altLang="ru-RU" sz="2000" dirty="0" smtClean="0"/>
              <a:t>начинаться с вопросительного слова и заканчиваться знаком «?»</a:t>
            </a:r>
          </a:p>
          <a:p>
            <a:pPr lvl="1" eaLnBrk="1" hangingPunct="1"/>
            <a:r>
              <a:rPr lang="ru-RU" altLang="ru-RU" sz="2000" dirty="0" smtClean="0"/>
              <a:t>Совокупность ответов на поставленные вопросы должна обеспечить </a:t>
            </a:r>
            <a:r>
              <a:rPr lang="ru-RU" altLang="ru-RU" sz="2000" b="1" u="sng" dirty="0" smtClean="0"/>
              <a:t>полное</a:t>
            </a:r>
            <a:r>
              <a:rPr lang="ru-RU" altLang="ru-RU" sz="2000" dirty="0" smtClean="0"/>
              <a:t> раскрытие содержания проекта НПА.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1800" dirty="0" smtClean="0"/>
          </a:p>
          <a:p>
            <a:pPr eaLnBrk="1" hangingPunct="1">
              <a:buFont typeface="Wingdings" pitchFamily="2" charset="2"/>
              <a:buNone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419578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u="sng" dirty="0" smtClean="0"/>
              <a:t>2 этап. Сбор информации</a:t>
            </a:r>
            <a:r>
              <a:rPr lang="ru-RU" altLang="ru-RU" sz="2400" dirty="0" smtClean="0"/>
              <a:t> об опыте решения аналогичного (при невозможности: схожего вопроса) – не менее 3-х вариантов</a:t>
            </a:r>
          </a:p>
          <a:p>
            <a:pPr eaLnBrk="1" hangingPunct="1"/>
            <a:r>
              <a:rPr lang="ru-RU" altLang="ru-RU" sz="2400" dirty="0" smtClean="0"/>
              <a:t>Формирование таблицы альтернативных вариантов решений </a:t>
            </a:r>
          </a:p>
        </p:txBody>
      </p:sp>
      <p:graphicFrame>
        <p:nvGraphicFramePr>
          <p:cNvPr id="42049" name="Group 65"/>
          <p:cNvGraphicFramePr>
            <a:graphicFrameLocks noGrp="1"/>
          </p:cNvGraphicFramePr>
          <p:nvPr>
            <p:ph sz="half" idx="2"/>
          </p:nvPr>
        </p:nvGraphicFramePr>
        <p:xfrm>
          <a:off x="468313" y="3644900"/>
          <a:ext cx="8229600" cy="2511425"/>
        </p:xfrm>
        <a:graphic>
          <a:graphicData uri="http://schemas.openxmlformats.org/drawingml/2006/table">
            <a:tbl>
              <a:tblPr/>
              <a:tblGrid>
                <a:gridCol w="1646237"/>
                <a:gridCol w="1646238"/>
                <a:gridCol w="1644650"/>
                <a:gridCol w="1646237"/>
                <a:gridCol w="1646238"/>
              </a:tblGrid>
              <a:tr h="49542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Перечень вопросов Концепции</a:t>
                      </a: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Варианты решения (опыт)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34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Принятое решение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НПА</a:t>
                      </a:r>
                      <a:b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муниципального образования У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Закон субъекта РФ Х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Положение о…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(модельный акт)</a:t>
                      </a: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25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Rectangle 66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39825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/>
              <a:t>Технология разработки Концепции НПА (практический опыт)</a:t>
            </a:r>
          </a:p>
        </p:txBody>
      </p:sp>
    </p:spTree>
    <p:extLst>
      <p:ext uri="{BB962C8B-B14F-4D97-AF65-F5344CB8AC3E}">
        <p14:creationId xmlns:p14="http://schemas.microsoft.com/office/powerpoint/2010/main" val="1609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/>
              <a:t>Технология разработки Концепции НПА (практический опыт)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752600"/>
            <a:ext cx="8424936" cy="491676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1" u="sng" dirty="0" smtClean="0"/>
              <a:t>3 этап. Поиск оптимального решения</a:t>
            </a:r>
            <a:r>
              <a:rPr lang="ru-RU" altLang="ru-RU" sz="1800" b="1" u="sng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На основе предварительно собранной информации, необходимо: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Сравнить  варианты решения последовательно по каждому из вопросов поставленных для проектирования Концепции проекта акта: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Решает ли данный вариант поставленную задачу (достижение цели)?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Соответствует ли вариант возможностям, специфике, принятым нормам в нашем МО?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Какие последствия (+ и -) имеет этот вариант?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dirty="0" smtClean="0"/>
              <a:t>Найти ответ на поставленный вопрос для данного муниципального образования: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Выбрать один из возможных вариантов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Скомбинировать варианты решения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dirty="0" smtClean="0"/>
              <a:t>Придумать свой вариант (если не одно из решений не подходит или отсутствует)</a:t>
            </a:r>
          </a:p>
        </p:txBody>
      </p:sp>
    </p:spTree>
    <p:extLst>
      <p:ext uri="{BB962C8B-B14F-4D97-AF65-F5344CB8AC3E}">
        <p14:creationId xmlns:p14="http://schemas.microsoft.com/office/powerpoint/2010/main" val="89902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/>
              <a:t>Технология разработки Концепции НПА (практический опыт)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u="sng" smtClean="0"/>
              <a:t>4 этап. Подготовка текста Концепции</a:t>
            </a:r>
            <a:r>
              <a:rPr lang="ru-RU" altLang="ru-RU" smtClean="0"/>
              <a:t>.</a:t>
            </a:r>
          </a:p>
          <a:p>
            <a:pPr eaLnBrk="1" hangingPunct="1"/>
            <a:r>
              <a:rPr lang="ru-RU" altLang="ru-RU" smtClean="0"/>
              <a:t>Описание идей заложенных в разработанной концепции, с аргументацией предлагаемого решения в виде описательного текста.</a:t>
            </a:r>
          </a:p>
        </p:txBody>
      </p:sp>
    </p:spTree>
    <p:extLst>
      <p:ext uri="{BB962C8B-B14F-4D97-AF65-F5344CB8AC3E}">
        <p14:creationId xmlns:p14="http://schemas.microsoft.com/office/powerpoint/2010/main" val="35711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800" b="1" dirty="0" smtClean="0"/>
              <a:t>Технология разработки концепции (практический опыт)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400" b="1" u="sng" dirty="0" smtClean="0"/>
              <a:t>5 этап. Направление текста Концепции на согласование (и экспертизу):</a:t>
            </a:r>
          </a:p>
          <a:p>
            <a:pPr lvl="1" eaLnBrk="1" hangingPunct="1"/>
            <a:r>
              <a:rPr lang="ru-RU" altLang="ru-RU" sz="2000" dirty="0" smtClean="0"/>
              <a:t>Членам рабочей группы (при разработке в группе)</a:t>
            </a:r>
          </a:p>
          <a:p>
            <a:pPr lvl="1" eaLnBrk="1" hangingPunct="1"/>
            <a:r>
              <a:rPr lang="ru-RU" altLang="ru-RU" sz="2000" dirty="0" smtClean="0"/>
              <a:t>Заинтересованным организациям для заключения о приемлемости и эффективности предлагаемого проекта</a:t>
            </a:r>
          </a:p>
          <a:p>
            <a:pPr lvl="1" eaLnBrk="1" hangingPunct="1"/>
            <a:r>
              <a:rPr lang="ru-RU" altLang="ru-RU" sz="2000" dirty="0" smtClean="0"/>
              <a:t>Заказчику (субъекту правотворческой инициативы) для </a:t>
            </a:r>
            <a:r>
              <a:rPr lang="ru-RU" altLang="ru-RU" sz="2000" dirty="0" smtClean="0"/>
              <a:t>оценки </a:t>
            </a:r>
            <a:r>
              <a:rPr lang="ru-RU" altLang="ru-RU" sz="2000" dirty="0" smtClean="0"/>
              <a:t>соответствия идее проекта.</a:t>
            </a:r>
          </a:p>
          <a:p>
            <a:pPr lvl="1" eaLnBrk="1" hangingPunct="1"/>
            <a:r>
              <a:rPr lang="ru-RU" altLang="ru-RU" sz="2000" dirty="0" smtClean="0"/>
              <a:t>На экспертизу: юридическую, анти-коррупционную и др</a:t>
            </a:r>
            <a:r>
              <a:rPr lang="ru-RU" altLang="ru-RU" sz="2000" dirty="0" smtClean="0"/>
              <a:t>.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425319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altLang="ru-RU" sz="2400" b="1" dirty="0" smtClean="0"/>
              <a:t>Технология разработки концепции (практический опыт)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00200"/>
            <a:ext cx="8641655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800" u="sng" dirty="0" smtClean="0"/>
              <a:t>6 этап. </a:t>
            </a:r>
            <a:r>
              <a:rPr lang="ru-RU" altLang="ru-RU" sz="1800" b="1" u="sng" dirty="0" smtClean="0"/>
              <a:t>Обсуждение и принятие Концепции</a:t>
            </a:r>
            <a:r>
              <a:rPr lang="ru-RU" altLang="ru-RU" sz="1800" u="sng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Публичное обсуждение Концепции (публичные слушания, круглый стол, конференции и др.)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dirty="0" smtClean="0"/>
              <a:t>Пригласить: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Депутатов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Потенциальных участников правоотношений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Заинтересованные организации (экспертные, правозащитные. Экологические и пр.)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Актив </a:t>
            </a:r>
          </a:p>
          <a:p>
            <a:pPr lvl="1" eaLnBrk="1" hangingPunct="1">
              <a:lnSpc>
                <a:spcPct val="80000"/>
              </a:lnSpc>
            </a:pPr>
            <a:r>
              <a:rPr lang="ru-RU" altLang="ru-RU" sz="1600" b="1" dirty="0" smtClean="0"/>
              <a:t>Обсудить Концепцию: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Обеспечивает ли проект достижение поставленных целей?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Приемлем ли он для участников правоотношений?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Каковы могут быть последствия принятия такого решения?</a:t>
            </a:r>
          </a:p>
          <a:p>
            <a:pPr lvl="2" eaLnBrk="1" hangingPunct="1">
              <a:lnSpc>
                <a:spcPct val="80000"/>
              </a:lnSpc>
            </a:pPr>
            <a:r>
              <a:rPr lang="ru-RU" altLang="ru-RU" sz="1400" dirty="0" smtClean="0"/>
              <a:t>Что требует доработки (уточнения, изменения и пр.) в представленной Концепции?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Предоставить возможность подготовки предложений (поправок, альтернативных вариантов) в Концепцию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Провести корректировку (при необходимости) </a:t>
            </a:r>
            <a:r>
              <a:rPr lang="ru-RU" altLang="ru-RU" sz="1800" dirty="0" smtClean="0"/>
              <a:t>Концепции </a:t>
            </a:r>
            <a:r>
              <a:rPr lang="ru-RU" altLang="ru-RU" sz="1800" dirty="0" smtClean="0"/>
              <a:t>по результатам экспертиз, обсуждения и внесения предложений.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800" dirty="0" smtClean="0"/>
              <a:t>Утвердить текст Концепции после доработки и дать задание на разработку  проекта нормативного правового акта.</a:t>
            </a:r>
          </a:p>
        </p:txBody>
      </p:sp>
    </p:spTree>
    <p:extLst>
      <p:ext uri="{BB962C8B-B14F-4D97-AF65-F5344CB8AC3E}">
        <p14:creationId xmlns:p14="http://schemas.microsoft.com/office/powerpoint/2010/main" val="24095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24</TotalTime>
  <Words>431</Words>
  <Application>Microsoft Office PowerPoint</Application>
  <PresentationFormat>Экран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Аптека</vt:lpstr>
      <vt:lpstr>ПРАКТИКУМ</vt:lpstr>
      <vt:lpstr>Технология разработки Концепции НПА (практический опыт)</vt:lpstr>
      <vt:lpstr>Технология разработки Концепции НПА (практический опыт)</vt:lpstr>
      <vt:lpstr>Технология разработки Концепции НПА (практический опыт)</vt:lpstr>
      <vt:lpstr>Технология разработки Концепции НПА (практический опыт)</vt:lpstr>
      <vt:lpstr>Технология разработки концепции (практический опыт)</vt:lpstr>
      <vt:lpstr>Технология разработки концепции (практический опыт)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</dc:title>
  <dc:creator>adm</dc:creator>
  <cp:lastModifiedBy>adm</cp:lastModifiedBy>
  <cp:revision>2</cp:revision>
  <dcterms:created xsi:type="dcterms:W3CDTF">2015-01-23T02:39:47Z</dcterms:created>
  <dcterms:modified xsi:type="dcterms:W3CDTF">2015-01-23T03:04:22Z</dcterms:modified>
</cp:coreProperties>
</file>