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2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3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61" r:id="rId2"/>
    <p:sldId id="262" r:id="rId3"/>
    <p:sldId id="259" r:id="rId4"/>
    <p:sldId id="256" r:id="rId5"/>
    <p:sldId id="257" r:id="rId6"/>
    <p:sldId id="258" r:id="rId7"/>
    <p:sldId id="263" r:id="rId8"/>
    <p:sldId id="260" r:id="rId9"/>
    <p:sldId id="264" r:id="rId10"/>
    <p:sldId id="289" r:id="rId11"/>
    <p:sldId id="294" r:id="rId12"/>
    <p:sldId id="295" r:id="rId13"/>
    <p:sldId id="287" r:id="rId14"/>
    <p:sldId id="290" r:id="rId15"/>
    <p:sldId id="291" r:id="rId16"/>
    <p:sldId id="292" r:id="rId17"/>
    <p:sldId id="288" r:id="rId18"/>
    <p:sldId id="265" r:id="rId19"/>
    <p:sldId id="266" r:id="rId20"/>
    <p:sldId id="281" r:id="rId21"/>
    <p:sldId id="270" r:id="rId22"/>
    <p:sldId id="268" r:id="rId23"/>
    <p:sldId id="269" r:id="rId24"/>
    <p:sldId id="282" r:id="rId25"/>
    <p:sldId id="283" r:id="rId26"/>
    <p:sldId id="277" r:id="rId27"/>
    <p:sldId id="279" r:id="rId28"/>
    <p:sldId id="280" r:id="rId29"/>
    <p:sldId id="273" r:id="rId30"/>
    <p:sldId id="274" r:id="rId31"/>
    <p:sldId id="284" r:id="rId32"/>
    <p:sldId id="286" r:id="rId33"/>
    <p:sldId id="276" r:id="rId34"/>
    <p:sldId id="293" r:id="rId35"/>
    <p:sldId id="272" r:id="rId36"/>
    <p:sldId id="278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33CC33"/>
    <a:srgbClr val="CC9900"/>
    <a:srgbClr val="CC3300"/>
    <a:srgbClr val="FF5050"/>
    <a:srgbClr val="663300"/>
    <a:srgbClr val="CC00CC"/>
    <a:srgbClr val="CC66FF"/>
    <a:srgbClr val="00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43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0"/>
      <c:rotY val="5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691601049868774"/>
          <c:y val="1.3419242135073576E-3"/>
          <c:w val="0.66727919947506564"/>
          <c:h val="0.9782420696607770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19"/>
          </c:dPt>
          <c:dPt>
            <c:idx val="1"/>
            <c:bubble3D val="0"/>
            <c:explosion val="16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bubble3D val="0"/>
            <c:explosion val="0"/>
            <c:spPr>
              <a:solidFill>
                <a:srgbClr val="00B050"/>
              </a:solidFill>
            </c:spPr>
          </c:dPt>
          <c:dPt>
            <c:idx val="3"/>
            <c:bubble3D val="0"/>
            <c:explosion val="17"/>
            <c:spPr>
              <a:solidFill>
                <a:srgbClr val="CC00CC"/>
              </a:solidFill>
            </c:spPr>
          </c:dPt>
          <c:dPt>
            <c:idx val="4"/>
            <c:bubble3D val="0"/>
            <c:explosion val="15"/>
            <c:spPr>
              <a:solidFill>
                <a:srgbClr val="CC66FF"/>
              </a:solidFill>
            </c:spPr>
          </c:dPt>
          <c:dPt>
            <c:idx val="5"/>
            <c:bubble3D val="0"/>
            <c:explosion val="0"/>
            <c:spPr>
              <a:solidFill>
                <a:srgbClr val="CC0000"/>
              </a:solidFill>
            </c:spPr>
          </c:dPt>
          <c:dPt>
            <c:idx val="6"/>
            <c:bubble3D val="0"/>
            <c:explosion val="28"/>
            <c:spPr>
              <a:solidFill>
                <a:srgbClr val="FFFF00"/>
              </a:solidFill>
            </c:spPr>
          </c:dPt>
          <c:dPt>
            <c:idx val="7"/>
            <c:bubble3D val="0"/>
            <c:explosion val="26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8"/>
            <c:bubble3D val="0"/>
            <c:explosion val="0"/>
            <c:spPr>
              <a:solidFill>
                <a:srgbClr val="00B0F0"/>
              </a:solidFill>
            </c:spPr>
          </c:dPt>
          <c:dPt>
            <c:idx val="9"/>
            <c:bubble3D val="0"/>
            <c:explosion val="0"/>
            <c:spPr>
              <a:solidFill>
                <a:srgbClr val="CC3300"/>
              </a:solidFill>
            </c:spPr>
          </c:dPt>
          <c:dLbls>
            <c:dLbl>
              <c:idx val="0"/>
              <c:layout>
                <c:manualLayout>
                  <c:x val="5.8826552930883805E-3"/>
                  <c:y val="1.7323167415707347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842300962379701E-2"/>
                  <c:y val="-2.608287031336583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4227909011373604E-4"/>
                  <c:y val="4.2841050760327466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366907261592312E-2"/>
                  <c:y val="-1.830339736091447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0008803587051696E-2"/>
                  <c:y val="7.0366850335529339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5560148731408576E-2"/>
                  <c:y val="6.829063545322105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5292541557305447E-3"/>
                  <c:y val="-2.4146298918508481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3303751093613352E-2"/>
                  <c:y val="-2.4679060467073112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3.2648184601924833E-2"/>
                  <c:y val="-4.1325494058979412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1.8180555555555606E-2"/>
                  <c:y val="-7.3541294711568185E-4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Облучье</c:v>
                </c:pt>
                <c:pt idx="1">
                  <c:v>Хинганск</c:v>
                </c:pt>
                <c:pt idx="2">
                  <c:v>Известковое</c:v>
                </c:pt>
                <c:pt idx="3">
                  <c:v>Теплоозерск</c:v>
                </c:pt>
                <c:pt idx="4">
                  <c:v>Лондоко</c:v>
                </c:pt>
                <c:pt idx="5">
                  <c:v>Биракан</c:v>
                </c:pt>
                <c:pt idx="6">
                  <c:v>Пашково</c:v>
                </c:pt>
                <c:pt idx="7">
                  <c:v>Радде</c:v>
                </c:pt>
                <c:pt idx="8">
                  <c:v>Бира </c:v>
                </c:pt>
                <c:pt idx="9">
                  <c:v>Кульдур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10</c:v>
                </c:pt>
                <c:pt idx="1">
                  <c:v>3</c:v>
                </c:pt>
                <c:pt idx="2">
                  <c:v>4</c:v>
                </c:pt>
                <c:pt idx="3">
                  <c:v>9</c:v>
                </c:pt>
                <c:pt idx="4">
                  <c:v>1</c:v>
                </c:pt>
                <c:pt idx="5">
                  <c:v>4</c:v>
                </c:pt>
                <c:pt idx="6">
                  <c:v>2</c:v>
                </c:pt>
                <c:pt idx="7">
                  <c:v>1</c:v>
                </c:pt>
                <c:pt idx="8">
                  <c:v>8</c:v>
                </c:pt>
                <c:pt idx="9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  <c:overlay val="0"/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Облучье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Кол-во сотрудников</c:v>
                </c:pt>
                <c:pt idx="1">
                  <c:v>Содержание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</c:v>
                </c:pt>
                <c:pt idx="1">
                  <c:v>3.4099999999999997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Кол-во сотрудников</c:v>
                </c:pt>
                <c:pt idx="1">
                  <c:v>Содержание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1">
                  <c:v>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22168960"/>
        <c:axId val="222170496"/>
      </c:barChart>
      <c:catAx>
        <c:axId val="222168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22170496"/>
        <c:crosses val="autoZero"/>
        <c:auto val="1"/>
        <c:lblAlgn val="ctr"/>
        <c:lblOffset val="100"/>
        <c:noMultiLvlLbl val="0"/>
      </c:catAx>
      <c:valAx>
        <c:axId val="22217049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one"/>
        <c:crossAx val="222168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365798337707787"/>
          <c:y val="7.0030895983522162E-2"/>
        </c:manualLayout>
      </c:layout>
      <c:overlay val="0"/>
      <c:txPr>
        <a:bodyPr/>
        <a:lstStyle/>
        <a:p>
          <a:pPr>
            <a:defRPr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endParaRPr lang="ru-RU"/>
        </a:p>
      </c:txPr>
    </c:title>
    <c:autoTitleDeleted val="0"/>
    <c:view3D>
      <c:rotX val="30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61111111111108E-2"/>
          <c:y val="0.21698630359155688"/>
          <c:w val="0.79722222222222228"/>
          <c:h val="0.6827524185635401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Статистические данные о численности детского населения </c:v>
                </c:pt>
              </c:strCache>
            </c:strRef>
          </c:tx>
          <c:spPr>
            <a:solidFill>
              <a:srgbClr val="0070C0"/>
            </a:solidFill>
          </c:spPr>
          <c:explosion val="25"/>
          <c:dPt>
            <c:idx val="1"/>
            <c:bubble3D val="0"/>
            <c:spPr>
              <a:solidFill>
                <a:srgbClr val="009900"/>
              </a:solidFill>
            </c:spPr>
          </c:dPt>
          <c:dLbls>
            <c:dLbl>
              <c:idx val="0"/>
              <c:layout>
                <c:manualLayout>
                  <c:x val="-0.20982699037620325"/>
                  <c:y val="-8.5701565883049641E-2"/>
                </c:manualLayout>
              </c:layout>
              <c:tx>
                <c:rich>
                  <a:bodyPr/>
                  <a:lstStyle/>
                  <a:p>
                    <a:pPr>
                      <a:defRPr sz="28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defRPr>
                    </a:pPr>
                    <a:r>
                      <a:rPr lang="ru-RU" dirty="0">
                        <a:solidFill>
                          <a:schemeClr val="tx1"/>
                        </a:solidFill>
                      </a:rPr>
                      <a:t>2010 г.</a:t>
                    </a:r>
                    <a:r>
                      <a:rPr lang="ru-RU" dirty="0"/>
                      <a:t>
</a:t>
                    </a:r>
                    <a:r>
                      <a:rPr lang="ru-RU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5655</a:t>
                    </a:r>
                  </a:p>
                </c:rich>
              </c:tx>
              <c:spPr>
                <a:noFill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0.19419001531058594"/>
                  <c:y val="3.4183932466732091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2015 г.</a:t>
                    </a:r>
                    <a:r>
                      <a:rPr lang="ru-RU" dirty="0"/>
                      <a:t>
6229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txPr>
              <a:bodyPr/>
              <a:lstStyle/>
              <a:p>
                <a:pPr>
                  <a:defRPr sz="2800" b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Лист1!$A$2:$A$3</c:f>
              <c:strCache>
                <c:ptCount val="2"/>
                <c:pt idx="0">
                  <c:v>2010 г.</c:v>
                </c:pt>
                <c:pt idx="1">
                  <c:v>2015 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5655</c:v>
                </c:pt>
                <c:pt idx="1">
                  <c:v>6229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55555555555579E-2"/>
          <c:y val="0.10364468028452981"/>
          <c:w val="0.96944444444444511"/>
          <c:h val="0.804414964433793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2010 г.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24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Образовательные учреждения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 г.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spPr/>
              <c:txPr>
                <a:bodyPr/>
                <a:lstStyle/>
                <a:p>
                  <a:pPr>
                    <a:defRPr sz="2400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Образовательные учреждения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7682560"/>
        <c:axId val="227545088"/>
      </c:barChart>
      <c:catAx>
        <c:axId val="22768256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27545088"/>
        <c:crosses val="autoZero"/>
        <c:auto val="1"/>
        <c:lblAlgn val="ctr"/>
        <c:lblOffset val="100"/>
        <c:noMultiLvlLbl val="0"/>
      </c:catAx>
      <c:valAx>
        <c:axId val="2275450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7682560"/>
        <c:crosses val="autoZero"/>
        <c:crossBetween val="between"/>
      </c:valAx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.71663648293963267"/>
          <c:y val="7.2463768115942143E-3"/>
          <c:w val="0.2735015310586178"/>
          <c:h val="5.8612448829008214E-2"/>
        </c:manualLayout>
      </c:layout>
      <c:overlay val="0"/>
      <c:txPr>
        <a:bodyPr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0364468028452981"/>
          <c:w val="0.96944444444444511"/>
          <c:h val="0.804414964433793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2010 г.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Количество учащихся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4457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 г.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sz="24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Количество учащихся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4346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7608064"/>
        <c:axId val="227609600"/>
      </c:barChart>
      <c:catAx>
        <c:axId val="22760806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27609600"/>
        <c:crosses val="autoZero"/>
        <c:auto val="1"/>
        <c:lblAlgn val="ctr"/>
        <c:lblOffset val="100"/>
        <c:noMultiLvlLbl val="0"/>
      </c:catAx>
      <c:valAx>
        <c:axId val="227609600"/>
        <c:scaling>
          <c:orientation val="minMax"/>
          <c:min val="4000"/>
        </c:scaling>
        <c:delete val="0"/>
        <c:axPos val="l"/>
        <c:numFmt formatCode="General" sourceLinked="1"/>
        <c:majorTickMark val="out"/>
        <c:minorTickMark val="none"/>
        <c:tickLblPos val="none"/>
        <c:crossAx val="227608064"/>
        <c:crosses val="autoZero"/>
        <c:crossBetween val="between"/>
      </c:valAx>
    </c:plotArea>
    <c:legend>
      <c:legendPos val="t"/>
      <c:legendEntry>
        <c:idx val="0"/>
        <c:delete val="1"/>
      </c:legendEntry>
      <c:layout>
        <c:manualLayout>
          <c:xMode val="edge"/>
          <c:yMode val="edge"/>
          <c:x val="2.7475940507436761E-3"/>
          <c:y val="7.2463768115942143E-3"/>
          <c:w val="0.2735015310586178"/>
          <c:h val="5.8612448829008214E-2"/>
        </c:manualLayout>
      </c:layout>
      <c:overlay val="0"/>
      <c:txPr>
        <a:bodyPr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Соревнования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7777777777777811E-2"/>
                  <c:y val="-1.1361115285799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333333333333334E-2"/>
                  <c:y val="-1.5905561400118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222222222222136E-2"/>
                  <c:y val="-1.8177784457278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2014 г.</c:v>
                </c:pt>
                <c:pt idx="1">
                  <c:v>2015 г.</c:v>
                </c:pt>
                <c:pt idx="2">
                  <c:v>1 кв. 2016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</c:v>
                </c:pt>
                <c:pt idx="1">
                  <c:v>50</c:v>
                </c:pt>
                <c:pt idx="2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7674752"/>
        <c:axId val="227725696"/>
        <c:axId val="0"/>
      </c:bar3DChart>
      <c:catAx>
        <c:axId val="2276747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ru-RU"/>
          </a:p>
        </c:txPr>
        <c:crossAx val="227725696"/>
        <c:crosses val="autoZero"/>
        <c:auto val="1"/>
        <c:lblAlgn val="ctr"/>
        <c:lblOffset val="100"/>
        <c:noMultiLvlLbl val="0"/>
      </c:catAx>
      <c:valAx>
        <c:axId val="227725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27674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Участники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8.3333333333333367E-3"/>
                  <c:y val="-2.0450007514438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22222222222224E-2"/>
                  <c:y val="-1.8177784457278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222003499562566E-2"/>
                  <c:y val="-1.1361115285799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2014 г.</c:v>
                </c:pt>
                <c:pt idx="1">
                  <c:v>2015 г.</c:v>
                </c:pt>
                <c:pt idx="2">
                  <c:v>1 кв. 2016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510</c:v>
                </c:pt>
                <c:pt idx="1">
                  <c:v>560</c:v>
                </c:pt>
                <c:pt idx="2">
                  <c:v>222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7918592"/>
        <c:axId val="227920128"/>
        <c:axId val="0"/>
      </c:bar3DChart>
      <c:catAx>
        <c:axId val="2279185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27920128"/>
        <c:crosses val="autoZero"/>
        <c:auto val="1"/>
        <c:lblAlgn val="ctr"/>
        <c:lblOffset val="100"/>
        <c:noMultiLvlLbl val="0"/>
      </c:catAx>
      <c:valAx>
        <c:axId val="227920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27918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kumimoji="0" lang="ru-RU" sz="3200" b="1" kern="120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pPr>
            <a:r>
              <a:rPr kumimoji="0" lang="ru-RU" sz="3200" b="1" kern="120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rPr>
              <a:t>Объединение поселений</a:t>
            </a:r>
            <a:endParaRPr kumimoji="0" lang="ru-RU" sz="3200" b="1" kern="1200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latin typeface="+mj-lt"/>
              <a:ea typeface="+mj-ea"/>
              <a:cs typeface="+mj-cs"/>
            </a:endParaRPr>
          </a:p>
        </c:rich>
      </c:tx>
      <c:layout/>
      <c:overlay val="0"/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Теплоозерск</c:v>
                </c:pt>
              </c:strCache>
            </c:strRef>
          </c:tx>
          <c:invertIfNegative val="0"/>
          <c:dLbls>
            <c:spPr>
              <a:noFill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Кол-во сотрудников</c:v>
                </c:pt>
                <c:pt idx="1">
                  <c:v>Содержание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</c:v>
                </c:pt>
                <c:pt idx="1">
                  <c:v>3.63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Лондоко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Кол-во сотрудников</c:v>
                </c:pt>
                <c:pt idx="1">
                  <c:v>Содержание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</c:v>
                </c:pt>
                <c:pt idx="1">
                  <c:v>1.84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69884160"/>
        <c:axId val="69898240"/>
      </c:barChart>
      <c:catAx>
        <c:axId val="69884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69898240"/>
        <c:crosses val="autoZero"/>
        <c:auto val="1"/>
        <c:lblAlgn val="ctr"/>
        <c:lblOffset val="100"/>
        <c:noMultiLvlLbl val="0"/>
      </c:catAx>
      <c:valAx>
        <c:axId val="698982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6988416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65785968941382555"/>
          <c:y val="0.20976847476552768"/>
          <c:w val="0.34122506561679783"/>
          <c:h val="0.13742853533699542"/>
        </c:manualLayout>
      </c:layout>
      <c:overlay val="0"/>
      <c:txPr>
        <a:bodyPr/>
        <a:lstStyle/>
        <a:p>
          <a:pPr>
            <a:def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  <c:overlay val="0"/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Теплоозерск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Кол-во сотрудников</c:v>
                </c:pt>
                <c:pt idx="1">
                  <c:v>Содержание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</c:v>
                </c:pt>
                <c:pt idx="1">
                  <c:v>10.27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Кол-во сотрудников</c:v>
                </c:pt>
                <c:pt idx="1">
                  <c:v>Содержание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1">
                  <c:v>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69907968"/>
        <c:axId val="69909504"/>
      </c:barChart>
      <c:catAx>
        <c:axId val="69907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69909504"/>
        <c:crosses val="autoZero"/>
        <c:auto val="1"/>
        <c:lblAlgn val="ctr"/>
        <c:lblOffset val="100"/>
        <c:noMultiLvlLbl val="0"/>
      </c:catAx>
      <c:valAx>
        <c:axId val="6990950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one"/>
        <c:crossAx val="69907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  <c:overlay val="0"/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Теплоозерск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Кол-во сотрудников</c:v>
                </c:pt>
                <c:pt idx="1">
                  <c:v>Содержание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</c:v>
                </c:pt>
                <c:pt idx="1">
                  <c:v>9.3600000000000048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Кол-во сотрудников</c:v>
                </c:pt>
                <c:pt idx="1">
                  <c:v>Содержание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</c:v>
                </c:pt>
                <c:pt idx="1">
                  <c:v>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19160576"/>
        <c:axId val="219162112"/>
      </c:barChart>
      <c:catAx>
        <c:axId val="219160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19162112"/>
        <c:crosses val="autoZero"/>
        <c:auto val="1"/>
        <c:lblAlgn val="ctr"/>
        <c:lblOffset val="100"/>
        <c:noMultiLvlLbl val="0"/>
      </c:catAx>
      <c:valAx>
        <c:axId val="2191621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one"/>
        <c:crossAx val="219160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kumimoji="0" lang="ru-RU" sz="3200" b="1" i="0" u="none" strike="noStrike" kern="1200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pPr>
            <a:r>
              <a:rPr kumimoji="0" lang="ru-RU" sz="3200" b="1" i="0" u="none" strike="noStrike" kern="1200" baseline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rPr>
              <a:t>Объединение поселений</a:t>
            </a:r>
            <a:endParaRPr kumimoji="0" lang="ru-RU" sz="3200" b="1" i="0" u="none" strike="noStrike" kern="1200" baseline="0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latin typeface="+mj-lt"/>
              <a:ea typeface="+mj-ea"/>
              <a:cs typeface="+mj-cs"/>
            </a:endParaRPr>
          </a:p>
        </c:rich>
      </c:tx>
      <c:layout/>
      <c:overlay val="0"/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Облучье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Кол-во сотрудников</c:v>
                </c:pt>
                <c:pt idx="1">
                  <c:v>Содержание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28.5</c:v>
                </c:pt>
                <c:pt idx="1">
                  <c:v>15.18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Хинганск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Кол-во сотрудников</c:v>
                </c:pt>
                <c:pt idx="1">
                  <c:v>Содержание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</c:v>
                </c:pt>
                <c:pt idx="1">
                  <c:v>2.4499999999999997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19196800"/>
        <c:axId val="219235456"/>
      </c:barChart>
      <c:catAx>
        <c:axId val="219196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19235456"/>
        <c:crosses val="autoZero"/>
        <c:auto val="1"/>
        <c:lblAlgn val="ctr"/>
        <c:lblOffset val="100"/>
        <c:noMultiLvlLbl val="0"/>
      </c:catAx>
      <c:valAx>
        <c:axId val="2192354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1919680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65584995625547082"/>
          <c:y val="0.20976847476552768"/>
          <c:w val="0.34246664479440148"/>
          <c:h val="0.13742853533699542"/>
        </c:manualLayout>
      </c:layout>
      <c:overlay val="0"/>
      <c:txPr>
        <a:bodyPr/>
        <a:lstStyle/>
        <a:p>
          <a:pPr>
            <a:def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  <c:overlay val="0"/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Облучье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Кол-во сотрудников</c:v>
                </c:pt>
                <c:pt idx="1">
                  <c:v>Содержание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41</c:v>
                </c:pt>
                <c:pt idx="1">
                  <c:v>23.919999999999987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Кол-во сотрудников</c:v>
                </c:pt>
                <c:pt idx="1">
                  <c:v>Содержание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0</c:v>
                </c:pt>
                <c:pt idx="1">
                  <c:v>15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21976832"/>
        <c:axId val="221978624"/>
      </c:barChart>
      <c:catAx>
        <c:axId val="221976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21978624"/>
        <c:crosses val="autoZero"/>
        <c:auto val="1"/>
        <c:lblAlgn val="ctr"/>
        <c:lblOffset val="100"/>
        <c:noMultiLvlLbl val="0"/>
      </c:catAx>
      <c:valAx>
        <c:axId val="22197862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one"/>
        <c:crossAx val="221976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  <c:overlay val="0"/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Облучье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Кол-во сотрудников</c:v>
                </c:pt>
                <c:pt idx="1">
                  <c:v>Содержание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32.5</c:v>
                </c:pt>
                <c:pt idx="1">
                  <c:v>20.37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Кол-во сотрудников</c:v>
                </c:pt>
                <c:pt idx="1">
                  <c:v>Содержание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</c:v>
                </c:pt>
                <c:pt idx="1">
                  <c:v>15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22003968"/>
        <c:axId val="222005504"/>
      </c:barChart>
      <c:catAx>
        <c:axId val="222003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22005504"/>
        <c:crosses val="autoZero"/>
        <c:auto val="1"/>
        <c:lblAlgn val="ctr"/>
        <c:lblOffset val="100"/>
        <c:noMultiLvlLbl val="0"/>
      </c:catAx>
      <c:valAx>
        <c:axId val="22200550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one"/>
        <c:crossAx val="222003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kumimoji="0" lang="ru-RU" sz="3200" b="1" i="0" u="none" strike="noStrike" kern="1200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pPr>
            <a:r>
              <a:rPr kumimoji="0" lang="ru-RU" sz="3200" b="1" i="0" u="none" strike="noStrike" kern="1200" baseline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rPr>
              <a:t>Объединение поселений</a:t>
            </a:r>
            <a:endParaRPr kumimoji="0" lang="ru-RU" sz="3200" b="1" i="0" u="none" strike="noStrike" kern="1200" baseline="0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latin typeface="+mj-lt"/>
              <a:ea typeface="+mj-ea"/>
              <a:cs typeface="+mj-cs"/>
            </a:endParaRPr>
          </a:p>
        </c:rich>
      </c:tx>
      <c:layout/>
      <c:overlay val="0"/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Пашково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Кол-во сотрудников</c:v>
                </c:pt>
                <c:pt idx="1">
                  <c:v>Содержание</c:v>
                </c:pt>
              </c:strCache>
            </c:strRef>
          </c:cat>
          <c:val>
            <c:numRef>
              <c:f>Лист1!$B$2:$B$3</c:f>
              <c:numCache>
                <c:formatCode>0.00</c:formatCode>
                <c:ptCount val="2"/>
                <c:pt idx="0" formatCode="General">
                  <c:v>6</c:v>
                </c:pt>
                <c:pt idx="1">
                  <c:v>2.1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Радде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Кол-во сотрудников</c:v>
                </c:pt>
                <c:pt idx="1">
                  <c:v>Содержание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7.25</c:v>
                </c:pt>
                <c:pt idx="1">
                  <c:v>1.81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22069504"/>
        <c:axId val="222071040"/>
      </c:barChart>
      <c:catAx>
        <c:axId val="222069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22071040"/>
        <c:crosses val="autoZero"/>
        <c:auto val="1"/>
        <c:lblAlgn val="ctr"/>
        <c:lblOffset val="100"/>
        <c:noMultiLvlLbl val="0"/>
      </c:catAx>
      <c:valAx>
        <c:axId val="2220710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2206950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65661942257218175"/>
          <c:y val="0.20976847476552768"/>
          <c:w val="0.34231660104987044"/>
          <c:h val="0.13742853533699542"/>
        </c:manualLayout>
      </c:layout>
      <c:overlay val="0"/>
      <c:txPr>
        <a:bodyPr/>
        <a:lstStyle/>
        <a:p>
          <a:pPr>
            <a:def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/>
            </a:pPr>
            <a:r>
              <a:rPr lang="ru-RU" sz="2000" b="1" dirty="0"/>
              <a:t>2014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5565387139107631"/>
          <c:y val="0.31451419927700469"/>
          <c:w val="0.65406835083114612"/>
          <c:h val="0.6108680232110974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Облучье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Кол-во сотрудников</c:v>
                </c:pt>
                <c:pt idx="1">
                  <c:v>Содержание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</c:v>
                </c:pt>
                <c:pt idx="1">
                  <c:v>3.72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Кол-во сотрудников</c:v>
                </c:pt>
                <c:pt idx="1">
                  <c:v>Содержание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0</c:v>
                </c:pt>
                <c:pt idx="1">
                  <c:v>7.7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22129536"/>
        <c:axId val="222131328"/>
      </c:barChart>
      <c:catAx>
        <c:axId val="222129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22131328"/>
        <c:crosses val="autoZero"/>
        <c:auto val="1"/>
        <c:lblAlgn val="ctr"/>
        <c:lblOffset val="100"/>
        <c:noMultiLvlLbl val="0"/>
      </c:catAx>
      <c:valAx>
        <c:axId val="22213132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one"/>
        <c:crossAx val="222129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0"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0.45275</cdr:x>
      <cdr:y>0.18584</cdr:y>
    </cdr:from>
    <cdr:to>
      <cdr:x>0.53937</cdr:x>
      <cdr:y>0.34184</cdr:y>
    </cdr:to>
    <cdr:sp macro="" textlink="">
      <cdr:nvSpPr>
        <cdr:cNvPr id="3" name="TextBox 9"/>
        <cdr:cNvSpPr txBox="1"/>
      </cdr:nvSpPr>
      <cdr:spPr>
        <a:xfrm xmlns:a="http://schemas.openxmlformats.org/drawingml/2006/main">
          <a:off x="4139952" y="476672"/>
          <a:ext cx="792088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2011</a:t>
          </a:r>
          <a:endParaRPr lang="ru-RU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15975-5715-414A-BDFB-1E09DAB93CA2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B24BE-984F-4D36-9516-3B020045B0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31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B24BE-984F-4D36-9516-3B020045B093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B24BE-984F-4D36-9516-3B020045B093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B24BE-984F-4D36-9516-3B020045B093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2F6E-196F-4B24-9E2C-D36FEA3AE685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35BA-A787-4DB9-A27B-B000023B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2F6E-196F-4B24-9E2C-D36FEA3AE685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35BA-A787-4DB9-A27B-B000023B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2F6E-196F-4B24-9E2C-D36FEA3AE685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35BA-A787-4DB9-A27B-B000023B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49F2B99-241B-4F2F-B296-94AF601076B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2F6E-196F-4B24-9E2C-D36FEA3AE685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35BA-A787-4DB9-A27B-B000023B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2F6E-196F-4B24-9E2C-D36FEA3AE685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35BA-A787-4DB9-A27B-B000023B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2F6E-196F-4B24-9E2C-D36FEA3AE685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35BA-A787-4DB9-A27B-B000023B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2F6E-196F-4B24-9E2C-D36FEA3AE685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35BA-A787-4DB9-A27B-B000023B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2F6E-196F-4B24-9E2C-D36FEA3AE685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B835BA-A787-4DB9-A27B-B000023B58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2F6E-196F-4B24-9E2C-D36FEA3AE685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35BA-A787-4DB9-A27B-B000023B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2F6E-196F-4B24-9E2C-D36FEA3AE685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5CB835BA-A787-4DB9-A27B-B000023B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CC032F6E-196F-4B24-9E2C-D36FEA3AE685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35BA-A787-4DB9-A27B-B000023B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C032F6E-196F-4B24-9E2C-D36FEA3AE685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CB835BA-A787-4DB9-A27B-B000023B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chart" Target="../charts/char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chart" Target="../charts/char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2420888"/>
            <a:ext cx="6696744" cy="3217912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День местного самоуправления</a:t>
            </a:r>
            <a:endParaRPr lang="ru-RU" sz="4800" dirty="0"/>
          </a:p>
        </p:txBody>
      </p:sp>
      <p:pic>
        <p:nvPicPr>
          <p:cNvPr id="3" name="Picture 5" descr="D:\САЙТ\все для основы сайта\герб для сайта мин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" cy="10981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Documents\2016-04-21 доклад в кульдур по дню мсу\образование презент\IMG_0095.JPG"/>
          <p:cNvPicPr>
            <a:picLocks noChangeAspect="1" noChangeArrowheads="1"/>
          </p:cNvPicPr>
          <p:nvPr/>
        </p:nvPicPr>
        <p:blipFill>
          <a:blip r:embed="rId2" cstate="print"/>
          <a:srcRect t="2454"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16024"/>
            <a:ext cx="9144000" cy="83671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3200" b="1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Преобразования образовательных учреждений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Z:\Информационный отдел\сайт\DSC00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:\Информационный отдел\сайт\DSC00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052736"/>
            <a:ext cx="5616624" cy="5073427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3600" b="1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II</a:t>
            </a:r>
            <a:r>
              <a:rPr lang="ru-RU" sz="3600" b="1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 путь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–</a:t>
            </a:r>
            <a:r>
              <a:rPr lang="en-US" sz="3200" dirty="0" smtClean="0"/>
              <a:t> </a:t>
            </a:r>
            <a:r>
              <a:rPr lang="ru-RU" sz="3200" b="1" dirty="0" smtClean="0">
                <a:solidFill>
                  <a:srgbClr val="92D050"/>
                </a:solidFill>
              </a:rPr>
              <a:t>создание комплексов «школа-сад» </a:t>
            </a:r>
            <a:br>
              <a:rPr lang="ru-RU" sz="3200" b="1" dirty="0" smtClean="0">
                <a:solidFill>
                  <a:srgbClr val="92D050"/>
                </a:solidFill>
              </a:rPr>
            </a:br>
            <a:r>
              <a:rPr lang="ru-RU" sz="3200" b="1" dirty="0" smtClean="0">
                <a:solidFill>
                  <a:srgbClr val="92D050"/>
                </a:solidFill>
              </a:rPr>
              <a:t>на базе действующих школ</a:t>
            </a:r>
            <a:r>
              <a:rPr lang="ru-RU" sz="3200" b="1" dirty="0" smtClean="0"/>
              <a:t>.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(Облучье, Биракан,</a:t>
            </a:r>
            <a:r>
              <a:rPr lang="en-US" sz="3200" dirty="0" smtClean="0"/>
              <a:t> </a:t>
            </a:r>
            <a:r>
              <a:rPr lang="ru-RU" sz="3200" dirty="0" err="1" smtClean="0"/>
              <a:t>Семисточный</a:t>
            </a:r>
            <a:r>
              <a:rPr lang="ru-RU" sz="3200" dirty="0" smtClean="0"/>
              <a:t>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ru-RU" sz="3200" dirty="0" err="1" smtClean="0"/>
              <a:t>Хинганск</a:t>
            </a:r>
            <a:r>
              <a:rPr lang="en-US" sz="3200" dirty="0" smtClean="0"/>
              <a:t>, </a:t>
            </a:r>
            <a:r>
              <a:rPr lang="ru-RU" sz="3200" dirty="0" smtClean="0"/>
              <a:t>Пашково, Радде).</a:t>
            </a:r>
          </a:p>
        </p:txBody>
      </p:sp>
      <p:pic>
        <p:nvPicPr>
          <p:cNvPr id="4" name="Picture 1" descr="D:\доклад в кульдур по дню мсу\IMG_20160226_104136.jpg"/>
          <p:cNvPicPr>
            <a:picLocks noChangeAspect="1" noChangeArrowheads="1"/>
          </p:cNvPicPr>
          <p:nvPr/>
        </p:nvPicPr>
        <p:blipFill>
          <a:blip r:embed="rId2" cstate="print"/>
          <a:srcRect t="5920" r="8805"/>
          <a:stretch>
            <a:fillRect/>
          </a:stretch>
        </p:blipFill>
        <p:spPr bwMode="auto">
          <a:xfrm>
            <a:off x="5508104" y="1484784"/>
            <a:ext cx="3455285" cy="4752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16024"/>
            <a:ext cx="9144000" cy="90872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3200" b="1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Преобразование образовательных учреждений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ocuments\2016-04-21 доклад в кульдур по дню мсу\образование презент\DSC00262.JPG"/>
          <p:cNvPicPr>
            <a:picLocks noChangeAspect="1" noChangeArrowheads="1"/>
          </p:cNvPicPr>
          <p:nvPr/>
        </p:nvPicPr>
        <p:blipFill>
          <a:blip r:embed="rId2" cstate="print"/>
          <a:srcRect t="14598"/>
          <a:stretch>
            <a:fillRect/>
          </a:stretch>
        </p:blipFill>
        <p:spPr bwMode="auto">
          <a:xfrm>
            <a:off x="0" y="980728"/>
            <a:ext cx="9144000" cy="5856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16024"/>
            <a:ext cx="9144000" cy="836712"/>
          </a:xfrm>
        </p:spPr>
        <p:txBody>
          <a:bodyPr anchor="t">
            <a:normAutofit/>
          </a:bodyPr>
          <a:lstStyle/>
          <a:p>
            <a:pPr algn="ctr"/>
            <a:r>
              <a:rPr lang="ru-RU" sz="2800" b="1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Преобразование образовательных учреждений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ocuments\2016-04-21 доклад в кульдур по дню мсу\образование презент\DSC04744.JPG"/>
          <p:cNvPicPr>
            <a:picLocks noChangeAspect="1" noChangeArrowheads="1"/>
          </p:cNvPicPr>
          <p:nvPr/>
        </p:nvPicPr>
        <p:blipFill>
          <a:blip r:embed="rId2" cstate="print"/>
          <a:srcRect t="13250"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16024"/>
            <a:ext cx="9144000" cy="836712"/>
          </a:xfrm>
        </p:spPr>
        <p:txBody>
          <a:bodyPr anchor="t">
            <a:normAutofit/>
          </a:bodyPr>
          <a:lstStyle/>
          <a:p>
            <a:pPr algn="ctr"/>
            <a:r>
              <a:rPr lang="ru-RU" sz="2800" b="1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Преобразование образовательных учреждений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ocuments\2016-04-21 доклад в кульдур по дню мсу\образование презент\DSC00299.JPG"/>
          <p:cNvPicPr>
            <a:picLocks noChangeAspect="1" noChangeArrowheads="1"/>
          </p:cNvPicPr>
          <p:nvPr/>
        </p:nvPicPr>
        <p:blipFill>
          <a:blip r:embed="rId2" cstate="print"/>
          <a:srcRect t="10500" b="3402"/>
          <a:stretch>
            <a:fillRect/>
          </a:stretch>
        </p:blipFill>
        <p:spPr bwMode="auto">
          <a:xfrm>
            <a:off x="0" y="980728"/>
            <a:ext cx="9144000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216024"/>
            <a:ext cx="9144000" cy="836712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Преобразование образовательных учреждений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6024"/>
            <a:ext cx="9144000" cy="980728"/>
          </a:xfrm>
        </p:spPr>
        <p:txBody>
          <a:bodyPr anchor="t">
            <a:noAutofit/>
          </a:bodyPr>
          <a:lstStyle/>
          <a:p>
            <a:pPr algn="ctr"/>
            <a:r>
              <a:rPr lang="ru-RU" sz="2800" b="1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Преобразование образовательных учреждений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432048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3200" b="1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III</a:t>
            </a:r>
            <a:r>
              <a:rPr lang="ru-RU" sz="3200" b="1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 путь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ru-RU" sz="2800" dirty="0" smtClean="0"/>
              <a:t>–</a:t>
            </a:r>
            <a:r>
              <a:rPr lang="en-US" sz="2800" dirty="0" smtClean="0"/>
              <a:t> </a:t>
            </a:r>
            <a:r>
              <a:rPr lang="ru-RU" sz="2800" b="1" dirty="0" smtClean="0">
                <a:solidFill>
                  <a:srgbClr val="FF5050"/>
                </a:solidFill>
              </a:rPr>
              <a:t>ликвидация образовательных учреждений</a:t>
            </a:r>
            <a:r>
              <a:rPr lang="ru-RU" sz="2800" dirty="0" smtClean="0"/>
              <a:t>.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>(Основная школа № 1 в г. Облучье, детский сад села Заречное )</a:t>
            </a:r>
          </a:p>
        </p:txBody>
      </p:sp>
      <p:pic>
        <p:nvPicPr>
          <p:cNvPr id="9220" name="Picture 4" descr="D:\Documents\2016-04-21 доклад в кульдур по дню мсу\образование презент\5213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226886"/>
            <a:ext cx="5400600" cy="3442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6024"/>
            <a:ext cx="9144000" cy="764704"/>
          </a:xfrm>
        </p:spPr>
        <p:txBody>
          <a:bodyPr anchor="t">
            <a:normAutofit/>
          </a:bodyPr>
          <a:lstStyle/>
          <a:p>
            <a:pPr algn="ctr"/>
            <a:r>
              <a:rPr lang="ru-RU" sz="2800" b="1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Преобразование образовательных учреждений</a:t>
            </a:r>
            <a:endParaRPr lang="ru-RU" sz="4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908720"/>
          <a:ext cx="4572000" cy="594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4572000" y="908720"/>
          <a:ext cx="4572000" cy="594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 descr="D:\САЙТ\все для основы сайта\герб для сайта мин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759743"/>
            <a:ext cx="457200" cy="58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844824"/>
            <a:ext cx="7272808" cy="3384376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III</a:t>
            </a:r>
            <a:r>
              <a:rPr lang="ru-RU" sz="4000" b="1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. Реализация полномочий по развитию культуры, спорта и молодежной  политики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pic>
        <p:nvPicPr>
          <p:cNvPr id="3" name="Picture 5" descr="D:\САЙТ\все для основы сайта\герб для сайта мин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57200" cy="58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85800" y="1844825"/>
            <a:ext cx="6334472" cy="3384376"/>
          </a:xfrm>
        </p:spPr>
        <p:txBody>
          <a:bodyPr>
            <a:normAutofit/>
          </a:bodyPr>
          <a:lstStyle/>
          <a:p>
            <a:pPr algn="r"/>
            <a:r>
              <a:rPr lang="en-US" sz="4000" cap="all" dirty="0" smtClean="0"/>
              <a:t>I</a:t>
            </a:r>
            <a:r>
              <a:rPr lang="ru-RU" sz="4000" cap="all" dirty="0" smtClean="0"/>
              <a:t>. Преобразование городских и сельских поселений</a:t>
            </a:r>
            <a:endParaRPr lang="ru-RU" sz="4000" cap="all" dirty="0"/>
          </a:p>
        </p:txBody>
      </p:sp>
      <p:pic>
        <p:nvPicPr>
          <p:cNvPr id="3" name="Picture 5" descr="D:\САЙТ\все для основы сайта\герб для сайта мин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57200" cy="58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 anchor="t">
            <a:noAutofit/>
          </a:bodyPr>
          <a:lstStyle/>
          <a:p>
            <a:pPr algn="ctr"/>
            <a:r>
              <a:rPr lang="ru-RU" sz="28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Участие спортсменов </a:t>
            </a:r>
            <a:br>
              <a:rPr lang="ru-RU" sz="28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</a:br>
            <a:r>
              <a:rPr lang="ru-RU" sz="2800" b="1" dirty="0" err="1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Облученского</a:t>
            </a:r>
            <a:r>
              <a:rPr lang="ru-RU" sz="28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 района в соревнованиях </a:t>
            </a:r>
            <a:endParaRPr lang="ru-RU" sz="2800" b="1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268760"/>
          <a:ext cx="45720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Содержимое 3"/>
          <p:cNvGraphicFramePr>
            <a:graphicFrameLocks/>
          </p:cNvGraphicFramePr>
          <p:nvPr/>
        </p:nvGraphicFramePr>
        <p:xfrm>
          <a:off x="4572000" y="1268760"/>
          <a:ext cx="45720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SAM_12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164288" cy="620713"/>
          </a:xfrm>
        </p:spPr>
        <p:txBody>
          <a:bodyPr anchor="t">
            <a:noAutofit/>
          </a:bodyPr>
          <a:lstStyle/>
          <a:p>
            <a:pPr algn="ctr"/>
            <a:r>
              <a:rPr lang="ru-RU" sz="3600" b="1" dirty="0" err="1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Тхэквондо</a:t>
            </a:r>
            <a:endParaRPr lang="ru-RU" sz="3600" b="1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46083" name="Picture 5" descr="IMG_203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78680" y="1"/>
            <a:ext cx="2757816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100_454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499992" y="980728"/>
            <a:ext cx="4392488" cy="2909076"/>
          </a:xfrm>
        </p:spPr>
      </p:pic>
      <p:pic>
        <p:nvPicPr>
          <p:cNvPr id="44036" name="Picture 4" descr="IMG_683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t="4896" r="6388" b="13615"/>
          <a:stretch>
            <a:fillRect/>
          </a:stretch>
        </p:blipFill>
        <p:spPr>
          <a:xfrm>
            <a:off x="4320480" y="3933056"/>
            <a:ext cx="4716016" cy="2852936"/>
          </a:xfrm>
        </p:spPr>
      </p:pic>
      <p:pic>
        <p:nvPicPr>
          <p:cNvPr id="44035" name="Picture 3" descr="DSC0205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2009" y="836712"/>
            <a:ext cx="4355975" cy="5932336"/>
          </a:xfrm>
        </p:spPr>
      </p:pic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50950"/>
          </a:xfrm>
        </p:spPr>
        <p:txBody>
          <a:bodyPr anchor="t">
            <a:noAutofit/>
          </a:bodyPr>
          <a:lstStyle/>
          <a:p>
            <a:pPr algn="ctr"/>
            <a:r>
              <a:rPr lang="ru-RU" sz="3600" b="1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Силовые виды спорта</a:t>
            </a:r>
          </a:p>
        </p:txBody>
      </p:sp>
      <p:pic>
        <p:nvPicPr>
          <p:cNvPr id="6" name="Picture 5" descr="D:\САЙТ\все для основы сайта\герб для сайта мин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457200" cy="58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417638"/>
          </a:xfrm>
        </p:spPr>
        <p:txBody>
          <a:bodyPr anchor="t">
            <a:noAutofit/>
          </a:bodyPr>
          <a:lstStyle/>
          <a:p>
            <a:pPr algn="ctr"/>
            <a:r>
              <a:rPr lang="ru-RU" sz="3600" b="1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Экстремальные виды спорта</a:t>
            </a:r>
          </a:p>
        </p:txBody>
      </p:sp>
      <p:pic>
        <p:nvPicPr>
          <p:cNvPr id="45061" name="Picture 4" descr="23ww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932040" y="620688"/>
            <a:ext cx="406135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9" name="Picture 3" descr="DSC0904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18702"/>
          <a:stretch>
            <a:fillRect/>
          </a:stretch>
        </p:blipFill>
        <p:spPr>
          <a:xfrm>
            <a:off x="179512" y="1124744"/>
            <a:ext cx="5242650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0" name="Picture 5" descr="IMG_450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88024" y="3645024"/>
            <a:ext cx="4178392" cy="3044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D:\САЙТ\все для основы сайта\герб для сайта мин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457200" cy="58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\2016-04-21 доклад в кульдур по дню мсу\Анодина\DSC00238.JPG"/>
          <p:cNvPicPr>
            <a:picLocks noChangeAspect="1" noChangeArrowheads="1"/>
          </p:cNvPicPr>
          <p:nvPr/>
        </p:nvPicPr>
        <p:blipFill>
          <a:blip r:embed="rId2" cstate="print"/>
          <a:srcRect t="11111" b="19753"/>
          <a:stretch>
            <a:fillRect/>
          </a:stretch>
        </p:blipFill>
        <p:spPr bwMode="auto">
          <a:xfrm>
            <a:off x="683568" y="2471109"/>
            <a:ext cx="8460432" cy="4386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Documents\2016-04-21 доклад в кульдур по дню мсу\Анодина\DSC00688.JPG"/>
          <p:cNvPicPr>
            <a:picLocks noChangeAspect="1" noChangeArrowheads="1"/>
          </p:cNvPicPr>
          <p:nvPr/>
        </p:nvPicPr>
        <p:blipFill>
          <a:blip r:embed="rId3" cstate="print"/>
          <a:srcRect l="28350" t="19876" r="22039"/>
          <a:stretch>
            <a:fillRect/>
          </a:stretch>
        </p:blipFill>
        <p:spPr bwMode="auto">
          <a:xfrm>
            <a:off x="0" y="1195339"/>
            <a:ext cx="3203848" cy="3880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Documents\2016-04-21 доклад в кульдур по дню мсу\Анодина\DSC00717.JPG"/>
          <p:cNvPicPr>
            <a:picLocks noChangeAspect="1" noChangeArrowheads="1"/>
          </p:cNvPicPr>
          <p:nvPr/>
        </p:nvPicPr>
        <p:blipFill>
          <a:blip r:embed="rId4" cstate="print"/>
          <a:srcRect l="26578" t="35437" r="29126"/>
          <a:stretch>
            <a:fillRect/>
          </a:stretch>
        </p:blipFill>
        <p:spPr bwMode="auto">
          <a:xfrm>
            <a:off x="5982129" y="-27384"/>
            <a:ext cx="3161871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6372200" cy="177281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Юбилей МАУ </a:t>
            </a:r>
            <a:br>
              <a:rPr kumimoji="0" lang="ru-RU" sz="3600" b="1" i="0" u="none" strike="noStrike" kern="1200" cap="none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«Центр развития </a:t>
            </a:r>
            <a:br>
              <a:rPr kumimoji="0" lang="ru-RU" sz="3600" b="1" i="0" u="none" strike="noStrike" kern="1200" cap="none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               спорта»</a:t>
            </a:r>
            <a:endParaRPr kumimoji="0" lang="ru-RU" sz="3600" b="1" i="0" u="none" strike="noStrike" kern="1200" cap="none" spc="0" normalizeH="0" baseline="0" noProof="0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79658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779658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20688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638690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620713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Итоги спортивного года</a:t>
            </a:r>
            <a:endParaRPr kumimoji="0" lang="ru-RU" sz="3600" b="1" i="0" u="none" strike="noStrike" kern="1200" cap="none" spc="0" normalizeH="0" baseline="0" noProof="0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odshi.eao.muzkult.ru/img/upload/292/image_image_1365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4" name="Picture 6" descr="DSC06713"/>
          <p:cNvPicPr>
            <a:picLocks noChangeAspect="1" noChangeArrowheads="1"/>
          </p:cNvPicPr>
          <p:nvPr/>
        </p:nvPicPr>
        <p:blipFill>
          <a:blip r:embed="rId3" cstate="print"/>
          <a:srcRect t="9548"/>
          <a:stretch>
            <a:fillRect/>
          </a:stretch>
        </p:blipFill>
        <p:spPr bwMode="auto">
          <a:xfrm>
            <a:off x="395536" y="4509121"/>
            <a:ext cx="3462657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://odshi.eao.muzkult.ru/img/upload/292/image_image_216948.jpg"/>
          <p:cNvPicPr>
            <a:picLocks noChangeAspect="1" noChangeArrowheads="1"/>
          </p:cNvPicPr>
          <p:nvPr/>
        </p:nvPicPr>
        <p:blipFill>
          <a:blip r:embed="rId4" cstate="print"/>
          <a:srcRect t="13033" b="8476"/>
          <a:stretch>
            <a:fillRect/>
          </a:stretch>
        </p:blipFill>
        <p:spPr bwMode="auto">
          <a:xfrm>
            <a:off x="5652120" y="3645023"/>
            <a:ext cx="2939057" cy="3087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rimamedia.cdnvideo.ru/f/big/197/196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060848"/>
            <a:ext cx="6182187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:\Documents\2016-04-21 доклад в кульдур по дню мсу\Анодина\концерт ТАЛИЦ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908720"/>
            <a:ext cx="3181105" cy="5247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9144000" cy="620688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marL="1071563" marR="0" lvl="0" indent="-382588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Хореографический ансамбль</a:t>
            </a:r>
            <a:r>
              <a:rPr lang="ru-RU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/>
            </a:r>
            <a:br>
              <a:rPr lang="ru-RU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</a:br>
            <a:r>
              <a:rPr lang="ru-RU" sz="40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      </a:t>
            </a:r>
            <a:r>
              <a:rPr kumimoji="0" lang="ru-RU" sz="4000" b="1" i="0" u="none" strike="noStrike" kern="1200" cap="none" spc="0" normalizeH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000" b="1" i="0" u="none" strike="noStrike" kern="1200" cap="none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«Талица»</a:t>
            </a:r>
            <a:endParaRPr kumimoji="0" lang="ru-RU" sz="4000" b="1" i="0" u="none" strike="noStrike" kern="1200" cap="none" spc="0" normalizeH="0" baseline="0" noProof="0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 descr="http://primamedia.ru/f/big/498/497124.jpg"/>
          <p:cNvPicPr>
            <a:picLocks noChangeAspect="1" noChangeArrowheads="1"/>
          </p:cNvPicPr>
          <p:nvPr/>
        </p:nvPicPr>
        <p:blipFill>
          <a:blip r:embed="rId2" cstate="print"/>
          <a:srcRect t="-2842"/>
          <a:stretch>
            <a:fillRect/>
          </a:stretch>
        </p:blipFill>
        <p:spPr bwMode="auto">
          <a:xfrm>
            <a:off x="2843808" y="1124744"/>
            <a:ext cx="6156176" cy="3276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D:\Documents\2016-04-21 доклад в кульдур по дню мсу\Анодина\DSC03583.JPG"/>
          <p:cNvPicPr>
            <a:picLocks noChangeAspect="1" noChangeArrowheads="1"/>
          </p:cNvPicPr>
          <p:nvPr/>
        </p:nvPicPr>
        <p:blipFill>
          <a:blip r:embed="rId3" cstate="print"/>
          <a:srcRect t="42130"/>
          <a:stretch>
            <a:fillRect/>
          </a:stretch>
        </p:blipFill>
        <p:spPr bwMode="auto">
          <a:xfrm>
            <a:off x="0" y="3868391"/>
            <a:ext cx="6888049" cy="2989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9144000" cy="620688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marL="87313" marR="0" lvl="0" indent="158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Хореографический ансамбль</a:t>
            </a:r>
            <a:r>
              <a:rPr kumimoji="0" lang="ru-RU" sz="4000" b="1" i="0" u="none" strike="noStrike" kern="1200" cap="none" spc="0" normalizeH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000" b="1" i="0" u="none" strike="noStrike" kern="1200" cap="none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«Талица»</a:t>
            </a:r>
            <a:endParaRPr kumimoji="0" lang="ru-RU" sz="4000" b="1" i="0" u="none" strike="noStrike" kern="1200" cap="none" spc="0" normalizeH="0" baseline="0" noProof="0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прерваный полёт (2)"/>
          <p:cNvPicPr>
            <a:picLocks noChangeAspect="1" noChangeArrowheads="1"/>
          </p:cNvPicPr>
          <p:nvPr/>
        </p:nvPicPr>
        <p:blipFill>
          <a:blip r:embed="rId2" cstate="print"/>
          <a:srcRect l="2841" r="1961"/>
          <a:stretch>
            <a:fillRect/>
          </a:stretch>
        </p:blipFill>
        <p:spPr bwMode="auto">
          <a:xfrm>
            <a:off x="0" y="614085"/>
            <a:ext cx="9144000" cy="6243915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20688"/>
          </a:xfrm>
          <a:solidFill>
            <a:schemeClr val="bg1">
              <a:alpha val="96000"/>
            </a:schemeClr>
          </a:solidFill>
        </p:spPr>
        <p:txBody>
          <a:bodyPr>
            <a:noAutofit/>
          </a:bodyPr>
          <a:lstStyle/>
          <a:p>
            <a:pPr algn="ctr">
              <a:tabLst>
                <a:tab pos="354013" algn="l"/>
              </a:tabLst>
            </a:pPr>
            <a:r>
              <a:rPr lang="ru-RU" sz="36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Открытый театр «Недетское время»</a:t>
            </a:r>
            <a:endParaRPr lang="ru-RU" sz="3600" b="1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 anchor="t">
            <a:normAutofit/>
          </a:bodyPr>
          <a:lstStyle/>
          <a:p>
            <a:pPr algn="ctr"/>
            <a:r>
              <a:rPr lang="ru-RU" sz="3200" b="1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Объединение поселений</a:t>
            </a:r>
            <a:endParaRPr lang="ru-RU" sz="3200" b="1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548680"/>
          <a:ext cx="9144000" cy="6309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5" descr="D:\САЙТ\все для основы сайта\герб для сайта мин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57200" cy="58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DSC0647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112474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0"/>
            <a:tileRect/>
          </a:gradFill>
        </p:spPr>
        <p:txBody>
          <a:bodyPr vert="horz">
            <a:noAutofit/>
          </a:bodyPr>
          <a:lstStyle/>
          <a:p>
            <a:pPr marL="1071563" marR="0" lvl="0" indent="-38258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kumimoji="0" lang="ru-RU" sz="4000" b="1" i="0" u="none" strike="noStrike" kern="120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Слет</a:t>
            </a:r>
            <a:r>
              <a:rPr kumimoji="0" lang="ru-RU" sz="4000" b="1" i="0" u="none" strike="noStrike" kern="1200" normalizeH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юнармейцев</a:t>
            </a:r>
            <a:endParaRPr kumimoji="0" lang="ru-RU" sz="4000" b="1" i="0" u="none" strike="noStrike" kern="120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5" descr="C:\Users\Юля\Desktop\фоточки\спортивно - военизированная эстафета\IMG_9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7" y="4385433"/>
            <a:ext cx="3707904" cy="2472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Documents\2016-04-21 доклад в кульдур по дню мсу\Анодина\DSC00287.JPG"/>
          <p:cNvPicPr>
            <a:picLocks noChangeAspect="1" noChangeArrowheads="1"/>
          </p:cNvPicPr>
          <p:nvPr/>
        </p:nvPicPr>
        <p:blipFill>
          <a:blip r:embed="rId2" cstate="print"/>
          <a:srcRect t="8001" r="15350" b="16401"/>
          <a:stretch>
            <a:fillRect/>
          </a:stretch>
        </p:blipFill>
        <p:spPr bwMode="auto">
          <a:xfrm>
            <a:off x="3887416" y="3337081"/>
            <a:ext cx="5256584" cy="3520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D:\Documents\2016-04-21 доклад в кульдур по дню мсу\Анодина\IMG_1312.JPG"/>
          <p:cNvPicPr>
            <a:picLocks noChangeAspect="1" noChangeArrowheads="1"/>
          </p:cNvPicPr>
          <p:nvPr/>
        </p:nvPicPr>
        <p:blipFill>
          <a:blip r:embed="rId3" cstate="print"/>
          <a:srcRect t="13082"/>
          <a:stretch>
            <a:fillRect/>
          </a:stretch>
        </p:blipFill>
        <p:spPr bwMode="auto">
          <a:xfrm rot="20725540">
            <a:off x="772137" y="1176508"/>
            <a:ext cx="6625718" cy="3840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9144000" cy="620688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marL="87313" marR="0" lvl="0" indent="158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Форум</a:t>
            </a:r>
            <a:r>
              <a:rPr kumimoji="0" lang="ru-RU" sz="4000" b="1" i="0" u="none" strike="noStrike" kern="1200" cap="none" spc="0" normalizeH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«Путь открыт» п. Биракан</a:t>
            </a:r>
            <a:endParaRPr kumimoji="0" lang="ru-RU" sz="4000" b="1" i="0" u="none" strike="noStrike" kern="1200" cap="none" spc="0" normalizeH="0" baseline="0" noProof="0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D:\Documents\2016-04-21 доклад в кульдур по дню мсу\Анодина\MlAgq0PR4II.jpg"/>
          <p:cNvPicPr>
            <a:picLocks noChangeAspect="1" noChangeArrowheads="1"/>
          </p:cNvPicPr>
          <p:nvPr/>
        </p:nvPicPr>
        <p:blipFill>
          <a:blip r:embed="rId4" cstate="print"/>
          <a:srcRect l="21108" t="12917" r="15397" b="34662"/>
          <a:stretch>
            <a:fillRect/>
          </a:stretch>
        </p:blipFill>
        <p:spPr bwMode="auto">
          <a:xfrm rot="515223">
            <a:off x="203625" y="817589"/>
            <a:ext cx="2325427" cy="1879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DSC0187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t="13602" r="11050" b="3585"/>
          <a:stretch>
            <a:fillRect/>
          </a:stretch>
        </p:blipFill>
        <p:spPr>
          <a:xfrm>
            <a:off x="5004048" y="3645024"/>
            <a:ext cx="405756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1"/>
            <a:ext cx="9144000" cy="620688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marL="87313" marR="0" lvl="0" indent="158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Молодежные акции</a:t>
            </a:r>
            <a:endParaRPr kumimoji="0" lang="ru-RU" sz="4000" b="1" i="0" u="none" strike="noStrike" kern="1200" cap="none" spc="0" normalizeH="0" baseline="0" noProof="0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 descr="D:\Documents\2016-04-21 доклад в кульдур по дню мсу\Анодина\DSC01494.JPG"/>
          <p:cNvPicPr>
            <a:picLocks noChangeAspect="1" noChangeArrowheads="1"/>
          </p:cNvPicPr>
          <p:nvPr/>
        </p:nvPicPr>
        <p:blipFill>
          <a:blip r:embed="rId3" cstate="print"/>
          <a:srcRect l="11364" t="25758"/>
          <a:stretch>
            <a:fillRect/>
          </a:stretch>
        </p:blipFill>
        <p:spPr bwMode="auto">
          <a:xfrm>
            <a:off x="0" y="3329608"/>
            <a:ext cx="5616623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Documents\2016-04-21 доклад в кульдур по дню мсу\Анодина\IMG_78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908720"/>
            <a:ext cx="410245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Documents\2016-04-21 доклад в кульдур по дню мсу\Анодина\bbbbb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351" y="764704"/>
            <a:ext cx="4625665" cy="308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Documents\2016-04-21 доклад в кульдур по дню мсу\образование презент\ммммммммммм\IMG_20140509_1038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4" descr="прерваный полёт (2)"/>
          <p:cNvPicPr>
            <a:picLocks noChangeAspect="1" noChangeArrowheads="1"/>
          </p:cNvPicPr>
          <p:nvPr/>
        </p:nvPicPr>
        <p:blipFill>
          <a:blip r:embed="rId3" cstate="print"/>
          <a:srcRect l="2841" r="1961"/>
          <a:stretch>
            <a:fillRect/>
          </a:stretch>
        </p:blipFill>
        <p:spPr bwMode="auto">
          <a:xfrm rot="1271324">
            <a:off x="4325048" y="3248703"/>
            <a:ext cx="4427984" cy="3023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D:\Documents\2016-04-21 доклад в кульдур по дню мсу\образование презент\ммммммммммм\i.jpg"/>
          <p:cNvPicPr>
            <a:picLocks noChangeAspect="1" noChangeArrowheads="1"/>
          </p:cNvPicPr>
          <p:nvPr/>
        </p:nvPicPr>
        <p:blipFill>
          <a:blip r:embed="rId4" cstate="print"/>
          <a:srcRect b="8572"/>
          <a:stretch>
            <a:fillRect/>
          </a:stretch>
        </p:blipFill>
        <p:spPr bwMode="auto">
          <a:xfrm rot="20601153">
            <a:off x="5270509" y="921816"/>
            <a:ext cx="3453755" cy="2365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 descr="DSC_0223"/>
          <p:cNvPicPr>
            <a:picLocks noChangeAspect="1" noChangeArrowheads="1"/>
          </p:cNvPicPr>
          <p:nvPr/>
        </p:nvPicPr>
        <p:blipFill>
          <a:blip r:embed="rId2" cstate="print"/>
          <a:srcRect r="809" b="2756"/>
          <a:stretch>
            <a:fillRect/>
          </a:stretch>
        </p:blipFill>
        <p:spPr bwMode="auto">
          <a:xfrm>
            <a:off x="0" y="13205"/>
            <a:ext cx="9144000" cy="6844795"/>
          </a:xfrm>
          <a:prstGeom prst="rect">
            <a:avLst/>
          </a:prstGeom>
          <a:noFill/>
        </p:spPr>
      </p:pic>
      <p:pic>
        <p:nvPicPr>
          <p:cNvPr id="51204" name="Picture 4" descr="DSC_0218"/>
          <p:cNvPicPr>
            <a:picLocks noChangeAspect="1" noChangeArrowheads="1"/>
          </p:cNvPicPr>
          <p:nvPr/>
        </p:nvPicPr>
        <p:blipFill>
          <a:blip r:embed="rId3" cstate="print"/>
          <a:srcRect t="13236"/>
          <a:stretch>
            <a:fillRect/>
          </a:stretch>
        </p:blipFill>
        <p:spPr bwMode="auto">
          <a:xfrm>
            <a:off x="0" y="0"/>
            <a:ext cx="3793294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6" name="Picture 6" descr="DSC_01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6468" y="620688"/>
            <a:ext cx="2317532" cy="3052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Рисунок 4" descr="D:\фото\Ваня и др\IMG_2945.jpg"/>
          <p:cNvPicPr>
            <a:picLocks noChangeAspect="1" noChangeArrowheads="1"/>
          </p:cNvPicPr>
          <p:nvPr/>
        </p:nvPicPr>
        <p:blipFill>
          <a:blip r:embed="rId2" cstate="print"/>
          <a:srcRect b="11150"/>
          <a:stretch>
            <a:fillRect/>
          </a:stretch>
        </p:blipFill>
        <p:spPr bwMode="auto">
          <a:xfrm>
            <a:off x="2483768" y="3415116"/>
            <a:ext cx="6089179" cy="3442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3" name="Рисунок 6" descr="IMG_6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778204"/>
            <a:ext cx="3786188" cy="2608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1"/>
            <a:ext cx="9144000" cy="620688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marL="87313" marR="0" lvl="0" indent="158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Молодежные акции</a:t>
            </a:r>
            <a:endParaRPr kumimoji="0" lang="ru-RU" sz="4000" b="1" i="0" u="none" strike="noStrike" kern="1200" cap="none" spc="0" normalizeH="0" baseline="0" noProof="0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D:\Documents\2016-04-21 доклад в кульдур по дню мсу\Анодина\IMG_7830.JPG"/>
          <p:cNvPicPr>
            <a:picLocks noChangeAspect="1" noChangeArrowheads="1"/>
          </p:cNvPicPr>
          <p:nvPr/>
        </p:nvPicPr>
        <p:blipFill>
          <a:blip r:embed="rId4" cstate="print"/>
          <a:srcRect t="4836"/>
          <a:stretch>
            <a:fillRect/>
          </a:stretch>
        </p:blipFill>
        <p:spPr bwMode="auto">
          <a:xfrm>
            <a:off x="251520" y="764704"/>
            <a:ext cx="4464496" cy="2833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0" y="0"/>
          <a:ext cx="9144000" cy="256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0" y="2492896"/>
          <a:ext cx="9144000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0" y="4509120"/>
          <a:ext cx="9144000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164288" y="836712"/>
            <a:ext cx="896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/>
              <a:t>млн.руб</a:t>
            </a:r>
            <a:endParaRPr lang="ru-RU" sz="1600" dirty="0"/>
          </a:p>
        </p:txBody>
      </p:sp>
      <p:pic>
        <p:nvPicPr>
          <p:cNvPr id="6" name="Picture 5" descr="D:\САЙТ\все для основы сайта\герб для сайта мин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457200" cy="58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0" y="0"/>
          <a:ext cx="9144000" cy="256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0" y="2492896"/>
          <a:ext cx="9144000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0" y="4509120"/>
          <a:ext cx="9144000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39952" y="548680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4288" y="836712"/>
            <a:ext cx="896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/>
              <a:t>млн.руб</a:t>
            </a:r>
            <a:endParaRPr lang="ru-RU" sz="1600" dirty="0"/>
          </a:p>
        </p:txBody>
      </p:sp>
      <p:pic>
        <p:nvPicPr>
          <p:cNvPr id="8" name="Picture 5" descr="D:\САЙТ\все для основы сайта\герб для сайта мин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457200" cy="58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0" y="0"/>
          <a:ext cx="9144000" cy="256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0" y="2492896"/>
          <a:ext cx="9144000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0" y="4509120"/>
          <a:ext cx="9144000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39952" y="548680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4288" y="836712"/>
            <a:ext cx="896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/>
              <a:t>млн.руб</a:t>
            </a:r>
            <a:endParaRPr lang="ru-RU" sz="1600" dirty="0"/>
          </a:p>
        </p:txBody>
      </p:sp>
      <p:pic>
        <p:nvPicPr>
          <p:cNvPr id="8" name="Picture 5" descr="D:\САЙТ\все для основы сайта\герб для сайта мини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60648"/>
            <a:ext cx="457200" cy="58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85800" y="1844825"/>
            <a:ext cx="6406480" cy="3384376"/>
          </a:xfrm>
        </p:spPr>
        <p:txBody>
          <a:bodyPr>
            <a:normAutofit/>
          </a:bodyPr>
          <a:lstStyle/>
          <a:p>
            <a:pPr algn="r"/>
            <a:r>
              <a:rPr lang="en-US" sz="4000" cap="all" dirty="0" smtClean="0"/>
              <a:t>II</a:t>
            </a:r>
            <a:r>
              <a:rPr lang="ru-RU" sz="4000" cap="all" dirty="0" smtClean="0"/>
              <a:t>. Преобразование образовательных учреждений</a:t>
            </a:r>
            <a:endParaRPr lang="ru-RU" sz="4000" cap="all" dirty="0"/>
          </a:p>
        </p:txBody>
      </p:sp>
      <p:pic>
        <p:nvPicPr>
          <p:cNvPr id="3" name="Picture 5" descr="D:\САЙТ\все для основы сайта\герб для сайта мин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57200" cy="58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6024"/>
            <a:ext cx="9144000" cy="1052736"/>
          </a:xfrm>
        </p:spPr>
        <p:txBody>
          <a:bodyPr anchor="t">
            <a:noAutofit/>
          </a:bodyPr>
          <a:lstStyle/>
          <a:p>
            <a:pPr algn="ctr"/>
            <a:r>
              <a:rPr lang="ru-RU" sz="3200" b="1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Преобразование образовательных учреждений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3379110"/>
              </p:ext>
            </p:extLst>
          </p:nvPr>
        </p:nvGraphicFramePr>
        <p:xfrm>
          <a:off x="0" y="1050254"/>
          <a:ext cx="9144000" cy="5807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5" descr="D:\САЙТ\все для основы сайта\герб для сайта мин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759743"/>
            <a:ext cx="457200" cy="58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:\САЙТ\все для основы сайта\герб для сайта мин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408" y="759743"/>
            <a:ext cx="457200" cy="5810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6024"/>
            <a:ext cx="9144000" cy="83671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3200" b="1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Преобразование образовательных учреждений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412776"/>
            <a:ext cx="8856984" cy="2304256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sz="2800" b="1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rPr>
              <a:t>I </a:t>
            </a:r>
            <a:r>
              <a:rPr lang="ru-RU" sz="2800" b="1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rPr>
              <a:t>путь</a:t>
            </a:r>
            <a:r>
              <a:rPr lang="ru-RU" sz="2800" dirty="0" smtClean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>– </a:t>
            </a:r>
            <a:r>
              <a:rPr lang="en-US" sz="2800" dirty="0" smtClean="0"/>
              <a:t> </a:t>
            </a:r>
            <a:r>
              <a:rPr lang="ru-RU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реорганизация школ путём присоединения их в качестве филиала к базовым школам.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>(</a:t>
            </a:r>
            <a:r>
              <a:rPr lang="ru-RU" sz="2800" dirty="0" err="1" smtClean="0"/>
              <a:t>Теплоозёрск</a:t>
            </a:r>
            <a:r>
              <a:rPr lang="ru-RU" sz="2800" dirty="0" smtClean="0"/>
              <a:t>, Известковый, </a:t>
            </a:r>
            <a:r>
              <a:rPr lang="ru-RU" sz="2800" dirty="0" err="1" smtClean="0"/>
              <a:t>Бира</a:t>
            </a:r>
            <a:r>
              <a:rPr lang="ru-RU" sz="2800" dirty="0" smtClean="0"/>
              <a:t>)</a:t>
            </a:r>
          </a:p>
          <a:p>
            <a:pPr>
              <a:spcBef>
                <a:spcPts val="1800"/>
              </a:spcBef>
            </a:pPr>
            <a:endParaRPr lang="ru-RU" sz="2800" dirty="0"/>
          </a:p>
        </p:txBody>
      </p:sp>
      <p:pic>
        <p:nvPicPr>
          <p:cNvPr id="4098" name="Picture 2" descr="D:\Documents\2016-04-21 доклад в кульдур по дню мсу\образование презент\sch_b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788" y="3861048"/>
            <a:ext cx="3695538" cy="2775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Documents\2016-04-21 доклад в кульдур по дню мсу\образование презент\17781643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861048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472</TotalTime>
  <Words>155</Words>
  <Application>Microsoft Office PowerPoint</Application>
  <PresentationFormat>Экран (4:3)</PresentationFormat>
  <Paragraphs>70</Paragraphs>
  <Slides>36</Slides>
  <Notes>3</Notes>
  <HiddenSlides>2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Техническая</vt:lpstr>
      <vt:lpstr>День местного самоуправления</vt:lpstr>
      <vt:lpstr>I. Преобразование городских и сельских поселений</vt:lpstr>
      <vt:lpstr>Объединение поселений</vt:lpstr>
      <vt:lpstr>Презентация PowerPoint</vt:lpstr>
      <vt:lpstr>Презентация PowerPoint</vt:lpstr>
      <vt:lpstr>Презентация PowerPoint</vt:lpstr>
      <vt:lpstr>II. Преобразование образовательных учреждений</vt:lpstr>
      <vt:lpstr>Преобразование образовательных учреждений</vt:lpstr>
      <vt:lpstr>Преобразование образовательных учреждений</vt:lpstr>
      <vt:lpstr>Преобразования образовательных учреждений</vt:lpstr>
      <vt:lpstr>Презентация PowerPoint</vt:lpstr>
      <vt:lpstr>Презентация PowerPoint</vt:lpstr>
      <vt:lpstr>Преобразование образовательных учреждений</vt:lpstr>
      <vt:lpstr>Преобразование образовательных учреждений</vt:lpstr>
      <vt:lpstr>Преобразование образовательных учреждений</vt:lpstr>
      <vt:lpstr>Презентация PowerPoint</vt:lpstr>
      <vt:lpstr>Преобразование образовательных учреждений</vt:lpstr>
      <vt:lpstr>Преобразование образовательных учреждений</vt:lpstr>
      <vt:lpstr>III. Реализация полномочий по развитию культуры, спорта и молодежной  политики </vt:lpstr>
      <vt:lpstr>Участие спортсменов  Облученского района в соревнованиях </vt:lpstr>
      <vt:lpstr>Тхэквондо</vt:lpstr>
      <vt:lpstr>Силовые виды спорта</vt:lpstr>
      <vt:lpstr>Экстремальные виды спорта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Открытый театр «Недетское время»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Port</dc:creator>
  <cp:lastModifiedBy>Позитроника</cp:lastModifiedBy>
  <cp:revision>44</cp:revision>
  <dcterms:created xsi:type="dcterms:W3CDTF">2016-04-15T03:12:00Z</dcterms:created>
  <dcterms:modified xsi:type="dcterms:W3CDTF">2016-04-21T05:07:16Z</dcterms:modified>
</cp:coreProperties>
</file>