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CC05F-41AE-434F-A467-9A1EB310BE7A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5595-A631-4C3C-B3A1-13688CB8A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D6819-B357-4398-B803-FC56FD558B0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BF449-986B-4772-9A89-FDE76593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DC9-2795-4BDC-903A-0F457DF9C1F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74C0-E766-4DB2-A796-AF1787550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DC9-2795-4BDC-903A-0F457DF9C1F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74C0-E766-4DB2-A796-AF1787550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DC9-2795-4BDC-903A-0F457DF9C1F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74C0-E766-4DB2-A796-AF1787550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DC9-2795-4BDC-903A-0F457DF9C1F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74C0-E766-4DB2-A796-AF1787550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DC9-2795-4BDC-903A-0F457DF9C1F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74C0-E766-4DB2-A796-AF1787550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DC9-2795-4BDC-903A-0F457DF9C1F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74C0-E766-4DB2-A796-AF1787550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DC9-2795-4BDC-903A-0F457DF9C1F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74C0-E766-4DB2-A796-AF1787550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DC9-2795-4BDC-903A-0F457DF9C1F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74C0-E766-4DB2-A796-AF1787550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DC9-2795-4BDC-903A-0F457DF9C1F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74C0-E766-4DB2-A796-AF1787550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DC9-2795-4BDC-903A-0F457DF9C1F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74C0-E766-4DB2-A796-AF1787550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CDC9-2795-4BDC-903A-0F457DF9C1F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74C0-E766-4DB2-A796-AF1787550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0CDC9-2795-4BDC-903A-0F457DF9C1F4}" type="datetimeFigureOut">
              <a:rPr lang="ru-RU" smtClean="0"/>
              <a:pPr/>
              <a:t>23.06.2011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74C0-E766-4DB2-A796-AF1787550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27.gosuslugi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27.gosuslugi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Пользовательский интерфейс</a:t>
            </a:r>
          </a:p>
          <a:p>
            <a:pPr algn="ctr"/>
            <a:r>
              <a:rPr lang="ru-RU" sz="3200" b="1" dirty="0" smtClean="0"/>
              <a:t>системы МЭДО</a:t>
            </a:r>
            <a:endParaRPr lang="ru-RU" sz="3200" b="1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9144000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Комитет по информационным технологиям и связи Правительства края		            23.06.2011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межведомственного электронного документооборота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94" y="1643050"/>
            <a:ext cx="8831262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9144000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Комитет по информационным технологиям и связи Правительства края		            23.06.2011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2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8736"/>
            <a:ext cx="9144000" cy="5046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809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2008</a:t>
            </a:r>
            <a:r>
              <a:rPr lang="ru-RU" sz="3600" dirty="0" smtClean="0"/>
              <a:t> год - </a:t>
            </a:r>
            <a:r>
              <a:rPr lang="en-US" sz="3600" u="sng" dirty="0" smtClean="0">
                <a:solidFill>
                  <a:srgbClr val="0000FF"/>
                </a:solidFill>
              </a:rPr>
              <a:t>www.services.khv.ru</a:t>
            </a:r>
            <a:r>
              <a:rPr lang="en-US" sz="3600" dirty="0" smtClean="0"/>
              <a:t> </a:t>
            </a:r>
            <a:r>
              <a:rPr lang="ru-RU" sz="3600" dirty="0" smtClean="0"/>
              <a:t>- </a:t>
            </a:r>
            <a:r>
              <a:rPr lang="ru-RU" sz="3600" b="1" dirty="0" smtClean="0"/>
              <a:t>141</a:t>
            </a:r>
            <a:r>
              <a:rPr lang="ru-RU" sz="3600" dirty="0" smtClean="0"/>
              <a:t> услуга</a:t>
            </a:r>
            <a:endParaRPr lang="ru-RU" sz="3600" dirty="0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межведомственного электронного взаимодействия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4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2010</a:t>
            </a:r>
            <a:r>
              <a:rPr lang="ru-RU" sz="3600" dirty="0" smtClean="0"/>
              <a:t> год - </a:t>
            </a:r>
            <a:r>
              <a:rPr lang="ru-RU" sz="3600" u="sng" dirty="0" smtClean="0">
                <a:solidFill>
                  <a:srgbClr val="0000FF"/>
                </a:solidFill>
                <a:hlinkClick r:id="rId4"/>
              </a:rPr>
              <a:t>www.27.gosuslugi.ru</a:t>
            </a:r>
            <a:r>
              <a:rPr lang="ru-RU" sz="3600" dirty="0" smtClean="0"/>
              <a:t> - </a:t>
            </a:r>
            <a:r>
              <a:rPr lang="ru-RU" sz="3600" b="1" dirty="0" smtClean="0"/>
              <a:t>645</a:t>
            </a:r>
            <a:r>
              <a:rPr lang="ru-RU" sz="3600" dirty="0" smtClean="0"/>
              <a:t> услуг</a:t>
            </a:r>
            <a:endParaRPr lang="ru-RU" sz="3600" dirty="0"/>
          </a:p>
        </p:txBody>
      </p:sp>
      <p:pic>
        <p:nvPicPr>
          <p:cNvPr id="6" name="Рисунок 5" descr="2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82543"/>
            <a:ext cx="9144000" cy="5018291"/>
          </a:xfrm>
          <a:prstGeom prst="rect">
            <a:avLst/>
          </a:prstGeom>
        </p:spPr>
      </p:pic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9144000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Комитет по информационным технологиям и связи Правительства края		            23.06.2011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межведомственного электронного взаимодействия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4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hlinkClick r:id="rId4"/>
              </a:rPr>
              <a:t>www.27.gosuslugi.ru</a:t>
            </a:r>
            <a:endParaRPr lang="ru-RU" sz="3600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9144000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Комитет по информационным технологиям и связи Правительства края		            23.06.2011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межведомственного электронного взаимодействия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500174"/>
            <a:ext cx="314327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645</a:t>
            </a:r>
          </a:p>
          <a:p>
            <a:pPr algn="ctr"/>
            <a:r>
              <a:rPr lang="ru-RU" sz="4000" dirty="0" smtClean="0"/>
              <a:t>услуг: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6220" y="2739466"/>
            <a:ext cx="6411560" cy="3293209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89</a:t>
            </a:r>
            <a:r>
              <a:rPr lang="ru-RU" sz="2800" dirty="0"/>
              <a:t>	</a:t>
            </a:r>
            <a:r>
              <a:rPr lang="ru-RU" sz="2800" dirty="0" smtClean="0"/>
              <a:t>	федеральных		</a:t>
            </a:r>
            <a:r>
              <a:rPr lang="ru-RU" sz="3200" b="1" dirty="0"/>
              <a:t>75</a:t>
            </a:r>
          </a:p>
          <a:p>
            <a:pPr>
              <a:lnSpc>
                <a:spcPct val="150000"/>
              </a:lnSpc>
            </a:pPr>
            <a:r>
              <a:rPr lang="ru-RU" sz="3200" b="1" dirty="0"/>
              <a:t>286</a:t>
            </a:r>
            <a:r>
              <a:rPr lang="ru-RU" sz="2800" dirty="0"/>
              <a:t>	</a:t>
            </a:r>
            <a:r>
              <a:rPr lang="ru-RU" sz="2800" dirty="0" smtClean="0"/>
              <a:t>	региональных		</a:t>
            </a:r>
            <a:r>
              <a:rPr lang="ru-RU" sz="3200" b="1" dirty="0"/>
              <a:t>70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270</a:t>
            </a:r>
            <a:r>
              <a:rPr lang="ru-RU" sz="2800" dirty="0" smtClean="0"/>
              <a:t>		муниципальных		</a:t>
            </a:r>
            <a:r>
              <a:rPr lang="ru-RU" sz="3200" b="1" dirty="0"/>
              <a:t>162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/>
              <a:t>более 18500 посещений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32" y="1500174"/>
            <a:ext cx="3286148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307</a:t>
            </a:r>
          </a:p>
          <a:p>
            <a:pPr algn="ctr"/>
            <a:r>
              <a:rPr lang="ru-RU" sz="4000" dirty="0" smtClean="0"/>
              <a:t>организаций: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Минкомсвязи РФ</a:t>
            </a:r>
          </a:p>
          <a:p>
            <a:pPr algn="ctr"/>
            <a:r>
              <a:rPr lang="ru-RU" sz="3200" b="1" dirty="0" smtClean="0"/>
              <a:t>Федеральный оператор СМЭВ</a:t>
            </a:r>
            <a:endParaRPr lang="ru-RU" sz="3200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9144000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Комитет по информационным технологиям и связи Правительства края		            23.06.2011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межведомственного электронного взаимодействия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5194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Комитет по информационным технологиям и связи Правительства края</a:t>
            </a:r>
          </a:p>
          <a:p>
            <a:pPr algn="ctr"/>
            <a:r>
              <a:rPr lang="ru-RU" sz="3600" b="1" dirty="0"/>
              <a:t>Региональный оператор СМЭВ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00063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ОИВ</a:t>
            </a:r>
            <a:r>
              <a:rPr lang="ru-RU" sz="2000" b="1" dirty="0" smtClean="0"/>
              <a:t>			     </a:t>
            </a:r>
            <a:r>
              <a:rPr lang="ru-RU" sz="2000" b="1" dirty="0" smtClean="0">
                <a:solidFill>
                  <a:srgbClr val="0000FF"/>
                </a:solidFill>
              </a:rPr>
              <a:t>Государственные и</a:t>
            </a:r>
            <a:r>
              <a:rPr lang="ru-RU" sz="2000" b="1" dirty="0" smtClean="0"/>
              <a:t>			</a:t>
            </a:r>
            <a:r>
              <a:rPr lang="ru-RU" sz="2800" b="1" dirty="0" smtClean="0">
                <a:solidFill>
                  <a:srgbClr val="0000FF"/>
                </a:solidFill>
              </a:rPr>
              <a:t>ОМС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муниципальные учреждения</a:t>
            </a:r>
          </a:p>
          <a:p>
            <a:pPr algn="ctr"/>
            <a:r>
              <a:rPr lang="ru-RU" sz="3600" b="1" dirty="0"/>
              <a:t>Участники </a:t>
            </a:r>
            <a:r>
              <a:rPr lang="ru-RU" sz="3600" b="1" dirty="0" smtClean="0"/>
              <a:t>СМЭВ</a:t>
            </a:r>
            <a:endParaRPr lang="ru-RU" sz="2000" b="1" dirty="0"/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4107653" y="1500174"/>
            <a:ext cx="928694" cy="142876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 rot="2700000">
            <a:off x="1755276" y="3918910"/>
            <a:ext cx="357190" cy="107157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4393405" y="3929065"/>
            <a:ext cx="357190" cy="1030773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 rot="18900000">
            <a:off x="6888658" y="3918910"/>
            <a:ext cx="357190" cy="107157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Порядок работ по созданию</a:t>
            </a:r>
          </a:p>
          <a:p>
            <a:pPr algn="ctr"/>
            <a:r>
              <a:rPr lang="ru-RU" sz="3200" b="1" dirty="0" smtClean="0"/>
              <a:t>системы исполнения регламентов</a:t>
            </a:r>
            <a:endParaRPr lang="ru-RU" sz="3200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9144000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Комитет по информационным технологиям и связи Правительства края		            23.06.2011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межведомственного электронного взаимодействия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1151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/>
              <a:t>Детальный анализ процесса предоставления </a:t>
            </a:r>
            <a:r>
              <a:rPr lang="ru-RU" sz="2800" dirty="0" smtClean="0"/>
              <a:t>услуг</a:t>
            </a:r>
          </a:p>
          <a:p>
            <a:pPr marL="252000" lvl="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 smtClean="0"/>
              <a:t>Разработка и согласование маршрута электронного</a:t>
            </a:r>
          </a:p>
          <a:p>
            <a:pPr marL="252000" lvl="0" indent="360000">
              <a:lnSpc>
                <a:spcPct val="150000"/>
              </a:lnSpc>
              <a:buClr>
                <a:srgbClr val="0000FF"/>
              </a:buClr>
            </a:pPr>
            <a:r>
              <a:rPr lang="ru-RU" sz="2800" dirty="0" smtClean="0"/>
              <a:t>исполнения услуг</a:t>
            </a:r>
            <a:endParaRPr lang="ru-RU" sz="2800" dirty="0"/>
          </a:p>
          <a:p>
            <a:pPr marL="252000" lvl="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/>
              <a:t>Двухэтапное тестирование </a:t>
            </a:r>
            <a:r>
              <a:rPr lang="ru-RU" sz="2800" dirty="0" smtClean="0"/>
              <a:t>услуг</a:t>
            </a:r>
          </a:p>
          <a:p>
            <a:pPr marL="252000" lvl="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 smtClean="0"/>
              <a:t>Запуск услуг в промышленную эксплуатацию</a:t>
            </a:r>
          </a:p>
          <a:p>
            <a:pPr marL="25200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 smtClean="0"/>
              <a:t>Гарантийная поддержка и сопровождение</a:t>
            </a:r>
            <a:endParaRPr lang="ru-RU" sz="2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Основные результаты внедрения</a:t>
            </a:r>
          </a:p>
          <a:p>
            <a:pPr algn="ctr"/>
            <a:r>
              <a:rPr lang="ru-RU" sz="3200" b="1" dirty="0" smtClean="0"/>
              <a:t>регионального сегмента СМЭВ</a:t>
            </a:r>
            <a:endParaRPr lang="ru-RU" sz="3200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9144000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Комитет по информационным технологиям и связи Правительства края		            23.06.2011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межведомственного электронного взаимодействия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69872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Единая среда обмена информацией</a:t>
            </a:r>
            <a:endParaRPr lang="ru-RU" sz="2800" dirty="0"/>
          </a:p>
          <a:p>
            <a:pPr marL="252000" lvl="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Гарантированная доставка сообщений</a:t>
            </a:r>
            <a:endParaRPr lang="ru-RU" sz="2800" dirty="0"/>
          </a:p>
          <a:p>
            <a:pPr marL="252000" lvl="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Проверка электронной подписи</a:t>
            </a:r>
            <a:endParaRPr lang="ru-RU" sz="2800" dirty="0"/>
          </a:p>
          <a:p>
            <a:pPr marL="252000" lvl="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Разграничение доступа к сервисам</a:t>
            </a:r>
          </a:p>
          <a:p>
            <a:pPr marL="252000" lvl="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Личный кабинет пользователя</a:t>
            </a:r>
            <a:endParaRPr lang="ru-RU" sz="2800" dirty="0"/>
          </a:p>
          <a:p>
            <a:pPr marL="25200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Хранение истории изменения статусов заявок</a:t>
            </a:r>
          </a:p>
          <a:p>
            <a:pPr marL="25200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Оплата государственных услуг различными способами</a:t>
            </a:r>
            <a:endParaRPr lang="ru-RU" sz="2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Разработка пользовательского интерфейса</a:t>
            </a:r>
          </a:p>
          <a:p>
            <a:pPr algn="ctr"/>
            <a:r>
              <a:rPr lang="ru-RU" sz="3200" b="1" dirty="0" smtClean="0"/>
              <a:t>системы исполнения регламентов</a:t>
            </a:r>
            <a:endParaRPr lang="ru-RU" sz="3200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9144000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Комитет по информационным технологиям и связи Правительства края		            23.06.2011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межведомственного электронного взаимодействия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290751"/>
            <a:ext cx="3927475" cy="328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3644" y="1785926"/>
            <a:ext cx="5040312" cy="411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Интеграция </a:t>
            </a:r>
            <a:r>
              <a:rPr lang="ru-RU" sz="3200" b="1" dirty="0"/>
              <a:t>с ведомственными ИС возможна при выполнении следующих основных факторов:</a:t>
            </a:r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99"/>
            <a:ext cx="9144000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Комитет по информационным технологиям и связи Правительства края		            23.06.2011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0" y="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межведомственного электронного взаимодействия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28802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Архитектура ИС позволяет выполнить экономически</a:t>
            </a:r>
          </a:p>
          <a:p>
            <a:pPr marL="252000" lvl="0" indent="360000">
              <a:lnSpc>
                <a:spcPct val="150000"/>
              </a:lnSpc>
              <a:buClr>
                <a:srgbClr val="0000FF"/>
              </a:buClr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целесообразную доработку системы для приема</a:t>
            </a:r>
          </a:p>
          <a:p>
            <a:pPr marL="252000" lvl="0" indent="360000">
              <a:lnSpc>
                <a:spcPct val="150000"/>
              </a:lnSpc>
              <a:buClr>
                <a:srgbClr val="0000FF"/>
              </a:buClr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заявок с ПГУ с использованием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web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-сервиса</a:t>
            </a:r>
            <a:endParaRPr lang="ru-RU" sz="2800" dirty="0"/>
          </a:p>
          <a:p>
            <a:pPr marL="252000" indent="36000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ИС востребована ведомством и позволит оказывать</a:t>
            </a:r>
          </a:p>
          <a:p>
            <a:pPr marL="252000" indent="360000">
              <a:lnSpc>
                <a:spcPct val="150000"/>
              </a:lnSpc>
              <a:buClr>
                <a:srgbClr val="0000FF"/>
              </a:buClr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услугу на уровнях 3 – 5 (после интеграции с ПГУ)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267</Words>
  <Application>Microsoft Office PowerPoint</Application>
  <PresentationFormat>Экран (4:3)</PresentationFormat>
  <Paragraphs>63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ADM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FedorovSA</dc:creator>
  <cp:lastModifiedBy>FedorovSA</cp:lastModifiedBy>
  <cp:revision>71</cp:revision>
  <dcterms:created xsi:type="dcterms:W3CDTF">2011-06-22T01:25:16Z</dcterms:created>
  <dcterms:modified xsi:type="dcterms:W3CDTF">2011-06-22T23:18:04Z</dcterms:modified>
</cp:coreProperties>
</file>