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2" r:id="rId2"/>
    <p:sldId id="303" r:id="rId3"/>
    <p:sldId id="304" r:id="rId4"/>
    <p:sldId id="297" r:id="rId5"/>
    <p:sldId id="301" r:id="rId6"/>
    <p:sldId id="294" r:id="rId7"/>
    <p:sldId id="292" r:id="rId8"/>
    <p:sldId id="286" r:id="rId9"/>
    <p:sldId id="258" r:id="rId10"/>
    <p:sldId id="261" r:id="rId11"/>
    <p:sldId id="299" r:id="rId12"/>
    <p:sldId id="300" r:id="rId13"/>
    <p:sldId id="298" r:id="rId14"/>
    <p:sldId id="296" r:id="rId15"/>
    <p:sldId id="295" r:id="rId16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713" autoAdjust="0"/>
  </p:normalViewPr>
  <p:slideViewPr>
    <p:cSldViewPr>
      <p:cViewPr>
        <p:scale>
          <a:sx n="89" d="100"/>
          <a:sy n="89" d="100"/>
        </p:scale>
        <p:origin x="-84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3BF74A-DBA0-4977-8740-E1A7E47ABF21}" type="doc">
      <dgm:prSet loTypeId="urn:microsoft.com/office/officeart/2005/8/layout/process2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9F66AC9A-5A1C-40AB-818D-02442B2F0309}">
      <dgm:prSet custT="1"/>
      <dgm:spPr>
        <a:solidFill>
          <a:schemeClr val="bg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 rtl="0"/>
          <a:r>
            <a:rPr lang="ru-RU" sz="1200" b="1" dirty="0" smtClean="0">
              <a:solidFill>
                <a:schemeClr val="tx1"/>
              </a:solidFill>
              <a:latin typeface="Lucida Sans Unicode" pitchFamily="34" charset="0"/>
              <a:cs typeface="Lucida Sans Unicode" pitchFamily="34" charset="0"/>
            </a:rPr>
            <a:t>Активизация работы по взаимодействию с общественностью</a:t>
          </a:r>
          <a:endParaRPr lang="ru-RU" sz="1200" b="1" dirty="0">
            <a:solidFill>
              <a:schemeClr val="tx1"/>
            </a:solidFill>
            <a:latin typeface="Lucida Sans Unicode" pitchFamily="34" charset="0"/>
            <a:cs typeface="Lucida Sans Unicode" pitchFamily="34" charset="0"/>
          </a:endParaRPr>
        </a:p>
      </dgm:t>
    </dgm:pt>
    <dgm:pt modelId="{F5DA42EA-A2BB-4A36-A08C-77F8169FC414}" type="parTrans" cxnId="{6BA566C6-1C58-43BF-BB30-00969A922341}">
      <dgm:prSet/>
      <dgm:spPr/>
      <dgm:t>
        <a:bodyPr/>
        <a:lstStyle/>
        <a:p>
          <a:endParaRPr lang="ru-RU"/>
        </a:p>
      </dgm:t>
    </dgm:pt>
    <dgm:pt modelId="{5860F946-3ABE-4030-9278-96F846DE15E1}" type="sibTrans" cxnId="{6BA566C6-1C58-43BF-BB30-00969A922341}">
      <dgm:prSet custT="1"/>
      <dgm:spPr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</dgm:spPr>
      <dgm:t>
        <a:bodyPr/>
        <a:lstStyle/>
        <a:p>
          <a:endParaRPr lang="ru-RU" sz="1600"/>
        </a:p>
      </dgm:t>
    </dgm:pt>
    <dgm:pt modelId="{9182AEEF-1B92-4875-ADD1-C7A81A17D94F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 rtl="0"/>
          <a:r>
            <a:rPr lang="ru-RU" sz="1200" b="1" dirty="0" smtClean="0">
              <a:solidFill>
                <a:schemeClr val="tx1"/>
              </a:solidFill>
              <a:latin typeface="Lucida Sans Unicode" pitchFamily="34" charset="0"/>
              <a:cs typeface="Lucida Sans Unicode" pitchFamily="34" charset="0"/>
            </a:rPr>
            <a:t>Организация деятельности Совета при Мэре города Хабаровска по содействию развитию институтов гражданского общества</a:t>
          </a:r>
          <a:endParaRPr lang="ru-RU" sz="1200" b="1" dirty="0">
            <a:solidFill>
              <a:schemeClr val="tx1"/>
            </a:solidFill>
            <a:latin typeface="Lucida Sans Unicode" pitchFamily="34" charset="0"/>
            <a:cs typeface="Lucida Sans Unicode" pitchFamily="34" charset="0"/>
          </a:endParaRPr>
        </a:p>
      </dgm:t>
    </dgm:pt>
    <dgm:pt modelId="{83880E0A-0852-4EAC-9E25-B07316848B26}" type="parTrans" cxnId="{A4A20DDA-0BB8-4F1D-BECA-DB4E67BE19F5}">
      <dgm:prSet/>
      <dgm:spPr/>
      <dgm:t>
        <a:bodyPr/>
        <a:lstStyle/>
        <a:p>
          <a:endParaRPr lang="ru-RU"/>
        </a:p>
      </dgm:t>
    </dgm:pt>
    <dgm:pt modelId="{781B6FD0-537C-40D0-A653-87541A3EB3E2}" type="sibTrans" cxnId="{A4A20DDA-0BB8-4F1D-BECA-DB4E67BE19F5}">
      <dgm:prSet/>
      <dgm:spPr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p3d>
          <a:bevelT w="190500" h="38100"/>
        </a:sp3d>
      </dgm:spPr>
      <dgm:t>
        <a:bodyPr/>
        <a:lstStyle/>
        <a:p>
          <a:endParaRPr lang="ru-RU"/>
        </a:p>
      </dgm:t>
    </dgm:pt>
    <dgm:pt modelId="{90A0CCBC-1632-4344-BDAB-276694B68A62}" type="pres">
      <dgm:prSet presAssocID="{423BF74A-DBA0-4977-8740-E1A7E47ABF21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E6C332-D46B-453A-9A0B-87471689F9EA}" type="pres">
      <dgm:prSet presAssocID="{9F66AC9A-5A1C-40AB-818D-02442B2F0309}" presName="node" presStyleLbl="node1" presStyleIdx="0" presStyleCnt="2" custLinFactNeighborX="-30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876C78-4954-421B-A0C2-B7D8F65F058D}" type="pres">
      <dgm:prSet presAssocID="{5860F946-3ABE-4030-9278-96F846DE15E1}" presName="sibTrans" presStyleLbl="sibTrans2D1" presStyleIdx="0" presStyleCnt="1"/>
      <dgm:spPr/>
      <dgm:t>
        <a:bodyPr/>
        <a:lstStyle/>
        <a:p>
          <a:endParaRPr lang="ru-RU"/>
        </a:p>
      </dgm:t>
    </dgm:pt>
    <dgm:pt modelId="{9D11694C-44EC-49CB-9445-61ADBE3AD4ED}" type="pres">
      <dgm:prSet presAssocID="{5860F946-3ABE-4030-9278-96F846DE15E1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7EB67FEA-02F3-4C03-9ED6-17B82B5434B8}" type="pres">
      <dgm:prSet presAssocID="{9182AEEF-1B92-4875-ADD1-C7A81A17D94F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4A20DDA-0BB8-4F1D-BECA-DB4E67BE19F5}" srcId="{423BF74A-DBA0-4977-8740-E1A7E47ABF21}" destId="{9182AEEF-1B92-4875-ADD1-C7A81A17D94F}" srcOrd="1" destOrd="0" parTransId="{83880E0A-0852-4EAC-9E25-B07316848B26}" sibTransId="{781B6FD0-537C-40D0-A653-87541A3EB3E2}"/>
    <dgm:cxn modelId="{DFB65A01-1AC4-4965-B90F-E231EAF3F21C}" type="presOf" srcId="{5860F946-3ABE-4030-9278-96F846DE15E1}" destId="{DE876C78-4954-421B-A0C2-B7D8F65F058D}" srcOrd="0" destOrd="0" presId="urn:microsoft.com/office/officeart/2005/8/layout/process2"/>
    <dgm:cxn modelId="{BE7777EB-F136-4B97-82E4-8A4CF4CCBF1E}" type="presOf" srcId="{5860F946-3ABE-4030-9278-96F846DE15E1}" destId="{9D11694C-44EC-49CB-9445-61ADBE3AD4ED}" srcOrd="1" destOrd="0" presId="urn:microsoft.com/office/officeart/2005/8/layout/process2"/>
    <dgm:cxn modelId="{6BA566C6-1C58-43BF-BB30-00969A922341}" srcId="{423BF74A-DBA0-4977-8740-E1A7E47ABF21}" destId="{9F66AC9A-5A1C-40AB-818D-02442B2F0309}" srcOrd="0" destOrd="0" parTransId="{F5DA42EA-A2BB-4A36-A08C-77F8169FC414}" sibTransId="{5860F946-3ABE-4030-9278-96F846DE15E1}"/>
    <dgm:cxn modelId="{3EA16FB4-EC5E-41DE-A426-EBE945EEC378}" type="presOf" srcId="{423BF74A-DBA0-4977-8740-E1A7E47ABF21}" destId="{90A0CCBC-1632-4344-BDAB-276694B68A62}" srcOrd="0" destOrd="0" presId="urn:microsoft.com/office/officeart/2005/8/layout/process2"/>
    <dgm:cxn modelId="{9B57A8C7-4C2B-4234-BB53-8CE5E2477790}" type="presOf" srcId="{9182AEEF-1B92-4875-ADD1-C7A81A17D94F}" destId="{7EB67FEA-02F3-4C03-9ED6-17B82B5434B8}" srcOrd="0" destOrd="0" presId="urn:microsoft.com/office/officeart/2005/8/layout/process2"/>
    <dgm:cxn modelId="{7048D732-B72D-46E7-866F-8E765BEB3100}" type="presOf" srcId="{9F66AC9A-5A1C-40AB-818D-02442B2F0309}" destId="{95E6C332-D46B-453A-9A0B-87471689F9EA}" srcOrd="0" destOrd="0" presId="urn:microsoft.com/office/officeart/2005/8/layout/process2"/>
    <dgm:cxn modelId="{2A9A778F-09EB-4350-9C91-4B7BEA8BF90E}" type="presParOf" srcId="{90A0CCBC-1632-4344-BDAB-276694B68A62}" destId="{95E6C332-D46B-453A-9A0B-87471689F9EA}" srcOrd="0" destOrd="0" presId="urn:microsoft.com/office/officeart/2005/8/layout/process2"/>
    <dgm:cxn modelId="{2756BCF6-CE7D-4246-BF16-7296071A2C65}" type="presParOf" srcId="{90A0CCBC-1632-4344-BDAB-276694B68A62}" destId="{DE876C78-4954-421B-A0C2-B7D8F65F058D}" srcOrd="1" destOrd="0" presId="urn:microsoft.com/office/officeart/2005/8/layout/process2"/>
    <dgm:cxn modelId="{0F928E03-E75C-43FF-9832-3D03811DDEDB}" type="presParOf" srcId="{DE876C78-4954-421B-A0C2-B7D8F65F058D}" destId="{9D11694C-44EC-49CB-9445-61ADBE3AD4ED}" srcOrd="0" destOrd="0" presId="urn:microsoft.com/office/officeart/2005/8/layout/process2"/>
    <dgm:cxn modelId="{08867985-10E0-4D02-9E7F-E3F5D157C312}" type="presParOf" srcId="{90A0CCBC-1632-4344-BDAB-276694B68A62}" destId="{7EB67FEA-02F3-4C03-9ED6-17B82B5434B8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A07E98-B542-4A35-912F-E3B5C0FDB850}" type="doc">
      <dgm:prSet loTypeId="urn:microsoft.com/office/officeart/2005/8/layout/vProcess5" loCatId="process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1F566704-04A6-478D-896D-181EB6184AAA}" type="pres">
      <dgm:prSet presAssocID="{A5A07E98-B542-4A35-912F-E3B5C0FDB85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CBEECA-D692-4ED1-B416-56BC7355BD3C}" type="pres">
      <dgm:prSet presAssocID="{A5A07E98-B542-4A35-912F-E3B5C0FDB850}" presName="dummyMaxCanvas" presStyleCnt="0">
        <dgm:presLayoutVars/>
      </dgm:prSet>
      <dgm:spPr/>
    </dgm:pt>
  </dgm:ptLst>
  <dgm:cxnLst>
    <dgm:cxn modelId="{98750B58-6916-41DD-806B-A1DFDCC35444}" type="presOf" srcId="{A5A07E98-B542-4A35-912F-E3B5C0FDB850}" destId="{1F566704-04A6-478D-896D-181EB6184AAA}" srcOrd="0" destOrd="0" presId="urn:microsoft.com/office/officeart/2005/8/layout/vProcess5"/>
    <dgm:cxn modelId="{DF1AA6AB-F259-4EE1-90CD-F1C9497F85DB}" type="presParOf" srcId="{1F566704-04A6-478D-896D-181EB6184AAA}" destId="{D4CBEECA-D692-4ED1-B416-56BC7355BD3C}" srcOrd="0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C7EE42-5EFB-4928-94C7-1DA979A0AFE9}" type="doc">
      <dgm:prSet loTypeId="urn:microsoft.com/office/officeart/2005/8/layout/process2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8EAEE91D-73ED-4B3A-9AA3-1F0391D1339E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1200" b="1" dirty="0" smtClean="0">
              <a:latin typeface="Lucida Sans Unicode" pitchFamily="34" charset="0"/>
              <a:cs typeface="Lucida Sans Unicode" pitchFamily="34" charset="0"/>
            </a:rPr>
            <a:t>Работа с социально ориентированными некоммерческими организациями </a:t>
          </a:r>
          <a:endParaRPr lang="ru-RU" sz="1200" b="1" dirty="0">
            <a:latin typeface="Lucida Sans Unicode" pitchFamily="34" charset="0"/>
            <a:cs typeface="Lucida Sans Unicode" pitchFamily="34" charset="0"/>
          </a:endParaRPr>
        </a:p>
      </dgm:t>
    </dgm:pt>
    <dgm:pt modelId="{B0DE429D-43F6-4538-A4FC-7EA100989871}" type="parTrans" cxnId="{0E12599B-82F7-4B61-BE88-65F5EF8D46C9}">
      <dgm:prSet/>
      <dgm:spPr/>
      <dgm:t>
        <a:bodyPr/>
        <a:lstStyle/>
        <a:p>
          <a:endParaRPr lang="ru-RU"/>
        </a:p>
      </dgm:t>
    </dgm:pt>
    <dgm:pt modelId="{0065B8B0-C995-4EEF-B4AE-79A3E44C05C0}" type="sibTrans" cxnId="{0E12599B-82F7-4B61-BE88-65F5EF8D46C9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97E4C668-E20A-48B6-A0E4-A189DC0FFD1F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1200" b="1" dirty="0" smtClean="0">
              <a:latin typeface="Lucida Sans Unicode" pitchFamily="34" charset="0"/>
              <a:cs typeface="Lucida Sans Unicode" pitchFamily="34" charset="0"/>
            </a:rPr>
            <a:t>Информационное сопровождение деятельности СО НКО в СМИ</a:t>
          </a:r>
          <a:endParaRPr lang="ru-RU" sz="1200" b="1" dirty="0">
            <a:latin typeface="Lucida Sans Unicode" pitchFamily="34" charset="0"/>
            <a:cs typeface="Lucida Sans Unicode" pitchFamily="34" charset="0"/>
          </a:endParaRPr>
        </a:p>
      </dgm:t>
    </dgm:pt>
    <dgm:pt modelId="{A8284BF5-54B3-465C-A3E8-0838903D84A8}" type="parTrans" cxnId="{E2ABC5B1-3AAF-4D00-8BC0-3416AFC7A108}">
      <dgm:prSet/>
      <dgm:spPr/>
      <dgm:t>
        <a:bodyPr/>
        <a:lstStyle/>
        <a:p>
          <a:endParaRPr lang="ru-RU"/>
        </a:p>
      </dgm:t>
    </dgm:pt>
    <dgm:pt modelId="{3AB6DC0E-6C53-4665-83F6-1BF6DA89E903}" type="sibTrans" cxnId="{E2ABC5B1-3AAF-4D00-8BC0-3416AFC7A108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60DA5CF8-8D81-4E9E-81C5-B104883322D7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1200" b="1" dirty="0" smtClean="0">
              <a:latin typeface="Lucida Sans Unicode" pitchFamily="34" charset="0"/>
              <a:cs typeface="Lucida Sans Unicode" pitchFamily="34" charset="0"/>
            </a:rPr>
            <a:t>Проведение семинаров и иных мероприятий среди СО НКО по обмену опытом и распространению лучших практик</a:t>
          </a:r>
          <a:endParaRPr lang="ru-RU" sz="1200" b="1" dirty="0">
            <a:latin typeface="Lucida Sans Unicode" pitchFamily="34" charset="0"/>
            <a:cs typeface="Lucida Sans Unicode" pitchFamily="34" charset="0"/>
          </a:endParaRPr>
        </a:p>
      </dgm:t>
    </dgm:pt>
    <dgm:pt modelId="{4A9AC52E-3D55-4CFD-93B6-BFC6BB021FFF}" type="parTrans" cxnId="{F48A9ACF-3347-4B5F-BCBA-4D8AD1800077}">
      <dgm:prSet/>
      <dgm:spPr/>
      <dgm:t>
        <a:bodyPr/>
        <a:lstStyle/>
        <a:p>
          <a:endParaRPr lang="ru-RU"/>
        </a:p>
      </dgm:t>
    </dgm:pt>
    <dgm:pt modelId="{9862999C-182C-42BB-8E86-F0DFEFFCB21A}" type="sibTrans" cxnId="{F48A9ACF-3347-4B5F-BCBA-4D8AD1800077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6BF06FD4-DB4A-4E0D-ACEE-3FCD4C3DD08A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1200" b="1" dirty="0" smtClean="0">
              <a:latin typeface="Lucida Sans Unicode" pitchFamily="34" charset="0"/>
              <a:cs typeface="Lucida Sans Unicode" pitchFamily="34" charset="0"/>
            </a:rPr>
            <a:t>Создание и поддержка интернет-сайта «Гражданское общество города Хабаровска»</a:t>
          </a:r>
          <a:endParaRPr lang="ru-RU" sz="1200" b="1" dirty="0">
            <a:latin typeface="Lucida Sans Unicode" pitchFamily="34" charset="0"/>
            <a:cs typeface="Lucida Sans Unicode" pitchFamily="34" charset="0"/>
          </a:endParaRPr>
        </a:p>
      </dgm:t>
    </dgm:pt>
    <dgm:pt modelId="{3565EB9C-1A4C-4B08-BB92-3C144EE70A97}" type="parTrans" cxnId="{1B3E073C-2CF6-4C00-B16F-B4515F33C24D}">
      <dgm:prSet/>
      <dgm:spPr/>
      <dgm:t>
        <a:bodyPr/>
        <a:lstStyle/>
        <a:p>
          <a:endParaRPr lang="ru-RU"/>
        </a:p>
      </dgm:t>
    </dgm:pt>
    <dgm:pt modelId="{F6F66946-F4D6-4E5A-A25F-9EC1C199F205}" type="sibTrans" cxnId="{1B3E073C-2CF6-4C00-B16F-B4515F33C24D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60E96332-C221-4FF6-8E08-C257CF02F670}">
      <dgm:prSet custT="1"/>
      <dgm:spPr/>
      <dgm:t>
        <a:bodyPr/>
        <a:lstStyle/>
        <a:p>
          <a:pPr algn="ctr"/>
          <a:r>
            <a:rPr lang="ru-RU" sz="1200" b="1" dirty="0" smtClean="0">
              <a:latin typeface="Lucida Sans Unicode" pitchFamily="34" charset="0"/>
              <a:cs typeface="Lucida Sans Unicode" pitchFamily="34" charset="0"/>
            </a:rPr>
            <a:t>Поддержка на конкурсной основе, в том числе в форме грантов, программ и проектов СО НКО, связанных с созданием системы взаимодействия общественности и администрации города</a:t>
          </a:r>
          <a:endParaRPr lang="ru-RU" sz="1200" b="1" dirty="0">
            <a:latin typeface="Lucida Sans Unicode" pitchFamily="34" charset="0"/>
            <a:cs typeface="Lucida Sans Unicode" pitchFamily="34" charset="0"/>
          </a:endParaRPr>
        </a:p>
      </dgm:t>
    </dgm:pt>
    <dgm:pt modelId="{8E9DBB78-2349-40A9-ACA2-420DBFB830CC}" type="parTrans" cxnId="{7E640179-9403-456D-9C36-5351E0D45871}">
      <dgm:prSet/>
      <dgm:spPr/>
      <dgm:t>
        <a:bodyPr/>
        <a:lstStyle/>
        <a:p>
          <a:endParaRPr lang="ru-RU"/>
        </a:p>
      </dgm:t>
    </dgm:pt>
    <dgm:pt modelId="{8FAA3A64-AE7E-4BDB-A3DE-5DC2B1C7B6A0}" type="sibTrans" cxnId="{7E640179-9403-456D-9C36-5351E0D45871}">
      <dgm:prSet/>
      <dgm:spPr/>
      <dgm:t>
        <a:bodyPr/>
        <a:lstStyle/>
        <a:p>
          <a:endParaRPr lang="ru-RU"/>
        </a:p>
      </dgm:t>
    </dgm:pt>
    <dgm:pt modelId="{F1DAC41B-8CD9-40B2-8276-9AF1AD3FB766}" type="pres">
      <dgm:prSet presAssocID="{C7C7EE42-5EFB-4928-94C7-1DA979A0AFE9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5938222-DEDA-41E6-99A3-BEABAADFF8EA}" type="pres">
      <dgm:prSet presAssocID="{8EAEE91D-73ED-4B3A-9AA3-1F0391D1339E}" presName="node" presStyleLbl="node1" presStyleIdx="0" presStyleCnt="5" custScaleX="214588" custScaleY="132148" custLinFactNeighborX="84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B7F319-F230-47E3-8D3B-2C0046312CB3}" type="pres">
      <dgm:prSet presAssocID="{0065B8B0-C995-4EEF-B4AE-79A3E44C05C0}" presName="sibTrans" presStyleLbl="sibTrans2D1" presStyleIdx="0" presStyleCnt="4" custLinFactNeighborX="-1929" custLinFactNeighborY="13775"/>
      <dgm:spPr/>
      <dgm:t>
        <a:bodyPr/>
        <a:lstStyle/>
        <a:p>
          <a:endParaRPr lang="ru-RU"/>
        </a:p>
      </dgm:t>
    </dgm:pt>
    <dgm:pt modelId="{380DCB78-9284-4A13-BD91-5892CCE139AB}" type="pres">
      <dgm:prSet presAssocID="{0065B8B0-C995-4EEF-B4AE-79A3E44C05C0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80E5E7E6-58E8-43F3-9FB9-0DB15DC60D40}" type="pres">
      <dgm:prSet presAssocID="{97E4C668-E20A-48B6-A0E4-A189DC0FFD1F}" presName="node" presStyleLbl="node1" presStyleIdx="1" presStyleCnt="5" custScaleX="215563" custScaleY="153155" custLinFactNeighborX="6108" custLinFactNeighborY="-50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7031EE-68E4-4104-B730-AE416A3CBF7E}" type="pres">
      <dgm:prSet presAssocID="{3AB6DC0E-6C53-4665-83F6-1BF6DA89E903}" presName="sibTrans" presStyleLbl="sibTrans2D1" presStyleIdx="1" presStyleCnt="4"/>
      <dgm:spPr/>
      <dgm:t>
        <a:bodyPr/>
        <a:lstStyle/>
        <a:p>
          <a:endParaRPr lang="ru-RU"/>
        </a:p>
      </dgm:t>
    </dgm:pt>
    <dgm:pt modelId="{6923254D-5830-4BE5-9587-66640E543E82}" type="pres">
      <dgm:prSet presAssocID="{3AB6DC0E-6C53-4665-83F6-1BF6DA89E903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BCFFDC49-BC7E-403C-A59C-4C4D86FD90F2}" type="pres">
      <dgm:prSet presAssocID="{60DA5CF8-8D81-4E9E-81C5-B104883322D7}" presName="node" presStyleLbl="node1" presStyleIdx="2" presStyleCnt="5" custScaleX="215563" custScaleY="211728" custLinFactNeighborX="6108" custLinFactNeighborY="-123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C8FD93-B2FE-41FB-B4D5-4D887D7E6ADA}" type="pres">
      <dgm:prSet presAssocID="{9862999C-182C-42BB-8E86-F0DFEFFCB21A}" presName="sibTrans" presStyleLbl="sibTrans2D1" presStyleIdx="2" presStyleCnt="4"/>
      <dgm:spPr/>
      <dgm:t>
        <a:bodyPr/>
        <a:lstStyle/>
        <a:p>
          <a:endParaRPr lang="ru-RU"/>
        </a:p>
      </dgm:t>
    </dgm:pt>
    <dgm:pt modelId="{76550069-89F5-48FA-9BD6-25D3D19767A2}" type="pres">
      <dgm:prSet presAssocID="{9862999C-182C-42BB-8E86-F0DFEFFCB21A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0BD4388E-EE10-4F0D-9F78-44467CFC7CC1}" type="pres">
      <dgm:prSet presAssocID="{6BF06FD4-DB4A-4E0D-ACEE-3FCD4C3DD08A}" presName="node" presStyleLbl="node1" presStyleIdx="3" presStyleCnt="5" custScaleX="215563" custScaleY="157590" custLinFactNeighborX="6108" custLinFactNeighborY="161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0273DF-E138-4CF7-9504-AB634ECE34D9}" type="pres">
      <dgm:prSet presAssocID="{F6F66946-F4D6-4E5A-A25F-9EC1C199F205}" presName="sibTrans" presStyleLbl="sibTrans2D1" presStyleIdx="3" presStyleCnt="4"/>
      <dgm:spPr/>
      <dgm:t>
        <a:bodyPr/>
        <a:lstStyle/>
        <a:p>
          <a:endParaRPr lang="ru-RU"/>
        </a:p>
      </dgm:t>
    </dgm:pt>
    <dgm:pt modelId="{E3955FDC-609A-4FE3-A546-54143693D6FA}" type="pres">
      <dgm:prSet presAssocID="{F6F66946-F4D6-4E5A-A25F-9EC1C199F205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6EDA584C-8F34-4BE6-8537-CC85E579E8D3}" type="pres">
      <dgm:prSet presAssocID="{60E96332-C221-4FF6-8E08-C257CF02F670}" presName="node" presStyleLbl="node1" presStyleIdx="4" presStyleCnt="5" custScaleX="215497" custScaleY="336983" custLinFactNeighborX="108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95D878C-C904-4558-A21C-3B05F9B1A018}" type="presOf" srcId="{F6F66946-F4D6-4E5A-A25F-9EC1C199F205}" destId="{E3955FDC-609A-4FE3-A546-54143693D6FA}" srcOrd="1" destOrd="0" presId="urn:microsoft.com/office/officeart/2005/8/layout/process2"/>
    <dgm:cxn modelId="{0B268097-3AF0-4714-8699-4E9842A47005}" type="presOf" srcId="{3AB6DC0E-6C53-4665-83F6-1BF6DA89E903}" destId="{037031EE-68E4-4104-B730-AE416A3CBF7E}" srcOrd="0" destOrd="0" presId="urn:microsoft.com/office/officeart/2005/8/layout/process2"/>
    <dgm:cxn modelId="{A6C03063-D62F-4387-98F0-623AF960EA12}" type="presOf" srcId="{97E4C668-E20A-48B6-A0E4-A189DC0FFD1F}" destId="{80E5E7E6-58E8-43F3-9FB9-0DB15DC60D40}" srcOrd="0" destOrd="0" presId="urn:microsoft.com/office/officeart/2005/8/layout/process2"/>
    <dgm:cxn modelId="{F48A9ACF-3347-4B5F-BCBA-4D8AD1800077}" srcId="{C7C7EE42-5EFB-4928-94C7-1DA979A0AFE9}" destId="{60DA5CF8-8D81-4E9E-81C5-B104883322D7}" srcOrd="2" destOrd="0" parTransId="{4A9AC52E-3D55-4CFD-93B6-BFC6BB021FFF}" sibTransId="{9862999C-182C-42BB-8E86-F0DFEFFCB21A}"/>
    <dgm:cxn modelId="{224310DA-1E35-4C9C-84A0-AF6A48ADA351}" type="presOf" srcId="{3AB6DC0E-6C53-4665-83F6-1BF6DA89E903}" destId="{6923254D-5830-4BE5-9587-66640E543E82}" srcOrd="1" destOrd="0" presId="urn:microsoft.com/office/officeart/2005/8/layout/process2"/>
    <dgm:cxn modelId="{4AE87B08-5E9F-43D4-B913-F822FA3EA5C2}" type="presOf" srcId="{8EAEE91D-73ED-4B3A-9AA3-1F0391D1339E}" destId="{05938222-DEDA-41E6-99A3-BEABAADFF8EA}" srcOrd="0" destOrd="0" presId="urn:microsoft.com/office/officeart/2005/8/layout/process2"/>
    <dgm:cxn modelId="{F092930A-89F2-4F64-823D-016D67F63EB1}" type="presOf" srcId="{0065B8B0-C995-4EEF-B4AE-79A3E44C05C0}" destId="{63B7F319-F230-47E3-8D3B-2C0046312CB3}" srcOrd="0" destOrd="0" presId="urn:microsoft.com/office/officeart/2005/8/layout/process2"/>
    <dgm:cxn modelId="{02C1A718-2698-4972-8EA3-8DA9996301B5}" type="presOf" srcId="{6BF06FD4-DB4A-4E0D-ACEE-3FCD4C3DD08A}" destId="{0BD4388E-EE10-4F0D-9F78-44467CFC7CC1}" srcOrd="0" destOrd="0" presId="urn:microsoft.com/office/officeart/2005/8/layout/process2"/>
    <dgm:cxn modelId="{E295BA37-EB43-46E1-BE1C-508F837FB247}" type="presOf" srcId="{60DA5CF8-8D81-4E9E-81C5-B104883322D7}" destId="{BCFFDC49-BC7E-403C-A59C-4C4D86FD90F2}" srcOrd="0" destOrd="0" presId="urn:microsoft.com/office/officeart/2005/8/layout/process2"/>
    <dgm:cxn modelId="{B79025FB-099B-491E-ACF9-8F143074E413}" type="presOf" srcId="{9862999C-182C-42BB-8E86-F0DFEFFCB21A}" destId="{76550069-89F5-48FA-9BD6-25D3D19767A2}" srcOrd="1" destOrd="0" presId="urn:microsoft.com/office/officeart/2005/8/layout/process2"/>
    <dgm:cxn modelId="{AFC4AEFF-6419-4E7E-BDE7-0E6F676CF9BE}" type="presOf" srcId="{C7C7EE42-5EFB-4928-94C7-1DA979A0AFE9}" destId="{F1DAC41B-8CD9-40B2-8276-9AF1AD3FB766}" srcOrd="0" destOrd="0" presId="urn:microsoft.com/office/officeart/2005/8/layout/process2"/>
    <dgm:cxn modelId="{0E12599B-82F7-4B61-BE88-65F5EF8D46C9}" srcId="{C7C7EE42-5EFB-4928-94C7-1DA979A0AFE9}" destId="{8EAEE91D-73ED-4B3A-9AA3-1F0391D1339E}" srcOrd="0" destOrd="0" parTransId="{B0DE429D-43F6-4538-A4FC-7EA100989871}" sibTransId="{0065B8B0-C995-4EEF-B4AE-79A3E44C05C0}"/>
    <dgm:cxn modelId="{653178E8-0CC1-45EB-84A6-92A1BF816704}" type="presOf" srcId="{60E96332-C221-4FF6-8E08-C257CF02F670}" destId="{6EDA584C-8F34-4BE6-8537-CC85E579E8D3}" srcOrd="0" destOrd="0" presId="urn:microsoft.com/office/officeart/2005/8/layout/process2"/>
    <dgm:cxn modelId="{7E640179-9403-456D-9C36-5351E0D45871}" srcId="{C7C7EE42-5EFB-4928-94C7-1DA979A0AFE9}" destId="{60E96332-C221-4FF6-8E08-C257CF02F670}" srcOrd="4" destOrd="0" parTransId="{8E9DBB78-2349-40A9-ACA2-420DBFB830CC}" sibTransId="{8FAA3A64-AE7E-4BDB-A3DE-5DC2B1C7B6A0}"/>
    <dgm:cxn modelId="{0B7A4BFD-6F5A-419D-8785-5E0B3F1622C8}" type="presOf" srcId="{9862999C-182C-42BB-8E86-F0DFEFFCB21A}" destId="{36C8FD93-B2FE-41FB-B4D5-4D887D7E6ADA}" srcOrd="0" destOrd="0" presId="urn:microsoft.com/office/officeart/2005/8/layout/process2"/>
    <dgm:cxn modelId="{606CAE1D-F7E9-4C52-93E9-FB31C105E7F8}" type="presOf" srcId="{0065B8B0-C995-4EEF-B4AE-79A3E44C05C0}" destId="{380DCB78-9284-4A13-BD91-5892CCE139AB}" srcOrd="1" destOrd="0" presId="urn:microsoft.com/office/officeart/2005/8/layout/process2"/>
    <dgm:cxn modelId="{E2ABC5B1-3AAF-4D00-8BC0-3416AFC7A108}" srcId="{C7C7EE42-5EFB-4928-94C7-1DA979A0AFE9}" destId="{97E4C668-E20A-48B6-A0E4-A189DC0FFD1F}" srcOrd="1" destOrd="0" parTransId="{A8284BF5-54B3-465C-A3E8-0838903D84A8}" sibTransId="{3AB6DC0E-6C53-4665-83F6-1BF6DA89E903}"/>
    <dgm:cxn modelId="{1B3E073C-2CF6-4C00-B16F-B4515F33C24D}" srcId="{C7C7EE42-5EFB-4928-94C7-1DA979A0AFE9}" destId="{6BF06FD4-DB4A-4E0D-ACEE-3FCD4C3DD08A}" srcOrd="3" destOrd="0" parTransId="{3565EB9C-1A4C-4B08-BB92-3C144EE70A97}" sibTransId="{F6F66946-F4D6-4E5A-A25F-9EC1C199F205}"/>
    <dgm:cxn modelId="{4B757DF7-11A3-46AB-BB94-D8500F2DCB52}" type="presOf" srcId="{F6F66946-F4D6-4E5A-A25F-9EC1C199F205}" destId="{E10273DF-E138-4CF7-9504-AB634ECE34D9}" srcOrd="0" destOrd="0" presId="urn:microsoft.com/office/officeart/2005/8/layout/process2"/>
    <dgm:cxn modelId="{EF77B43A-CEA9-4361-A048-2840DF66357F}" type="presParOf" srcId="{F1DAC41B-8CD9-40B2-8276-9AF1AD3FB766}" destId="{05938222-DEDA-41E6-99A3-BEABAADFF8EA}" srcOrd="0" destOrd="0" presId="urn:microsoft.com/office/officeart/2005/8/layout/process2"/>
    <dgm:cxn modelId="{1B1F09EF-3215-42FC-A25F-60E087E2AC03}" type="presParOf" srcId="{F1DAC41B-8CD9-40B2-8276-9AF1AD3FB766}" destId="{63B7F319-F230-47E3-8D3B-2C0046312CB3}" srcOrd="1" destOrd="0" presId="urn:microsoft.com/office/officeart/2005/8/layout/process2"/>
    <dgm:cxn modelId="{955E1AA0-923D-4A6C-AA32-31C839CBCEA8}" type="presParOf" srcId="{63B7F319-F230-47E3-8D3B-2C0046312CB3}" destId="{380DCB78-9284-4A13-BD91-5892CCE139AB}" srcOrd="0" destOrd="0" presId="urn:microsoft.com/office/officeart/2005/8/layout/process2"/>
    <dgm:cxn modelId="{C2D75CA0-1C10-42AC-BA2F-63DA23B9F80F}" type="presParOf" srcId="{F1DAC41B-8CD9-40B2-8276-9AF1AD3FB766}" destId="{80E5E7E6-58E8-43F3-9FB9-0DB15DC60D40}" srcOrd="2" destOrd="0" presId="urn:microsoft.com/office/officeart/2005/8/layout/process2"/>
    <dgm:cxn modelId="{D8B74562-894E-40F6-98B3-8246E74E523F}" type="presParOf" srcId="{F1DAC41B-8CD9-40B2-8276-9AF1AD3FB766}" destId="{037031EE-68E4-4104-B730-AE416A3CBF7E}" srcOrd="3" destOrd="0" presId="urn:microsoft.com/office/officeart/2005/8/layout/process2"/>
    <dgm:cxn modelId="{CA3DF3A5-0BBC-4DBF-A585-DAB88CD1351C}" type="presParOf" srcId="{037031EE-68E4-4104-B730-AE416A3CBF7E}" destId="{6923254D-5830-4BE5-9587-66640E543E82}" srcOrd="0" destOrd="0" presId="urn:microsoft.com/office/officeart/2005/8/layout/process2"/>
    <dgm:cxn modelId="{0FC1D339-208D-40C3-83C5-766F5C6BD8AD}" type="presParOf" srcId="{F1DAC41B-8CD9-40B2-8276-9AF1AD3FB766}" destId="{BCFFDC49-BC7E-403C-A59C-4C4D86FD90F2}" srcOrd="4" destOrd="0" presId="urn:microsoft.com/office/officeart/2005/8/layout/process2"/>
    <dgm:cxn modelId="{4D6D453B-F395-4B26-A610-74A552C33720}" type="presParOf" srcId="{F1DAC41B-8CD9-40B2-8276-9AF1AD3FB766}" destId="{36C8FD93-B2FE-41FB-B4D5-4D887D7E6ADA}" srcOrd="5" destOrd="0" presId="urn:microsoft.com/office/officeart/2005/8/layout/process2"/>
    <dgm:cxn modelId="{CCC67F97-891B-4C79-BBF5-577B63D0AEE1}" type="presParOf" srcId="{36C8FD93-B2FE-41FB-B4D5-4D887D7E6ADA}" destId="{76550069-89F5-48FA-9BD6-25D3D19767A2}" srcOrd="0" destOrd="0" presId="urn:microsoft.com/office/officeart/2005/8/layout/process2"/>
    <dgm:cxn modelId="{31306F75-A14B-4715-95EE-1BF86B01D1CA}" type="presParOf" srcId="{F1DAC41B-8CD9-40B2-8276-9AF1AD3FB766}" destId="{0BD4388E-EE10-4F0D-9F78-44467CFC7CC1}" srcOrd="6" destOrd="0" presId="urn:microsoft.com/office/officeart/2005/8/layout/process2"/>
    <dgm:cxn modelId="{2A68CCC6-BA4C-4C40-990E-EB4AC27F5726}" type="presParOf" srcId="{F1DAC41B-8CD9-40B2-8276-9AF1AD3FB766}" destId="{E10273DF-E138-4CF7-9504-AB634ECE34D9}" srcOrd="7" destOrd="0" presId="urn:microsoft.com/office/officeart/2005/8/layout/process2"/>
    <dgm:cxn modelId="{B8707F77-0C65-4D11-A7D5-B1A7C2DB26FE}" type="presParOf" srcId="{E10273DF-E138-4CF7-9504-AB634ECE34D9}" destId="{E3955FDC-609A-4FE3-A546-54143693D6FA}" srcOrd="0" destOrd="0" presId="urn:microsoft.com/office/officeart/2005/8/layout/process2"/>
    <dgm:cxn modelId="{13A4013F-EA45-4F9A-97EB-D32F278BD7D2}" type="presParOf" srcId="{F1DAC41B-8CD9-40B2-8276-9AF1AD3FB766}" destId="{6EDA584C-8F34-4BE6-8537-CC85E579E8D3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336B99D-A7BB-4701-83A6-F5925DE97738}" type="doc">
      <dgm:prSet loTypeId="urn:microsoft.com/office/officeart/2005/8/layout/process2" loCatId="process" qsTypeId="urn:microsoft.com/office/officeart/2005/8/quickstyle/simple2" qsCatId="simple" csTypeId="urn:microsoft.com/office/officeart/2005/8/colors/accent1_1" csCatId="accent1" phldr="1"/>
      <dgm:spPr/>
    </dgm:pt>
    <dgm:pt modelId="{5A97C64D-820E-462E-90DB-F77C0A1D23E6}">
      <dgm:prSet phldrT="[Текст]" custT="1"/>
      <dgm:spPr>
        <a:solidFill>
          <a:schemeClr val="bg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200" b="1" dirty="0" smtClean="0">
              <a:latin typeface="Lucida Sans Unicode" pitchFamily="34" charset="0"/>
              <a:cs typeface="Lucida Sans Unicode" pitchFamily="34" charset="0"/>
            </a:rPr>
            <a:t>Проведение социологических исследований, в том числе опросов</a:t>
          </a:r>
          <a:endParaRPr lang="ru-RU" sz="1200" b="1" dirty="0">
            <a:latin typeface="Lucida Sans Unicode" pitchFamily="34" charset="0"/>
            <a:cs typeface="Lucida Sans Unicode" pitchFamily="34" charset="0"/>
          </a:endParaRPr>
        </a:p>
      </dgm:t>
    </dgm:pt>
    <dgm:pt modelId="{466753AE-0E45-459F-9BBA-C61D521D8BB6}" type="parTrans" cxnId="{4B50F342-C4A2-4E90-9B5B-ABC66CCF38C8}">
      <dgm:prSet/>
      <dgm:spPr/>
      <dgm:t>
        <a:bodyPr/>
        <a:lstStyle/>
        <a:p>
          <a:endParaRPr lang="ru-RU"/>
        </a:p>
      </dgm:t>
    </dgm:pt>
    <dgm:pt modelId="{796ECCA8-A3B8-48C1-8E6D-3437C2395F05}" type="sibTrans" cxnId="{4B50F342-C4A2-4E90-9B5B-ABC66CCF38C8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A08A7843-1D4C-4A52-850D-9D9672A8E5B8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200" b="1" dirty="0" smtClean="0">
              <a:latin typeface="Lucida Sans Unicode" pitchFamily="34" charset="0"/>
              <a:cs typeface="Lucida Sans Unicode" pitchFamily="34" charset="0"/>
            </a:rPr>
            <a:t>Изготовление и размещение социальной рекламы</a:t>
          </a:r>
          <a:endParaRPr lang="ru-RU" sz="1200" b="1" dirty="0">
            <a:latin typeface="Lucida Sans Unicode" pitchFamily="34" charset="0"/>
            <a:cs typeface="Lucida Sans Unicode" pitchFamily="34" charset="0"/>
          </a:endParaRPr>
        </a:p>
      </dgm:t>
    </dgm:pt>
    <dgm:pt modelId="{4590A6EA-BD45-4809-AF56-53F0B4E63F26}" type="parTrans" cxnId="{0196A251-58C5-4D52-A328-D35CFED9F4D6}">
      <dgm:prSet/>
      <dgm:spPr/>
      <dgm:t>
        <a:bodyPr/>
        <a:lstStyle/>
        <a:p>
          <a:endParaRPr lang="ru-RU"/>
        </a:p>
      </dgm:t>
    </dgm:pt>
    <dgm:pt modelId="{AD7C94F0-5949-4308-8785-0BE5568F79E0}" type="sibTrans" cxnId="{0196A251-58C5-4D52-A328-D35CFED9F4D6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1A254AC8-89EF-466B-861B-7FD3A66166CB}" type="pres">
      <dgm:prSet presAssocID="{5336B99D-A7BB-4701-83A6-F5925DE97738}" presName="linearFlow" presStyleCnt="0">
        <dgm:presLayoutVars>
          <dgm:resizeHandles val="exact"/>
        </dgm:presLayoutVars>
      </dgm:prSet>
      <dgm:spPr/>
    </dgm:pt>
    <dgm:pt modelId="{8406DE57-B91A-42C3-93AE-DC31BD199F74}" type="pres">
      <dgm:prSet presAssocID="{5A97C64D-820E-462E-90DB-F77C0A1D23E6}" presName="node" presStyleLbl="node1" presStyleIdx="0" presStyleCnt="2" custScaleY="787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6869B8-C597-4CEF-953B-9265A83DC606}" type="pres">
      <dgm:prSet presAssocID="{796ECCA8-A3B8-48C1-8E6D-3437C2395F05}" presName="sibTrans" presStyleLbl="sibTrans2D1" presStyleIdx="0" presStyleCnt="1"/>
      <dgm:spPr/>
      <dgm:t>
        <a:bodyPr/>
        <a:lstStyle/>
        <a:p>
          <a:endParaRPr lang="ru-RU"/>
        </a:p>
      </dgm:t>
    </dgm:pt>
    <dgm:pt modelId="{B791D463-3B49-486F-96B6-AC50FACFBD7C}" type="pres">
      <dgm:prSet presAssocID="{796ECCA8-A3B8-48C1-8E6D-3437C2395F05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AC3655CD-3EE2-4452-B0A1-49D5CBAF6755}" type="pres">
      <dgm:prSet presAssocID="{A08A7843-1D4C-4A52-850D-9D9672A8E5B8}" presName="node" presStyleLbl="node1" presStyleIdx="1" presStyleCnt="2" custLinFactNeighborY="93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B50F342-C4A2-4E90-9B5B-ABC66CCF38C8}" srcId="{5336B99D-A7BB-4701-83A6-F5925DE97738}" destId="{5A97C64D-820E-462E-90DB-F77C0A1D23E6}" srcOrd="0" destOrd="0" parTransId="{466753AE-0E45-459F-9BBA-C61D521D8BB6}" sibTransId="{796ECCA8-A3B8-48C1-8E6D-3437C2395F05}"/>
    <dgm:cxn modelId="{D162A913-7BF8-4857-8519-388EF104E791}" type="presOf" srcId="{A08A7843-1D4C-4A52-850D-9D9672A8E5B8}" destId="{AC3655CD-3EE2-4452-B0A1-49D5CBAF6755}" srcOrd="0" destOrd="0" presId="urn:microsoft.com/office/officeart/2005/8/layout/process2"/>
    <dgm:cxn modelId="{B4DD317D-8A70-45B1-AD01-949934AA8D5B}" type="presOf" srcId="{5336B99D-A7BB-4701-83A6-F5925DE97738}" destId="{1A254AC8-89EF-466B-861B-7FD3A66166CB}" srcOrd="0" destOrd="0" presId="urn:microsoft.com/office/officeart/2005/8/layout/process2"/>
    <dgm:cxn modelId="{1E3A643E-5556-48F8-BA71-016E06D07512}" type="presOf" srcId="{5A97C64D-820E-462E-90DB-F77C0A1D23E6}" destId="{8406DE57-B91A-42C3-93AE-DC31BD199F74}" srcOrd="0" destOrd="0" presId="urn:microsoft.com/office/officeart/2005/8/layout/process2"/>
    <dgm:cxn modelId="{96904EF6-D7B9-4C13-BEE7-90A355EFA6DA}" type="presOf" srcId="{796ECCA8-A3B8-48C1-8E6D-3437C2395F05}" destId="{B791D463-3B49-486F-96B6-AC50FACFBD7C}" srcOrd="1" destOrd="0" presId="urn:microsoft.com/office/officeart/2005/8/layout/process2"/>
    <dgm:cxn modelId="{65AD16A3-68FE-4AF1-A252-8109D2C3B791}" type="presOf" srcId="{796ECCA8-A3B8-48C1-8E6D-3437C2395F05}" destId="{566869B8-C597-4CEF-953B-9265A83DC606}" srcOrd="0" destOrd="0" presId="urn:microsoft.com/office/officeart/2005/8/layout/process2"/>
    <dgm:cxn modelId="{0196A251-58C5-4D52-A328-D35CFED9F4D6}" srcId="{5336B99D-A7BB-4701-83A6-F5925DE97738}" destId="{A08A7843-1D4C-4A52-850D-9D9672A8E5B8}" srcOrd="1" destOrd="0" parTransId="{4590A6EA-BD45-4809-AF56-53F0B4E63F26}" sibTransId="{AD7C94F0-5949-4308-8785-0BE5568F79E0}"/>
    <dgm:cxn modelId="{BCEEE16E-236F-4BD0-A35C-83F14383D198}" type="presParOf" srcId="{1A254AC8-89EF-466B-861B-7FD3A66166CB}" destId="{8406DE57-B91A-42C3-93AE-DC31BD199F74}" srcOrd="0" destOrd="0" presId="urn:microsoft.com/office/officeart/2005/8/layout/process2"/>
    <dgm:cxn modelId="{6149E76A-CFD9-4CB1-B7A4-A493CF04D0B6}" type="presParOf" srcId="{1A254AC8-89EF-466B-861B-7FD3A66166CB}" destId="{566869B8-C597-4CEF-953B-9265A83DC606}" srcOrd="1" destOrd="0" presId="urn:microsoft.com/office/officeart/2005/8/layout/process2"/>
    <dgm:cxn modelId="{7B200F1B-D16F-445D-9F1C-881F17165970}" type="presParOf" srcId="{566869B8-C597-4CEF-953B-9265A83DC606}" destId="{B791D463-3B49-486F-96B6-AC50FACFBD7C}" srcOrd="0" destOrd="0" presId="urn:microsoft.com/office/officeart/2005/8/layout/process2"/>
    <dgm:cxn modelId="{C0AF9F3B-3801-4162-8FBB-77BE22B2E0D1}" type="presParOf" srcId="{1A254AC8-89EF-466B-861B-7FD3A66166CB}" destId="{AC3655CD-3EE2-4452-B0A1-49D5CBAF6755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2BEDF-8F4C-45F3-8592-B04DF332B963}" type="datetimeFigureOut">
              <a:rPr lang="ru-RU"/>
              <a:pPr>
                <a:defRPr/>
              </a:pPr>
              <a:t>15.07.2014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6510E-23E8-49F5-964E-FCA99EBCB9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A3BAB-DADF-4EC0-B915-5A3D2C8DCA1E}" type="datetimeFigureOut">
              <a:rPr lang="ru-RU"/>
              <a:pPr>
                <a:defRPr/>
              </a:pPr>
              <a:t>15.07.2014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B7E6D-BD90-44C7-8BB6-40FE965194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B6C77-7B57-44B2-9875-5164FDFB884B}" type="datetimeFigureOut">
              <a:rPr lang="ru-RU"/>
              <a:pPr>
                <a:defRPr/>
              </a:pPr>
              <a:t>15.07.2014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E328B-7634-4905-9296-4DEEEC97FE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72104-8462-4215-924B-561229DA2B3C}" type="datetimeFigureOut">
              <a:rPr lang="ru-RU"/>
              <a:pPr>
                <a:defRPr/>
              </a:pPr>
              <a:t>15.07.2014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6C94A-57D0-4501-9DE1-8255D7DB49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16BA1-2CD2-417D-B000-B6D8A9D575A6}" type="datetimeFigureOut">
              <a:rPr lang="ru-RU"/>
              <a:pPr>
                <a:defRPr/>
              </a:pPr>
              <a:t>15.07.2014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F0B38-A76A-4B6E-9627-891C1F0F29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0E80F-CC11-4A8F-BDB5-14558C76118E}" type="datetimeFigureOut">
              <a:rPr lang="ru-RU"/>
              <a:pPr>
                <a:defRPr/>
              </a:pPr>
              <a:t>15.07.2014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854A7-84B2-43D4-B46C-E9B51FDEFC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8B882-9B38-49E1-A521-77BCD16EBB06}" type="datetimeFigureOut">
              <a:rPr lang="ru-RU"/>
              <a:pPr>
                <a:defRPr/>
              </a:pPr>
              <a:t>15.07.2014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4BDDE-090F-4519-89E8-56787BBFB4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4529E-6476-43AA-8632-5A2ADE0150EE}" type="datetimeFigureOut">
              <a:rPr lang="ru-RU"/>
              <a:pPr>
                <a:defRPr/>
              </a:pPr>
              <a:t>15.07.2014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EF31F-6A9B-40E7-9E5A-F01AAF3A7F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76D1F-6109-4F4A-AE7B-112A1D2E978D}" type="datetimeFigureOut">
              <a:rPr lang="ru-RU"/>
              <a:pPr>
                <a:defRPr/>
              </a:pPr>
              <a:t>15.07.2014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08D2F-0E18-41E4-8107-9857DB8EFC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EB0D7-69E9-4F2B-BAA7-4B3F2DADA648}" type="datetimeFigureOut">
              <a:rPr lang="ru-RU"/>
              <a:pPr>
                <a:defRPr/>
              </a:pPr>
              <a:t>15.07.2014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12912-BE21-45AA-8D8E-84C89DB8CC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7B648-6E39-44BB-A418-EBB81B3AAD5D}" type="datetimeFigureOut">
              <a:rPr lang="ru-RU"/>
              <a:pPr>
                <a:defRPr/>
              </a:pPr>
              <a:t>15.07.2014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83678-5DC2-4353-A3E0-CC25C28EDE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5B485E8-EB1A-4B47-8688-1A8B45DA0BCE}" type="datetimeFigureOut">
              <a:rPr lang="ru-RU"/>
              <a:pPr>
                <a:defRPr/>
              </a:pPr>
              <a:t>15.07.2014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8994D09-CA79-470A-B826-D7541B17D5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1" descr="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z="2400" dirty="0" smtClean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45259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b="1" dirty="0" smtClean="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rgbClr val="A50021"/>
              </a:solidFill>
              <a:latin typeface="Palatino Linotype" pitchFamily="18" charset="0"/>
            </a:endParaRP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000" b="1" dirty="0" smtClean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latin typeface="Palatino Linotype" pitchFamily="18" charset="0"/>
              </a:rPr>
              <a:t>СЕРОШТАНОВ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000" b="1" dirty="0" smtClean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latin typeface="Palatino Linotype" pitchFamily="18" charset="0"/>
              </a:rPr>
              <a:t>Игорь Михайлович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b="1" dirty="0" smtClean="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latin typeface="Palatino Linotype" pitchFamily="18" charset="0"/>
            </a:endParaRP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</a:rPr>
              <a:t>з</a:t>
            </a:r>
            <a:r>
              <a:rPr lang="ru-RU" sz="2400" b="1" dirty="0" smtClean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</a:rPr>
              <a:t>аместитель </a:t>
            </a:r>
            <a:r>
              <a:rPr lang="ru-RU" sz="2400" b="1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</a:rPr>
              <a:t>Мэра </a:t>
            </a:r>
            <a:r>
              <a:rPr lang="ru-RU" sz="2400" b="1" dirty="0" smtClean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</a:rPr>
              <a:t>города по </a:t>
            </a:r>
            <a:r>
              <a:rPr lang="ru-RU" sz="2400" b="1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</a:rPr>
              <a:t>связям с общественностью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</a:rPr>
              <a:t>и средствами массовой </a:t>
            </a:r>
            <a:r>
              <a:rPr lang="ru-RU" sz="2400" b="1" dirty="0" smtClean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</a:rPr>
              <a:t>информации</a:t>
            </a:r>
            <a:endParaRPr lang="ru-RU" sz="2400" b="1" dirty="0" smtClean="0"/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D:\для работы\Герб Хабаровска\герб новы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53672"/>
            <a:ext cx="1512168" cy="191120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graphicFrame>
        <p:nvGraphicFramePr>
          <p:cNvPr id="12" name="Схема 11"/>
          <p:cNvGraphicFramePr/>
          <p:nvPr/>
        </p:nvGraphicFramePr>
        <p:xfrm>
          <a:off x="323528" y="1268760"/>
          <a:ext cx="237626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Схема 10"/>
          <p:cNvGraphicFramePr/>
          <p:nvPr/>
        </p:nvGraphicFramePr>
        <p:xfrm>
          <a:off x="3923928" y="1844824"/>
          <a:ext cx="1440160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3" name="Схема 12"/>
          <p:cNvGraphicFramePr/>
          <p:nvPr/>
        </p:nvGraphicFramePr>
        <p:xfrm>
          <a:off x="2915816" y="1268760"/>
          <a:ext cx="3456384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4" name="Схема 13"/>
          <p:cNvGraphicFramePr/>
          <p:nvPr/>
        </p:nvGraphicFramePr>
        <p:xfrm>
          <a:off x="6732240" y="1268760"/>
          <a:ext cx="216024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16" name="Скругленный прямоугольник 15"/>
          <p:cNvSpPr/>
          <p:nvPr/>
        </p:nvSpPr>
        <p:spPr>
          <a:xfrm>
            <a:off x="1763688" y="260648"/>
            <a:ext cx="5616624" cy="504056"/>
          </a:xfrm>
          <a:prstGeom prst="roundRect">
            <a:avLst/>
          </a:prstGeom>
        </p:spPr>
        <p:style>
          <a:lnRef idx="1">
            <a:schemeClr val="accent2"/>
          </a:lnRef>
          <a:fillRef idx="1001">
            <a:schemeClr val="lt1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Направления программных </a:t>
            </a:r>
            <a:r>
              <a:rPr lang="ru-RU" dirty="0" smtClean="0">
                <a:solidFill>
                  <a:schemeClr val="tx1"/>
                </a:solidFill>
              </a:rPr>
              <a:t>мероприятий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</a:rPr>
              <a:t>в 2014 году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1619672" y="836712"/>
            <a:ext cx="5904656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27" name="Группа 32"/>
          <p:cNvGrpSpPr>
            <a:grpSpLocks/>
          </p:cNvGrpSpPr>
          <p:nvPr/>
        </p:nvGrpSpPr>
        <p:grpSpPr bwMode="auto">
          <a:xfrm>
            <a:off x="1547664" y="908720"/>
            <a:ext cx="360362" cy="184150"/>
            <a:chOff x="702924" y="933458"/>
            <a:chExt cx="394349" cy="328624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4" name="Стрелка вправо 33"/>
            <p:cNvSpPr/>
            <p:nvPr/>
          </p:nvSpPr>
          <p:spPr>
            <a:xfrm rot="5400000">
              <a:off x="735787" y="900595"/>
              <a:ext cx="328624" cy="394349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35" name="Стрелка вправо 4"/>
            <p:cNvSpPr/>
            <p:nvPr/>
          </p:nvSpPr>
          <p:spPr>
            <a:xfrm>
              <a:off x="781098" y="933458"/>
              <a:ext cx="238000" cy="22947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0" tIns="0" rIns="0" bIns="0" spcCol="1270" anchor="ctr"/>
            <a:lstStyle/>
            <a:p>
              <a:pPr algn="ctr" defTabSz="3111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700"/>
            </a:p>
          </p:txBody>
        </p:sp>
      </p:grpSp>
      <p:grpSp>
        <p:nvGrpSpPr>
          <p:cNvPr id="9228" name="Группа 36"/>
          <p:cNvGrpSpPr>
            <a:grpSpLocks/>
          </p:cNvGrpSpPr>
          <p:nvPr/>
        </p:nvGrpSpPr>
        <p:grpSpPr bwMode="auto">
          <a:xfrm>
            <a:off x="4355653" y="908720"/>
            <a:ext cx="360363" cy="184150"/>
            <a:chOff x="702924" y="933458"/>
            <a:chExt cx="394349" cy="328624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8" name="Стрелка вправо 37"/>
            <p:cNvSpPr/>
            <p:nvPr/>
          </p:nvSpPr>
          <p:spPr>
            <a:xfrm rot="5400000">
              <a:off x="735787" y="900595"/>
              <a:ext cx="328624" cy="394349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39" name="Стрелка вправо 4"/>
            <p:cNvSpPr/>
            <p:nvPr/>
          </p:nvSpPr>
          <p:spPr>
            <a:xfrm>
              <a:off x="781099" y="933458"/>
              <a:ext cx="237998" cy="22947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0" tIns="0" rIns="0" bIns="0" spcCol="1270" anchor="ctr"/>
            <a:lstStyle/>
            <a:p>
              <a:pPr algn="ctr" defTabSz="3111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700"/>
            </a:p>
          </p:txBody>
        </p:sp>
      </p:grpSp>
      <p:grpSp>
        <p:nvGrpSpPr>
          <p:cNvPr id="9229" name="Группа 39"/>
          <p:cNvGrpSpPr>
            <a:grpSpLocks/>
          </p:cNvGrpSpPr>
          <p:nvPr/>
        </p:nvGrpSpPr>
        <p:grpSpPr bwMode="auto">
          <a:xfrm>
            <a:off x="7165553" y="908720"/>
            <a:ext cx="358775" cy="184150"/>
            <a:chOff x="702924" y="933458"/>
            <a:chExt cx="394349" cy="328624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41" name="Стрелка вправо 40"/>
            <p:cNvSpPr/>
            <p:nvPr/>
          </p:nvSpPr>
          <p:spPr>
            <a:xfrm rot="5400000">
              <a:off x="735787" y="900595"/>
              <a:ext cx="328624" cy="394349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2">
                <a:tint val="60000"/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tint val="6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2" name="Стрелка вправо 4"/>
            <p:cNvSpPr/>
            <p:nvPr/>
          </p:nvSpPr>
          <p:spPr>
            <a:xfrm>
              <a:off x="781444" y="933458"/>
              <a:ext cx="237307" cy="22947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0" tIns="0" rIns="0" bIns="0" spcCol="1270" anchor="ctr"/>
            <a:lstStyle/>
            <a:p>
              <a:pPr algn="ctr" defTabSz="3111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700"/>
            </a:p>
          </p:txBody>
        </p:sp>
      </p:grpSp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15843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200" dirty="0">
                <a:latin typeface="Palatino Linotype" pitchFamily="18" charset="0"/>
              </a:rPr>
              <a:t>Долгосрочная целевая программа</a:t>
            </a:r>
            <a:br>
              <a:rPr lang="ru-RU" sz="2200" dirty="0">
                <a:latin typeface="Palatino Linotype" pitchFamily="18" charset="0"/>
              </a:rPr>
            </a:br>
            <a:r>
              <a:rPr lang="ru-RU" sz="2200" dirty="0">
                <a:latin typeface="Palatino Linotype" pitchFamily="18" charset="0"/>
              </a:rPr>
              <a:t>«Содействие развитию институтов и инициатив гражданского общества в городе Хабаровске в 2013- 2020 годы»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pic>
        <p:nvPicPr>
          <p:cNvPr id="8195" name="Содержимое 4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932664" y="-1107504"/>
            <a:ext cx="10689240" cy="7992887"/>
          </a:xfrm>
        </p:spPr>
      </p:pic>
      <p:sp>
        <p:nvSpPr>
          <p:cNvPr id="8196" name="Rectangle 2"/>
          <p:cNvSpPr>
            <a:spLocks noChangeArrowheads="1"/>
          </p:cNvSpPr>
          <p:nvPr/>
        </p:nvSpPr>
        <p:spPr bwMode="auto">
          <a:xfrm>
            <a:off x="20451" y="-350842"/>
            <a:ext cx="8828059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450850" algn="ctr"/>
            <a:endParaRPr lang="ru-RU" sz="3600" b="1" dirty="0">
              <a:latin typeface="Palatino Linotype" pitchFamily="18" charset="0"/>
              <a:cs typeface="Times New Roman" pitchFamily="18" charset="0"/>
            </a:endParaRPr>
          </a:p>
          <a:p>
            <a:pPr indent="450850" algn="ctr"/>
            <a:r>
              <a:rPr lang="ru-RU" sz="2400" b="1" dirty="0" smtClean="0">
                <a:solidFill>
                  <a:srgbClr val="FF0000"/>
                </a:solidFill>
                <a:latin typeface="Palatino Linotype" pitchFamily="18" charset="0"/>
              </a:rPr>
              <a:t>Образовательный семинар для СО НКО </a:t>
            </a:r>
          </a:p>
          <a:p>
            <a:pPr indent="450850" algn="ctr"/>
            <a:r>
              <a:rPr lang="ru-RU" sz="2400" b="1" dirty="0" smtClean="0">
                <a:solidFill>
                  <a:srgbClr val="FF0000"/>
                </a:solidFill>
                <a:latin typeface="Palatino Linotype" pitchFamily="18" charset="0"/>
              </a:rPr>
              <a:t>и представителей общественности в малом зале ГДК</a:t>
            </a:r>
          </a:p>
          <a:p>
            <a:pPr indent="450850" algn="ctr"/>
            <a:endParaRPr lang="ru-RU" sz="1600" dirty="0" smtClean="0">
              <a:solidFill>
                <a:srgbClr val="FF0000"/>
              </a:solidFill>
            </a:endParaRPr>
          </a:p>
          <a:p>
            <a:pPr indent="450850" algn="ctr" eaLnBrk="0" hangingPunct="0"/>
            <a:endParaRPr lang="ru-RU" sz="3200" dirty="0">
              <a:latin typeface="Palatino Linotype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семинар Зверева А.В\IMG_29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429001"/>
            <a:ext cx="4211960" cy="2807973"/>
          </a:xfrm>
          <a:prstGeom prst="rect">
            <a:avLst/>
          </a:prstGeom>
          <a:noFill/>
        </p:spPr>
      </p:pic>
      <p:pic>
        <p:nvPicPr>
          <p:cNvPr id="1027" name="Picture 3" descr="D:\семинар Зверева А.В\IMG_30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533129"/>
            <a:ext cx="4680012" cy="312000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95936" y="1268760"/>
            <a:ext cx="5832648" cy="20882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850" algn="ctr"/>
            <a:r>
              <a:rPr lang="ru-RU" b="1" dirty="0" smtClean="0">
                <a:solidFill>
                  <a:srgbClr val="002060"/>
                </a:solidFill>
                <a:latin typeface="Palatino Linotype" pitchFamily="18" charset="0"/>
              </a:rPr>
              <a:t>Мероприятие проводилось </a:t>
            </a:r>
          </a:p>
          <a:p>
            <a:pPr indent="450850" algn="ctr"/>
            <a:r>
              <a:rPr lang="ru-RU" b="1" dirty="0" smtClean="0">
                <a:solidFill>
                  <a:srgbClr val="002060"/>
                </a:solidFill>
                <a:latin typeface="Palatino Linotype" pitchFamily="18" charset="0"/>
              </a:rPr>
              <a:t>при участии консультанта-эксперта </a:t>
            </a:r>
          </a:p>
          <a:p>
            <a:pPr indent="450850" algn="ctr"/>
            <a:r>
              <a:rPr lang="ru-RU" b="1" dirty="0" smtClean="0">
                <a:solidFill>
                  <a:srgbClr val="002060"/>
                </a:solidFill>
                <a:latin typeface="Palatino Linotype" pitchFamily="18" charset="0"/>
              </a:rPr>
              <a:t>Общественной Палаты Российской Федерации</a:t>
            </a:r>
            <a:endParaRPr lang="ru-RU" b="1" dirty="0">
              <a:solidFill>
                <a:srgbClr val="002060"/>
              </a:solidFill>
              <a:latin typeface="Palatino Linotyp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15843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200" dirty="0">
                <a:latin typeface="Palatino Linotype" pitchFamily="18" charset="0"/>
              </a:rPr>
              <a:t>Долгосрочная целевая программа</a:t>
            </a:r>
            <a:br>
              <a:rPr lang="ru-RU" sz="2200" dirty="0">
                <a:latin typeface="Palatino Linotype" pitchFamily="18" charset="0"/>
              </a:rPr>
            </a:br>
            <a:r>
              <a:rPr lang="ru-RU" sz="2200" dirty="0">
                <a:latin typeface="Palatino Linotype" pitchFamily="18" charset="0"/>
              </a:rPr>
              <a:t>«Содействие развитию институтов и инициатив гражданского общества в городе Хабаровске в 2013- 2020 годы»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pic>
        <p:nvPicPr>
          <p:cNvPr id="8195" name="Содержимое 4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003930" y="-531439"/>
            <a:ext cx="10689240" cy="7992887"/>
          </a:xfrm>
        </p:spPr>
      </p:pic>
      <p:sp>
        <p:nvSpPr>
          <p:cNvPr id="8196" name="Rectangle 2"/>
          <p:cNvSpPr>
            <a:spLocks noChangeArrowheads="1"/>
          </p:cNvSpPr>
          <p:nvPr/>
        </p:nvSpPr>
        <p:spPr bwMode="auto">
          <a:xfrm>
            <a:off x="601542" y="-104619"/>
            <a:ext cx="766588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450850" algn="ctr"/>
            <a:endParaRPr lang="ru-RU" sz="2000" dirty="0">
              <a:latin typeface="Palatino Linotype" pitchFamily="18" charset="0"/>
              <a:cs typeface="Times New Roman" pitchFamily="18" charset="0"/>
            </a:endParaRPr>
          </a:p>
          <a:p>
            <a:pPr indent="450850" algn="ctr"/>
            <a:r>
              <a:rPr lang="ru-RU" sz="2400" b="1" dirty="0" smtClean="0">
                <a:solidFill>
                  <a:srgbClr val="FF0000"/>
                </a:solidFill>
                <a:latin typeface="Palatino Linotype" pitchFamily="18" charset="0"/>
              </a:rPr>
              <a:t>Прием заявок на участие в конкурсе  </a:t>
            </a:r>
          </a:p>
          <a:p>
            <a:pPr indent="450850" algn="ctr"/>
            <a:r>
              <a:rPr lang="ru-RU" sz="2400" b="1" dirty="0" smtClean="0">
                <a:solidFill>
                  <a:srgbClr val="FF0000"/>
                </a:solidFill>
                <a:latin typeface="Palatino Linotype" pitchFamily="18" charset="0"/>
              </a:rPr>
              <a:t>по предоставлению муниципальных грантов</a:t>
            </a:r>
          </a:p>
          <a:p>
            <a:pPr indent="450850" algn="ctr" eaLnBrk="0" hangingPunct="0"/>
            <a:endParaRPr lang="ru-RU" sz="3200" dirty="0"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95936" y="1124744"/>
            <a:ext cx="5472608" cy="20882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850" algn="ctr"/>
            <a:endParaRPr lang="ru-RU" b="1" dirty="0">
              <a:solidFill>
                <a:srgbClr val="FF0000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семинар Зверева А.В\IMG_31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340769"/>
            <a:ext cx="7272808" cy="4848538"/>
          </a:xfrm>
          <a:prstGeom prst="rect">
            <a:avLst/>
          </a:prstGeom>
          <a:noFill/>
        </p:spPr>
      </p:pic>
      <p:pic>
        <p:nvPicPr>
          <p:cNvPr id="10" name="Picture 2" descr="D:\для рц\Брошюра про РЦ от Алены\DSC_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0" y="2132856"/>
            <a:ext cx="3924436" cy="261629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.jpg"/>
          <p:cNvPicPr>
            <a:picLocks noChangeAspect="1"/>
          </p:cNvPicPr>
          <p:nvPr/>
        </p:nvPicPr>
        <p:blipFill>
          <a:blip r:embed="rId2" cstate="print">
            <a:lum bright="4000"/>
          </a:blip>
          <a:stretch>
            <a:fillRect/>
          </a:stretch>
        </p:blipFill>
        <p:spPr>
          <a:xfrm>
            <a:off x="0" y="-161544"/>
            <a:ext cx="9144000" cy="7019544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anchor="b"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404516" y="764704"/>
            <a:ext cx="6191820" cy="4536504"/>
          </a:xfr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lvl="0" algn="just">
              <a:buNone/>
            </a:pPr>
            <a:endParaRPr lang="ru-RU" sz="1800" b="1" dirty="0" smtClean="0">
              <a:solidFill>
                <a:srgbClr val="A50021"/>
              </a:solidFill>
              <a:latin typeface="Myriad Pro" pitchFamily="34" charset="0"/>
            </a:endParaRPr>
          </a:p>
          <a:p>
            <a:pPr lvl="0" algn="just">
              <a:buNone/>
            </a:pPr>
            <a:endParaRPr lang="ru-RU" sz="1800" b="1" dirty="0" smtClean="0">
              <a:solidFill>
                <a:srgbClr val="A50021"/>
              </a:solidFill>
              <a:latin typeface="Myriad Pro" pitchFamily="34" charset="0"/>
            </a:endParaRPr>
          </a:p>
          <a:p>
            <a:pPr lvl="0" algn="just">
              <a:buNone/>
            </a:pPr>
            <a:endParaRPr lang="ru-RU" sz="1800" b="1" dirty="0" smtClean="0">
              <a:solidFill>
                <a:srgbClr val="A50021"/>
              </a:solidFill>
              <a:latin typeface="Myriad Pro" pitchFamily="34" charset="0"/>
            </a:endParaRPr>
          </a:p>
          <a:p>
            <a:pPr lvl="0" algn="just">
              <a:buNone/>
            </a:pPr>
            <a:endParaRPr lang="ru-RU" sz="1800" b="1" dirty="0" smtClean="0">
              <a:solidFill>
                <a:srgbClr val="A50021"/>
              </a:solidFill>
              <a:latin typeface="Myriad Pro" pitchFamily="34" charset="0"/>
            </a:endParaRPr>
          </a:p>
          <a:p>
            <a:pPr lvl="0" algn="just">
              <a:buNone/>
            </a:pPr>
            <a:endParaRPr lang="ru-RU" sz="1800" b="1" dirty="0" smtClean="0">
              <a:solidFill>
                <a:srgbClr val="A50021"/>
              </a:solidFill>
              <a:latin typeface="Myriad Pro" pitchFamily="34" charset="0"/>
            </a:endParaRPr>
          </a:p>
          <a:p>
            <a:pPr algn="just"/>
            <a:r>
              <a:rPr lang="ru-RU" sz="1800" b="1" dirty="0" smtClean="0">
                <a:solidFill>
                  <a:srgbClr val="002060"/>
                </a:solidFill>
                <a:latin typeface="Myriad Pro" pitchFamily="34" charset="0"/>
              </a:rPr>
              <a:t>развитие разнообразных форм и видов гражданской активности горожан; </a:t>
            </a:r>
          </a:p>
          <a:p>
            <a:pPr lvl="0" algn="just">
              <a:buNone/>
            </a:pPr>
            <a:endParaRPr lang="ru-RU" sz="1800" b="1" dirty="0" smtClean="0">
              <a:solidFill>
                <a:srgbClr val="002060"/>
              </a:solidFill>
              <a:latin typeface="Myriad Pro" pitchFamily="34" charset="0"/>
            </a:endParaRPr>
          </a:p>
          <a:p>
            <a:pPr algn="just"/>
            <a:r>
              <a:rPr lang="ru-RU" sz="1800" b="1" dirty="0" smtClean="0">
                <a:solidFill>
                  <a:srgbClr val="002060"/>
                </a:solidFill>
                <a:latin typeface="Myriad Pro" pitchFamily="34" charset="0"/>
              </a:rPr>
              <a:t>формирование системы общественного согласия, достижение межконфессионального диалога; </a:t>
            </a:r>
          </a:p>
          <a:p>
            <a:pPr algn="just"/>
            <a:endParaRPr lang="ru-RU" sz="1800" b="1" dirty="0" smtClean="0">
              <a:solidFill>
                <a:srgbClr val="002060"/>
              </a:solidFill>
              <a:latin typeface="Myriad Pro" pitchFamily="34" charset="0"/>
            </a:endParaRPr>
          </a:p>
          <a:p>
            <a:pPr algn="just"/>
            <a:endParaRPr lang="ru-RU" sz="1600" b="1" dirty="0" smtClean="0">
              <a:solidFill>
                <a:srgbClr val="002060"/>
              </a:solidFill>
              <a:latin typeface="Myriad Pro" pitchFamily="34" charset="0"/>
            </a:endParaRPr>
          </a:p>
          <a:p>
            <a:pPr algn="just"/>
            <a:r>
              <a:rPr lang="ru-RU" sz="1800" b="1" dirty="0" smtClean="0">
                <a:solidFill>
                  <a:srgbClr val="002060"/>
                </a:solidFill>
                <a:latin typeface="Myriad Pro" pitchFamily="34" charset="0"/>
              </a:rPr>
              <a:t>создание системы социального партнерства между органами местного самоуправления, бизнесом и населением города.</a:t>
            </a:r>
          </a:p>
          <a:p>
            <a:pPr algn="just">
              <a:buNone/>
            </a:pPr>
            <a:endParaRPr lang="ru-RU" sz="2000" dirty="0" smtClean="0"/>
          </a:p>
          <a:p>
            <a:pPr algn="just"/>
            <a:endParaRPr lang="ru-RU" sz="2000" dirty="0" smtClean="0"/>
          </a:p>
          <a:p>
            <a:pPr lvl="0"/>
            <a:endParaRPr lang="ru-RU" sz="2000" b="1" dirty="0" smtClean="0">
              <a:solidFill>
                <a:srgbClr val="0070C0"/>
              </a:solidFill>
              <a:latin typeface="Myriad Pro" pitchFamily="34" charset="0"/>
            </a:endParaRPr>
          </a:p>
          <a:p>
            <a:endParaRPr lang="ru-RU" dirty="0"/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539552" y="11247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A50021"/>
                </a:solidFill>
                <a:latin typeface="Palatino Linotype" pitchFamily="18" charset="0"/>
                <a:ea typeface="+mj-ea"/>
                <a:cs typeface="+mj-cs"/>
              </a:rPr>
              <a:t>Ожидаемые результаты: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Palatino Linotype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" descr="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z="2400" b="1" dirty="0" smtClean="0">
              <a:latin typeface="Palatino Linotype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991271"/>
            <a:ext cx="8229600" cy="45259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b="1" dirty="0" smtClean="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rgbClr val="A50021"/>
              </a:solidFill>
              <a:latin typeface="Palatino Linotype" pitchFamily="18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5121" name="Picture 1" descr="D:\для работы\макеты\голосование\Город. национальный выбор\рейтинг12.07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0"/>
            <a:ext cx="4608512" cy="69127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" descr="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400" b="1" dirty="0" smtClean="0">
                <a:latin typeface="Palatino Linotype" pitchFamily="18" charset="0"/>
              </a:rPr>
              <a:t/>
            </a:r>
            <a:br>
              <a:rPr lang="ru-RU" sz="2400" b="1" dirty="0" smtClean="0">
                <a:latin typeface="Palatino Linotype" pitchFamily="18" charset="0"/>
              </a:rPr>
            </a:br>
            <a:endParaRPr lang="ru-RU" sz="2400" b="1" dirty="0" smtClean="0">
              <a:latin typeface="Palatino Linotype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991271"/>
            <a:ext cx="8229600" cy="45259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b="1" dirty="0" smtClean="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rgbClr val="A50021"/>
              </a:solidFill>
              <a:latin typeface="Palatino Linotype" pitchFamily="18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D:\для работы\макеты\голосование\Город. национальный выбор\за Хабаровск от 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0"/>
            <a:ext cx="480085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1" descr="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Заголовок 5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C00000"/>
                </a:solidFill>
                <a:latin typeface="Palatino Linotype" pitchFamily="18" charset="0"/>
                <a:cs typeface="Times New Roman" pitchFamily="18" charset="0"/>
              </a:rPr>
              <a:t>Концепция проекта </a:t>
            </a:r>
            <a:br>
              <a:rPr lang="ru-RU" sz="2400" b="1" dirty="0" smtClean="0">
                <a:solidFill>
                  <a:srgbClr val="C00000"/>
                </a:solidFill>
                <a:latin typeface="Palatino Linotype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Palatino Linotype" pitchFamily="18" charset="0"/>
                <a:cs typeface="Times New Roman" pitchFamily="18" charset="0"/>
              </a:rPr>
              <a:t>«Развитие гражданского общества и совершенствование местного самоуправления» </a:t>
            </a:r>
            <a:br>
              <a:rPr lang="ru-RU" sz="2400" b="1" dirty="0" smtClean="0">
                <a:solidFill>
                  <a:srgbClr val="C00000"/>
                </a:solidFill>
                <a:latin typeface="Palatino Linotype" pitchFamily="18" charset="0"/>
                <a:cs typeface="Times New Roman" pitchFamily="18" charset="0"/>
              </a:rPr>
            </a:br>
            <a:endParaRPr lang="ru-RU" sz="2400" b="1" dirty="0" smtClean="0">
              <a:solidFill>
                <a:srgbClr val="C00000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1772816"/>
            <a:ext cx="4608513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>
              <a:lnSpc>
                <a:spcPct val="150000"/>
              </a:lnSpc>
              <a:defRPr/>
            </a:pPr>
            <a:r>
              <a:rPr lang="ru-RU" sz="2000" dirty="0">
                <a:latin typeface="Palatino Linotype" pitchFamily="18" charset="0"/>
              </a:rPr>
              <a:t>	</a:t>
            </a:r>
            <a:r>
              <a:rPr lang="ru-RU" sz="1400" dirty="0" smtClean="0">
                <a:latin typeface="Palatino Linotype" pitchFamily="18" charset="0"/>
              </a:rPr>
              <a:t>. </a:t>
            </a:r>
            <a:r>
              <a:rPr lang="ru-RU" sz="2400" dirty="0" smtClean="0">
                <a:latin typeface="Palatino Linotype" pitchFamily="18" charset="0"/>
              </a:rPr>
              <a:t/>
            </a:r>
            <a:br>
              <a:rPr lang="ru-RU" sz="2400" dirty="0" smtClean="0">
                <a:latin typeface="Palatino Linotype" pitchFamily="18" charset="0"/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 smtClean="0"/>
          </a:p>
          <a:p>
            <a:pPr algn="just">
              <a:lnSpc>
                <a:spcPct val="150000"/>
              </a:lnSpc>
              <a:defRPr/>
            </a:pPr>
            <a:endParaRPr lang="ru-RU" sz="2000" dirty="0">
              <a:latin typeface="Palatino Linotype" pitchFamily="18" charset="0"/>
            </a:endParaRPr>
          </a:p>
        </p:txBody>
      </p:sp>
      <p:pic>
        <p:nvPicPr>
          <p:cNvPr id="7" name="Рисунок 6" descr="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6936" y="1944216"/>
            <a:ext cx="3501008" cy="3501008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4248472" y="1944842"/>
            <a:ext cx="4860032" cy="3428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80"/>
              </a:lnSpc>
            </a:pPr>
            <a:r>
              <a:rPr lang="ru-RU" sz="2400" b="1" dirty="0" smtClean="0">
                <a:solidFill>
                  <a:srgbClr val="A50021"/>
                </a:solidFill>
                <a:latin typeface="Palatino Linotype" pitchFamily="18" charset="0"/>
              </a:rPr>
              <a:t>Цель:</a:t>
            </a:r>
          </a:p>
          <a:p>
            <a:pPr>
              <a:lnSpc>
                <a:spcPts val="2880"/>
              </a:lnSpc>
            </a:pPr>
            <a:r>
              <a:rPr lang="ru-RU" sz="2400" b="1" dirty="0" smtClean="0">
                <a:solidFill>
                  <a:srgbClr val="A50021"/>
                </a:solidFill>
                <a:latin typeface="Palatino Linotype" pitchFamily="18" charset="0"/>
              </a:rPr>
              <a:t>развитие сообщества свободных, равных и активных граждан, объединенных территорией, общностью традиций, интересов и другими духовными и нравственными ценностями.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187624" y="476672"/>
            <a:ext cx="6840760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 descr="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Прямоугольник 7"/>
          <p:cNvSpPr>
            <a:spLocks noChangeArrowheads="1"/>
          </p:cNvSpPr>
          <p:nvPr/>
        </p:nvSpPr>
        <p:spPr bwMode="auto">
          <a:xfrm>
            <a:off x="1043608" y="476672"/>
            <a:ext cx="7416824" cy="1208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2880"/>
              </a:lnSpc>
            </a:pPr>
            <a:r>
              <a:rPr lang="ru-RU" sz="2400" b="1" dirty="0" smtClean="0">
                <a:solidFill>
                  <a:srgbClr val="C00000"/>
                </a:solidFill>
                <a:latin typeface="Palatino Linotype" pitchFamily="18" charset="0"/>
              </a:rPr>
              <a:t>Торжественное открытие </a:t>
            </a:r>
          </a:p>
          <a:p>
            <a:pPr algn="ctr">
              <a:lnSpc>
                <a:spcPts val="2880"/>
              </a:lnSpc>
            </a:pPr>
            <a:r>
              <a:rPr lang="ru-RU" sz="2400" b="1" dirty="0" smtClean="0">
                <a:solidFill>
                  <a:srgbClr val="C00000"/>
                </a:solidFill>
                <a:latin typeface="Palatino Linotype" pitchFamily="18" charset="0"/>
              </a:rPr>
              <a:t>Хабаровского городского ресурсного центра некоммерческих организаций</a:t>
            </a:r>
            <a:endParaRPr lang="ru-RU" sz="2400" b="1" dirty="0">
              <a:solidFill>
                <a:srgbClr val="C00000"/>
              </a:solidFill>
              <a:latin typeface="Palatino Linotype" pitchFamily="18" charset="0"/>
            </a:endParaRPr>
          </a:p>
        </p:txBody>
      </p:sp>
      <p:pic>
        <p:nvPicPr>
          <p:cNvPr id="6" name="Рисунок 5" descr="DSC_30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1772816"/>
            <a:ext cx="6336704" cy="422447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00" cy="7019544"/>
          </a:xfrm>
          <a:prstGeom prst="rect">
            <a:avLst/>
          </a:prstGeom>
        </p:spPr>
      </p:pic>
      <p:pic>
        <p:nvPicPr>
          <p:cNvPr id="1026" name="Picture 2" descr="D:\для рц\для журнала\Открытие 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60648"/>
            <a:ext cx="4644517" cy="3096344"/>
          </a:xfrm>
          <a:prstGeom prst="rect">
            <a:avLst/>
          </a:prstGeom>
          <a:noFill/>
          <a:ln cmpd="sng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6" name="Рисунок 5" descr="DSC_316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501008"/>
            <a:ext cx="4536504" cy="3024336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856"/>
            <a:ext cx="9144000" cy="7019544"/>
          </a:xfrm>
          <a:prstGeom prst="rect">
            <a:avLst/>
          </a:prstGeom>
        </p:spPr>
      </p:pic>
      <p:pic>
        <p:nvPicPr>
          <p:cNvPr id="2052" name="Picture 4" descr="S:\Любайкин И.В\Круглый стол\вста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4755501" cy="316835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2053" name="Picture 5" descr="D:\семинар Зверева А.В\IMG_31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789040"/>
            <a:ext cx="4680520" cy="2808313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5292080" y="1268760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563888" y="4077072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5724128" y="1052736"/>
            <a:ext cx="324036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«круглый стол» на тему: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Palatino Linotype" pitchFamily="18" charset="0"/>
                <a:ea typeface="Times New Roman" pitchFamily="18" charset="0"/>
                <a:cs typeface="Times New Roman" pitchFamily="18" charset="0"/>
              </a:rPr>
              <a:t>Совершенствование системы распределения земельных участков для предпринимателей в городе Хабаровске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Palatino Linotype" pitchFamily="18" charset="0"/>
              </a:rPr>
              <a:t> </a:t>
            </a: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251520" y="3861048"/>
            <a:ext cx="324036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dirty="0" smtClean="0">
                <a:solidFill>
                  <a:srgbClr val="C00000"/>
                </a:solidFill>
                <a:latin typeface="Palatino Linotype" pitchFamily="18" charset="0"/>
              </a:rPr>
              <a:t>Семинар</a:t>
            </a:r>
            <a:r>
              <a:rPr lang="ru-RU" dirty="0" smtClean="0">
                <a:solidFill>
                  <a:srgbClr val="C00000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Palatino Linotype" pitchFamily="18" charset="0"/>
              </a:rPr>
              <a:t>«Школа веры» общественной организации «Благо»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Palatino Linotype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 descr="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Заголовок 5"/>
          <p:cNvSpPr>
            <a:spLocks noGrp="1"/>
          </p:cNvSpPr>
          <p:nvPr>
            <p:ph type="title"/>
          </p:nvPr>
        </p:nvSpPr>
        <p:spPr>
          <a:xfrm>
            <a:off x="179512" y="260350"/>
            <a:ext cx="8589963" cy="1143000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C00000"/>
                </a:solidFill>
                <a:latin typeface="Palatino Linotype" pitchFamily="18" charset="0"/>
                <a:cs typeface="Times New Roman" pitchFamily="18" charset="0"/>
              </a:rPr>
              <a:t>Интернет-ресурс </a:t>
            </a:r>
            <a:br>
              <a:rPr lang="ru-RU" sz="3200" b="1" dirty="0" smtClean="0">
                <a:solidFill>
                  <a:srgbClr val="C00000"/>
                </a:solidFill>
                <a:latin typeface="Palatino Linotype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Palatino Linotype" pitchFamily="18" charset="0"/>
                <a:cs typeface="Times New Roman" pitchFamily="18" charset="0"/>
              </a:rPr>
              <a:t>«Российская общественная инициатива»</a:t>
            </a:r>
          </a:p>
        </p:txBody>
      </p:sp>
      <p:sp>
        <p:nvSpPr>
          <p:cNvPr id="6148" name="Прямоугольник 7"/>
          <p:cNvSpPr>
            <a:spLocks noChangeArrowheads="1"/>
          </p:cNvSpPr>
          <p:nvPr/>
        </p:nvSpPr>
        <p:spPr bwMode="auto">
          <a:xfrm>
            <a:off x="3275856" y="1412776"/>
            <a:ext cx="5616575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rgbClr val="002060"/>
                </a:solidFill>
                <a:latin typeface="Palatino Linotype" pitchFamily="18" charset="0"/>
              </a:rPr>
              <a:t>	</a:t>
            </a:r>
            <a:r>
              <a:rPr lang="ru-RU" sz="2200" b="1" dirty="0">
                <a:solidFill>
                  <a:srgbClr val="002060"/>
                </a:solidFill>
                <a:latin typeface="Palatino Linotype" pitchFamily="18" charset="0"/>
              </a:rPr>
              <a:t>Указ Президента Российской Федерации от 4 марта 2013 г. № 183 «О рассмотрении общественных инициатив, направленных гражданами Российской Федерации с использованием </a:t>
            </a:r>
            <a:r>
              <a:rPr lang="ru-RU" sz="2200" b="1" dirty="0" smtClean="0">
                <a:solidFill>
                  <a:srgbClr val="002060"/>
                </a:solidFill>
                <a:latin typeface="Palatino Linotype" pitchFamily="18" charset="0"/>
              </a:rPr>
              <a:t>Интернет-ресурса </a:t>
            </a:r>
            <a:r>
              <a:rPr lang="ru-RU" sz="2200" b="1" dirty="0">
                <a:solidFill>
                  <a:srgbClr val="002060"/>
                </a:solidFill>
                <a:latin typeface="Palatino Linotype" pitchFamily="18" charset="0"/>
              </a:rPr>
              <a:t>«Российская общественная инициатива</a:t>
            </a:r>
            <a:r>
              <a:rPr lang="ru-RU" sz="2200" b="1" dirty="0" smtClean="0">
                <a:solidFill>
                  <a:srgbClr val="002060"/>
                </a:solidFill>
                <a:latin typeface="Palatino Linotype" pitchFamily="18" charset="0"/>
              </a:rPr>
              <a:t>»</a:t>
            </a:r>
            <a:endParaRPr lang="ru-RU" sz="2200" b="1" dirty="0">
              <a:solidFill>
                <a:srgbClr val="002060"/>
              </a:solidFill>
              <a:latin typeface="Palatino Linotype" pitchFamily="18" charset="0"/>
            </a:endParaRPr>
          </a:p>
        </p:txBody>
      </p:sp>
      <p:pic>
        <p:nvPicPr>
          <p:cNvPr id="6149" name="Picture 2" descr="C:\Users\bovkalovkv\Desktop\ro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276475"/>
            <a:ext cx="3125787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1" descr="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52060" y="-387424"/>
            <a:ext cx="10465162" cy="784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07950" y="1809750"/>
            <a:ext cx="4608513" cy="180049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>
              <a:lnSpc>
                <a:spcPct val="150000"/>
              </a:lnSpc>
              <a:defRPr/>
            </a:pPr>
            <a:r>
              <a:rPr lang="ru-RU" sz="1400" dirty="0" smtClean="0">
                <a:latin typeface="Palatino Linotype" pitchFamily="18" charset="0"/>
              </a:rPr>
              <a:t>. </a:t>
            </a:r>
            <a:r>
              <a:rPr lang="ru-RU" sz="2400" dirty="0" smtClean="0">
                <a:latin typeface="Palatino Linotype" pitchFamily="18" charset="0"/>
              </a:rPr>
              <a:t/>
            </a:r>
            <a:br>
              <a:rPr lang="ru-RU" sz="2400" dirty="0" smtClean="0">
                <a:latin typeface="Palatino Linotype" pitchFamily="18" charset="0"/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 smtClean="0"/>
          </a:p>
          <a:p>
            <a:pPr algn="just">
              <a:lnSpc>
                <a:spcPct val="150000"/>
              </a:lnSpc>
              <a:defRPr/>
            </a:pPr>
            <a:endParaRPr lang="ru-RU" sz="2000" dirty="0">
              <a:latin typeface="Palatino Linotype" pitchFamily="18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pPr>
              <a:lnSpc>
                <a:spcPts val="5280"/>
              </a:lnSpc>
            </a:pPr>
            <a:r>
              <a:rPr lang="ru-RU" sz="3200" b="1" dirty="0" smtClean="0">
                <a:solidFill>
                  <a:srgbClr val="C00000"/>
                </a:solidFill>
                <a:latin typeface="Palatino Linotype" pitchFamily="18" charset="0"/>
                <a:cs typeface="Times New Roman" pitchFamily="18" charset="0"/>
              </a:rPr>
              <a:t>Создание экспертной рабочей группы города Хабаровска</a:t>
            </a:r>
            <a:endParaRPr lang="ru-RU" dirty="0"/>
          </a:p>
        </p:txBody>
      </p:sp>
      <p:pic>
        <p:nvPicPr>
          <p:cNvPr id="8" name="Picture 2" descr="C:\Users\bovkalovkv\Desktop\1120130528_171416-pic4_zoom-1000x1000-515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276872"/>
            <a:ext cx="4005303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427984" y="1484784"/>
            <a:ext cx="4464496" cy="4620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  <a:latin typeface="Palatino Linotype" pitchFamily="18" charset="0"/>
              </a:rPr>
              <a:t>Распоряжение администрации города Хабаровска от 2 декабря 2013 года № 705-р «Об утверждении состава экспертной рабочей группы города Хабаровска по рассмотрению общественных инициатив, направленных гражданами Российской Федерации с использованием Интернет-ресурса «Российская общественная инициатива»</a:t>
            </a:r>
            <a:endParaRPr lang="ru-RU" b="1" dirty="0">
              <a:solidFill>
                <a:srgbClr val="002060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 descr="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Прямоугольник 7"/>
          <p:cNvSpPr>
            <a:spLocks noChangeArrowheads="1"/>
          </p:cNvSpPr>
          <p:nvPr/>
        </p:nvSpPr>
        <p:spPr bwMode="auto">
          <a:xfrm>
            <a:off x="5436096" y="764704"/>
            <a:ext cx="3528392" cy="227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3360"/>
              </a:lnSpc>
            </a:pPr>
            <a:r>
              <a:rPr lang="ru-RU" sz="2000" b="1" dirty="0" smtClean="0">
                <a:solidFill>
                  <a:srgbClr val="C00000"/>
                </a:solidFill>
                <a:latin typeface="Palatino Linotype" pitchFamily="18" charset="0"/>
              </a:rPr>
              <a:t>Заседание Совета при Мэре города Хабаровска по содействию развитию институтов гражданского общества.</a:t>
            </a:r>
            <a:endParaRPr lang="ru-RU" sz="2000" b="1" dirty="0">
              <a:solidFill>
                <a:srgbClr val="C00000"/>
              </a:solidFill>
              <a:latin typeface="Palatino Linotype" pitchFamily="18" charset="0"/>
            </a:endParaRPr>
          </a:p>
        </p:txBody>
      </p:sp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179512" y="3936431"/>
            <a:ext cx="4464496" cy="2660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3360"/>
              </a:lnSpc>
            </a:pPr>
            <a:r>
              <a:rPr lang="ru-RU" sz="2000" b="1" dirty="0" smtClean="0">
                <a:solidFill>
                  <a:srgbClr val="C00000"/>
                </a:solidFill>
                <a:latin typeface="Palatino Linotype" pitchFamily="18" charset="0"/>
              </a:rPr>
              <a:t>По итогам заседания Совета утвержден протокол поручений и проведена подготовительная работа на 2014 и последующие годы.</a:t>
            </a:r>
          </a:p>
          <a:p>
            <a:pPr>
              <a:lnSpc>
                <a:spcPts val="3360"/>
              </a:lnSpc>
            </a:pPr>
            <a:endParaRPr lang="ru-RU" b="1" dirty="0">
              <a:solidFill>
                <a:srgbClr val="C00000"/>
              </a:solidFill>
              <a:latin typeface="Palatino Linotype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004048" y="1052736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C:\Users\leskovan\Downloads\IMG_1709л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4664"/>
            <a:ext cx="4471592" cy="3041523"/>
          </a:xfrm>
          <a:prstGeom prst="rect">
            <a:avLst/>
          </a:prstGeom>
          <a:noFill/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4067944" y="4221088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D:\для совета\сайт совет НКО\IMG_17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6591" y="3596680"/>
            <a:ext cx="4227897" cy="281859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15843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200" dirty="0">
                <a:latin typeface="Palatino Linotype" pitchFamily="18" charset="0"/>
              </a:rPr>
              <a:t>Долгосрочная целевая программа</a:t>
            </a:r>
            <a:br>
              <a:rPr lang="ru-RU" sz="2200" dirty="0">
                <a:latin typeface="Palatino Linotype" pitchFamily="18" charset="0"/>
              </a:rPr>
            </a:br>
            <a:r>
              <a:rPr lang="ru-RU" sz="2200" dirty="0">
                <a:latin typeface="Palatino Linotype" pitchFamily="18" charset="0"/>
              </a:rPr>
              <a:t>«Содействие развитию институтов и инициатив гражданского общества в городе Хабаровске в 2013- 2020 годы»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pic>
        <p:nvPicPr>
          <p:cNvPr id="8195" name="Содержимое 4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307975" y="-20638"/>
            <a:ext cx="9704388" cy="7256463"/>
          </a:xfrm>
        </p:spPr>
      </p:pic>
      <p:sp>
        <p:nvSpPr>
          <p:cNvPr id="8196" name="Rectangle 2"/>
          <p:cNvSpPr>
            <a:spLocks noChangeArrowheads="1"/>
          </p:cNvSpPr>
          <p:nvPr/>
        </p:nvSpPr>
        <p:spPr bwMode="auto">
          <a:xfrm>
            <a:off x="-193620" y="1578104"/>
            <a:ext cx="9312165" cy="4011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450850" algn="ctr">
              <a:lnSpc>
                <a:spcPts val="3840"/>
              </a:lnSpc>
            </a:pPr>
            <a:r>
              <a:rPr lang="ru-RU" sz="3200" b="1" dirty="0">
                <a:solidFill>
                  <a:srgbClr val="C00000"/>
                </a:solidFill>
                <a:latin typeface="Palatino Linotype" pitchFamily="18" charset="0"/>
                <a:cs typeface="Times New Roman" pitchFamily="18" charset="0"/>
              </a:rPr>
              <a:t>Муниципальная программа</a:t>
            </a:r>
          </a:p>
          <a:p>
            <a:pPr indent="450850" algn="ctr">
              <a:lnSpc>
                <a:spcPts val="3840"/>
              </a:lnSpc>
            </a:pPr>
            <a:r>
              <a:rPr lang="ru-RU" sz="3200" b="1" dirty="0">
                <a:solidFill>
                  <a:srgbClr val="C00000"/>
                </a:solidFill>
                <a:latin typeface="Palatino Linotype" pitchFamily="18" charset="0"/>
                <a:cs typeface="Times New Roman" pitchFamily="18" charset="0"/>
              </a:rPr>
              <a:t>«Содействие развитию институтов</a:t>
            </a:r>
          </a:p>
          <a:p>
            <a:pPr indent="450850" algn="ctr">
              <a:lnSpc>
                <a:spcPts val="3840"/>
              </a:lnSpc>
            </a:pPr>
            <a:r>
              <a:rPr lang="ru-RU" sz="3200" b="1" dirty="0">
                <a:solidFill>
                  <a:srgbClr val="C00000"/>
                </a:solidFill>
                <a:latin typeface="Palatino Linotype" pitchFamily="18" charset="0"/>
                <a:cs typeface="Times New Roman" pitchFamily="18" charset="0"/>
              </a:rPr>
              <a:t>и инициатив гражданского общества</a:t>
            </a:r>
          </a:p>
          <a:p>
            <a:pPr indent="450850" algn="ctr">
              <a:lnSpc>
                <a:spcPts val="3840"/>
              </a:lnSpc>
            </a:pPr>
            <a:r>
              <a:rPr lang="ru-RU" sz="3200" b="1" dirty="0">
                <a:solidFill>
                  <a:srgbClr val="C00000"/>
                </a:solidFill>
                <a:latin typeface="Palatino Linotype" pitchFamily="18" charset="0"/>
                <a:cs typeface="Times New Roman" pitchFamily="18" charset="0"/>
              </a:rPr>
              <a:t>в городе Хабаровске»</a:t>
            </a:r>
          </a:p>
          <a:p>
            <a:pPr indent="450850" algn="ctr"/>
            <a:endParaRPr lang="ru-RU" sz="3600" b="1" dirty="0">
              <a:latin typeface="Palatino Linotype" pitchFamily="18" charset="0"/>
              <a:cs typeface="Times New Roman" pitchFamily="18" charset="0"/>
            </a:endParaRPr>
          </a:p>
          <a:p>
            <a:pPr indent="450850" algn="ctr"/>
            <a:r>
              <a:rPr lang="ru-RU" sz="3000" b="1" dirty="0">
                <a:solidFill>
                  <a:srgbClr val="002060"/>
                </a:solidFill>
                <a:latin typeface="Palatino Linotype" pitchFamily="18" charset="0"/>
                <a:cs typeface="Times New Roman" pitchFamily="18" charset="0"/>
              </a:rPr>
              <a:t>Цель - развитие и совершенствование </a:t>
            </a:r>
          </a:p>
          <a:p>
            <a:pPr indent="450850" algn="ctr"/>
            <a:r>
              <a:rPr lang="ru-RU" sz="3000" b="1" dirty="0">
                <a:solidFill>
                  <a:srgbClr val="002060"/>
                </a:solidFill>
                <a:latin typeface="Palatino Linotype" pitchFamily="18" charset="0"/>
                <a:cs typeface="Times New Roman" pitchFamily="18" charset="0"/>
              </a:rPr>
              <a:t>институтов гражданского общества в городе</a:t>
            </a:r>
          </a:p>
          <a:p>
            <a:pPr indent="450850" algn="ctr" eaLnBrk="0" hangingPunct="0"/>
            <a:endParaRPr lang="ru-RU" sz="3200" dirty="0">
              <a:latin typeface="Palatino Linotyp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2605</TotalTime>
  <Words>349</Words>
  <Application>Microsoft Office PowerPoint</Application>
  <PresentationFormat>Экран (4:3)</PresentationFormat>
  <Paragraphs>69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Концепция проекта  «Развитие гражданского общества и совершенствование местного самоуправления»  </vt:lpstr>
      <vt:lpstr>Презентация PowerPoint</vt:lpstr>
      <vt:lpstr>Презентация PowerPoint</vt:lpstr>
      <vt:lpstr>Презентация PowerPoint</vt:lpstr>
      <vt:lpstr>Интернет-ресурс  «Российская общественная инициатива»</vt:lpstr>
      <vt:lpstr>Создание экспертной рабочей группы города Хабаровска</vt:lpstr>
      <vt:lpstr>Презентация PowerPoint</vt:lpstr>
      <vt:lpstr>Долгосрочная целевая программа «Содействие развитию институтов и инициатив гражданского общества в городе Хабаровске в 2013- 2020 годы»   </vt:lpstr>
      <vt:lpstr> </vt:lpstr>
      <vt:lpstr>Долгосрочная целевая программа «Содействие развитию институтов и инициатив гражданского общества в городе Хабаровске в 2013- 2020 годы»   </vt:lpstr>
      <vt:lpstr>Долгосрочная целевая программа «Содействие развитию институтов и инициатив гражданского общества в городе Хабаровске в 2013- 2020 годы»   </vt:lpstr>
      <vt:lpstr> </vt:lpstr>
      <vt:lpstr>Презентация PowerPoint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Проблемы, препятствующие развитию гражданского общества в городе:</dc:title>
  <dc:creator>leskovan</dc:creator>
  <cp:lastModifiedBy>Сейфи</cp:lastModifiedBy>
  <cp:revision>277</cp:revision>
  <dcterms:created xsi:type="dcterms:W3CDTF">2013-08-07T01:46:58Z</dcterms:created>
  <dcterms:modified xsi:type="dcterms:W3CDTF">2014-07-15T01:00:11Z</dcterms:modified>
</cp:coreProperties>
</file>