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879" r:id="rId2"/>
    <p:sldMasterId id="2147483975" r:id="rId3"/>
  </p:sldMasterIdLst>
  <p:notesMasterIdLst>
    <p:notesMasterId r:id="rId22"/>
  </p:notesMasterIdLst>
  <p:handoutMasterIdLst>
    <p:handoutMasterId r:id="rId23"/>
  </p:handoutMasterIdLst>
  <p:sldIdLst>
    <p:sldId id="538" r:id="rId4"/>
    <p:sldId id="585" r:id="rId5"/>
    <p:sldId id="527" r:id="rId6"/>
    <p:sldId id="539" r:id="rId7"/>
    <p:sldId id="532" r:id="rId8"/>
    <p:sldId id="556" r:id="rId9"/>
    <p:sldId id="557" r:id="rId10"/>
    <p:sldId id="574" r:id="rId11"/>
    <p:sldId id="580" r:id="rId12"/>
    <p:sldId id="577" r:id="rId13"/>
    <p:sldId id="586" r:id="rId14"/>
    <p:sldId id="576" r:id="rId15"/>
    <p:sldId id="568" r:id="rId16"/>
    <p:sldId id="549" r:id="rId17"/>
    <p:sldId id="569" r:id="rId18"/>
    <p:sldId id="530" r:id="rId19"/>
    <p:sldId id="583" r:id="rId20"/>
    <p:sldId id="584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524903-7C54-4D73-A16E-DF49EBF239D4}">
          <p14:sldIdLst>
            <p14:sldId id="538"/>
            <p14:sldId id="585"/>
            <p14:sldId id="527"/>
            <p14:sldId id="539"/>
            <p14:sldId id="532"/>
            <p14:sldId id="556"/>
            <p14:sldId id="557"/>
            <p14:sldId id="574"/>
            <p14:sldId id="580"/>
            <p14:sldId id="577"/>
            <p14:sldId id="586"/>
            <p14:sldId id="576"/>
            <p14:sldId id="568"/>
            <p14:sldId id="549"/>
            <p14:sldId id="569"/>
            <p14:sldId id="530"/>
            <p14:sldId id="583"/>
            <p14:sldId id="584"/>
          </p14:sldIdLst>
        </p14:section>
        <p14:section name="Раздел без заголовка" id="{570059ED-F48E-42F7-9599-5B8265A6A1B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FF"/>
    <a:srgbClr val="CCECFF"/>
    <a:srgbClr val="6600FF"/>
    <a:srgbClr val="33CCCC"/>
    <a:srgbClr val="6666FF"/>
    <a:srgbClr val="00CC00"/>
    <a:srgbClr val="99FF33"/>
    <a:srgbClr val="008000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15900" h="393700"/>
              </a:sp3d>
            </c:spPr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15900" h="3937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smtClean="0">
                        <a:solidFill>
                          <a:schemeClr val="tx1"/>
                        </a:solidFill>
                      </a:rPr>
                      <a:t>7 %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785983683543159"/>
                  <c:y val="-1.64294143821702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 smtClean="0"/>
                      <a:t> </a:t>
                    </a:r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93%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5000424689798"/>
                      <c:h val="0.1099754299754299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2012 – 16 ГЦП и 15 ДКЦП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863844133131472E-2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15900" h="400050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15900" h="400050"/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15900" h="40005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15900" h="40005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15900" h="400050"/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0.35299999999999998</c:v>
                </c:pt>
                <c:pt idx="1">
                  <c:v>0.747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F85D4-6C99-4489-A514-0DCBC1122B8A}" type="doc">
      <dgm:prSet loTypeId="urn:microsoft.com/office/officeart/2005/8/layout/chart3" loCatId="relationship" qsTypeId="urn:microsoft.com/office/officeart/2009/2/quickstyle/3d8" qsCatId="3D" csTypeId="urn:microsoft.com/office/officeart/2005/8/colors/colorful5" csCatId="colorful" phldr="1"/>
      <dgm:spPr/>
    </dgm:pt>
    <dgm:pt modelId="{FBCC9360-DD68-4C9B-BE7A-E64D8F1F77CE}" type="pres">
      <dgm:prSet presAssocID="{282F85D4-6C99-4489-A514-0DCBC1122B8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92892A3-8C99-4467-9CB9-5A84CFC95262}" type="presOf" srcId="{282F85D4-6C99-4489-A514-0DCBC1122B8A}" destId="{FBCC9360-DD68-4C9B-BE7A-E64D8F1F77CE}" srcOrd="0" destOrd="0" presId="urn:microsoft.com/office/officeart/2005/8/layout/char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0.25907</cdr:x>
      <cdr:y>0.0071</cdr:y>
    </cdr:from>
    <cdr:to>
      <cdr:x>0.73939</cdr:x>
      <cdr:y>0.11914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42733" y="36695"/>
          <a:ext cx="2489492" cy="57912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39D2ED-D813-4135-9994-603E852E6CC2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5CF9BC-974B-4273-8CD9-7B7235F2B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6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530175-F835-46E5-954D-45FE8CBBEC7E}" type="datetimeFigureOut">
              <a:rPr lang="ru-RU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794A263-F20C-4FB4-9F37-8CE9CB832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07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6DDA01-7675-4B22-8A14-953B76D45491}" type="slidenum">
              <a:rPr lang="ru-RU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ru-RU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80EB27FD-DCC0-4A9A-92FC-BB3F61305A80}" type="slidenum">
              <a:rPr 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4</a:t>
            </a:fld>
            <a:endParaRPr 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E07A5B33-AA8E-4B74-A422-F0428A176861}" type="slidenum">
              <a:rPr 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4</a:t>
            </a:fld>
            <a:endParaRPr 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4036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0750" y="9429265"/>
            <a:ext cx="2945840" cy="4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6" tIns="45503" rIns="91006" bIns="45503" anchor="b"/>
          <a:lstStyle>
            <a:lvl1pPr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</a:pPr>
            <a:fld id="{FFE751C7-9650-49EA-AEE4-EEEA8C5A0464}" type="slidenum">
              <a:rPr lang="ru-RU" altLang="ru-RU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</a:pPr>
              <a:t>6</a:t>
            </a:fld>
            <a:endParaRPr lang="ru-RU" altLang="ru-RU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50750" y="9429265"/>
            <a:ext cx="2946925" cy="4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4" tIns="45507" rIns="91014" bIns="45507" anchor="b"/>
          <a:lstStyle>
            <a:lvl1pPr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</a:pPr>
            <a:fld id="{CD6E6B94-1859-46C9-854D-97493AF03F1D}" type="slidenum">
              <a:rPr lang="ru-RU" altLang="ru-RU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</a:pPr>
              <a:t>6</a:t>
            </a:fld>
            <a:endParaRPr lang="ru-RU" altLang="ru-RU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50750" y="9429265"/>
            <a:ext cx="2946925" cy="4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4" tIns="45507" rIns="91014" bIns="45507" anchor="b"/>
          <a:lstStyle>
            <a:lvl1pPr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</a:pPr>
            <a:fld id="{C5C293F9-B86C-4676-996F-267ACE5BEE21}" type="slidenum">
              <a:rPr lang="ru-RU" altLang="ru-RU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</a:pPr>
              <a:t>6</a:t>
            </a:fld>
            <a:endParaRPr lang="ru-RU" altLang="ru-RU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25" y="4716947"/>
            <a:ext cx="5440310" cy="4464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06" tIns="45503" rIns="91006" bIns="45503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0750" y="9429265"/>
            <a:ext cx="2945840" cy="4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6" tIns="45503" rIns="91006" bIns="45503" anchor="b"/>
          <a:lstStyle>
            <a:lvl1pPr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4375" algn="l"/>
                <a:tab pos="1433513" algn="l"/>
                <a:tab pos="2149475" algn="l"/>
                <a:tab pos="2871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</a:pPr>
            <a:fld id="{C2E42B1B-1EB5-4C3B-8F2E-E25707DFEBE9}" type="slidenum">
              <a:rPr lang="ru-RU" altLang="ru-RU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</a:pPr>
              <a:t>7</a:t>
            </a:fld>
            <a:endParaRPr lang="ru-RU" altLang="ru-RU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50750" y="9429265"/>
            <a:ext cx="2946925" cy="4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4" tIns="45507" rIns="91014" bIns="45507" anchor="b"/>
          <a:lstStyle>
            <a:lvl1pPr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</a:pPr>
            <a:fld id="{5ED2B4DB-8BAE-42F4-A9DF-E9C13712B842}" type="slidenum">
              <a:rPr lang="ru-RU" altLang="ru-RU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</a:pPr>
              <a:t>7</a:t>
            </a:fld>
            <a:endParaRPr lang="ru-RU" altLang="ru-RU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850750" y="9429265"/>
            <a:ext cx="2946925" cy="4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4" tIns="45507" rIns="91014" bIns="45507" anchor="b"/>
          <a:lstStyle>
            <a:lvl1pPr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3288" algn="l"/>
                <a:tab pos="1811338" algn="l"/>
                <a:tab pos="2719388" algn="l"/>
                <a:tab pos="3629025" algn="l"/>
                <a:tab pos="4537075" algn="l"/>
                <a:tab pos="5445125" algn="l"/>
                <a:tab pos="6353175" algn="l"/>
                <a:tab pos="7262813" algn="l"/>
                <a:tab pos="8170863" algn="l"/>
                <a:tab pos="9077325" algn="l"/>
                <a:tab pos="99869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>
                <a:srgbClr val="000000"/>
              </a:buClr>
            </a:pPr>
            <a:fld id="{9C958382-A720-4D2B-8AF7-942B37679B39}" type="slidenum">
              <a:rPr lang="ru-RU" altLang="ru-RU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</a:pPr>
              <a:t>7</a:t>
            </a:fld>
            <a:endParaRPr lang="ru-RU" altLang="ru-RU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225" y="4716947"/>
            <a:ext cx="5440310" cy="4464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06" tIns="45503" rIns="91006" bIns="45503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715709"/>
            <a:ext cx="5438464" cy="4468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9F3BDE2-203F-4BEC-B141-01EA5F04BFD7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B5F87F6-0129-4B78-B25D-01CD429F9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7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638EB23-014A-448F-A404-017F3AEF4B81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4CED94D-F97F-41D4-9A71-613F92757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D8066DB-BF21-4C63-9F39-049B790D4B39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A28F5A3-F5E3-48BC-9E44-A482D5A79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6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D5BAA83-ED2A-43E6-9233-004DF39BBF63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477B483-B570-456A-9D76-45DD0FE0B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F8021DD9-274E-4904-B2D1-FD0C367ADA22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A3279E39-1A70-4F65-A4C3-11CE6BCA5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5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52994709-5FE9-4211-876B-E8CFAB47E087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50DA7C55-049E-47FC-A3F7-BC7650CB5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1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CC2A9AF9-AFC8-4255-BC89-FA2467F864D0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8AC9E79F-BC1B-4D61-8453-449FC6E29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0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5A55C36B-5E18-494D-AEB5-8C7A9983ACDD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351DB23C-9917-4386-94BB-A19318E12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59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40F39687-1CFD-4DD4-AD00-4EE98945DA99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6884694C-8162-4640-A2A9-A1335F4CB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7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6F1B1815-C5D4-4191-B026-14471418306D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E4BAB7C4-E40C-47D0-9B8A-0A129A7A9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1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CA619C58-277C-45D1-B909-5E34473FB9E8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95328C94-BEE7-48D6-B53F-FEF6B8E7A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0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5FF5FDC-060F-4999-AFE6-3F478DC3243C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D61A610-918D-4DFC-8FF1-10EFA77D3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1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BB36D1BB-A603-4B16-B040-1B80B8DC6608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3EA04310-8A39-481E-BD5A-8150697A2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29A8DB0C-155C-479A-982A-BB811E6BAC97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5E1CD0B0-9795-4E1B-888A-CC5626FCC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82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30F4E59E-B8E8-41A2-ACE5-71DE578D4116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800"/>
            </a:lvl1pPr>
          </a:lstStyle>
          <a:p>
            <a:pPr>
              <a:defRPr/>
            </a:pPr>
            <a:fld id="{E045BD55-E342-40EB-A78C-D0B6F5FD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BCB2-BE9C-4567-B945-F9B3C6CE29B2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325D2-9215-47EE-AA3B-31F839A2C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70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EE5F-5774-42D6-828B-FCCDF33FEEB9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D2DA-D977-42F9-B253-6165EB85F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67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4A1E-DF79-4C69-8EBA-AA14835ECB3A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E492-C22E-4BAB-900D-F95D98279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04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6418-E7E3-4E87-BFC9-37C5E56BA815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DBD0-E819-4FF2-89FE-6ED8F60C7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92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86B9-E732-48D6-9F7D-6A3376FC8E8D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E8DB-544D-46AA-B0D8-C597A5A36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5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55E2-C6F7-4CF7-BA6D-D2E8B1C1A131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6922A-5FD7-4C47-A706-C2597F375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51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BCCF8-9271-4445-8CEA-DE83D202BE94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8E1D-314A-4EAA-839F-5866D1391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792BA6F-7F04-4605-A221-CC38E373619E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5A3D00F-213F-4259-9EC3-89BF5F3C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58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1DE6-9578-48B0-B767-9FCC3CBFEBC5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5A12-D9C7-4E37-820B-B40C52378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5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BFE29-FE2E-4584-870A-5D71CF8E6958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D6E9-A094-4DFE-B08A-F972A14F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34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FB02-AA01-483D-9EF5-AC0C047A2155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2805-3DA1-4191-87A2-C2219D056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8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38A0E-C078-4D5F-B8C4-D47E21457669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F325-61DE-4806-8843-D4419B026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7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8EC92DD-0928-4645-BCC5-37664626B289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3248FE4-490D-4EDA-B179-DB5649B8D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9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CFDCE26-471C-40F7-8BF2-721D0427ABCF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EE790F8-2DE8-4745-9E7C-CEFC6108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09D276C-CE26-41B7-AABC-10AE126A61D1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D2298E5-41FC-4F74-965D-81FBC0DC4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9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CD1C801-A286-4E8D-89D3-D46064EE58B6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F97F735-15F6-4709-A771-821DD978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8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048B2B0-FD23-479E-93EB-F7B6609D3425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278DF0D-1EE0-4B5E-AEAF-016D7DBE5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3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7E98B25-F017-4469-8C14-E38366E38184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5670DBC-E25E-4B77-8DB7-AB5A695AB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9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CFE663E-A8F2-4A46-A330-F88BED834B27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D77AA94-4A1C-4403-91C9-EA90B77CA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91" r:id="rId1"/>
    <p:sldLayoutId id="2147494392" r:id="rId2"/>
    <p:sldLayoutId id="2147494393" r:id="rId3"/>
    <p:sldLayoutId id="2147494394" r:id="rId4"/>
    <p:sldLayoutId id="2147494395" r:id="rId5"/>
    <p:sldLayoutId id="2147494396" r:id="rId6"/>
    <p:sldLayoutId id="2147494397" r:id="rId7"/>
    <p:sldLayoutId id="2147494398" r:id="rId8"/>
    <p:sldLayoutId id="2147494399" r:id="rId9"/>
    <p:sldLayoutId id="2147494400" r:id="rId10"/>
    <p:sldLayoutId id="2147494401" r:id="rId11"/>
    <p:sldLayoutId id="214749440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chemeClr val="bg1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9AAADA6-FAAE-40EC-96DA-A9E7F85CC9D8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E103929-BFBE-4695-81D9-FB512F35F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403" r:id="rId1"/>
    <p:sldLayoutId id="2147494404" r:id="rId2"/>
    <p:sldLayoutId id="2147494405" r:id="rId3"/>
    <p:sldLayoutId id="2147494406" r:id="rId4"/>
    <p:sldLayoutId id="2147494407" r:id="rId5"/>
    <p:sldLayoutId id="2147494408" r:id="rId6"/>
    <p:sldLayoutId id="2147494409" r:id="rId7"/>
    <p:sldLayoutId id="2147494410" r:id="rId8"/>
    <p:sldLayoutId id="2147494411" r:id="rId9"/>
    <p:sldLayoutId id="214749441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chemeClr val="bg1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8E5CBE-DC21-4C22-8107-F28213AF5266}" type="datetime1">
              <a:rPr lang="ru-RU" smtClean="0"/>
              <a:pPr>
                <a:defRPr/>
              </a:pPr>
              <a:t>14.07.2014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F76636-7123-49EB-A951-965E088BA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80" r:id="rId1"/>
    <p:sldLayoutId id="2147494381" r:id="rId2"/>
    <p:sldLayoutId id="2147494382" r:id="rId3"/>
    <p:sldLayoutId id="2147494383" r:id="rId4"/>
    <p:sldLayoutId id="2147494384" r:id="rId5"/>
    <p:sldLayoutId id="2147494385" r:id="rId6"/>
    <p:sldLayoutId id="2147494386" r:id="rId7"/>
    <p:sldLayoutId id="2147494387" r:id="rId8"/>
    <p:sldLayoutId id="2147494388" r:id="rId9"/>
    <p:sldLayoutId id="2147494389" r:id="rId10"/>
    <p:sldLayoutId id="21474943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oleObject" Target="../embeddings/__________Microsoft_Excel51.xls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inec.khabkrai.ru/" TargetMode="External"/><Relationship Id="rId5" Type="http://schemas.openxmlformats.org/officeDocument/2006/relationships/hyperlink" Target="http://www.khabkrai.ru/" TargetMode="External"/><Relationship Id="rId4" Type="http://schemas.openxmlformats.org/officeDocument/2006/relationships/hyperlink" Target="mailto:m.u.avilova@adm.kh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38" y="-214313"/>
            <a:ext cx="18530888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067944" y="260648"/>
            <a:ext cx="5616624" cy="195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О подходах к разработке муниципальных программ</a:t>
            </a:r>
            <a:endParaRPr lang="ru-RU" sz="4000" b="1" dirty="0">
              <a:solidFill>
                <a:srgbClr val="002060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572000" y="3861048"/>
            <a:ext cx="4464496" cy="2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sz="1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lnSpc>
                <a:spcPts val="28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 pitchFamily="34" charset="0"/>
              </a:rPr>
              <a:t>АВИЛОВА</a:t>
            </a:r>
          </a:p>
          <a:p>
            <a:pPr algn="ctr" eaLnBrk="1" hangingPunct="1">
              <a:lnSpc>
                <a:spcPts val="28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 pitchFamily="34" charset="0"/>
              </a:rPr>
              <a:t>МАРИЯ ЮРЬЕВНА</a:t>
            </a:r>
          </a:p>
          <a:p>
            <a:pPr algn="ctr" eaLnBrk="1" hangingPunct="1">
              <a:lnSpc>
                <a:spcPts val="2100"/>
              </a:lnSpc>
            </a:pP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>начальник управления государственных программ министерства </a:t>
            </a:r>
            <a:b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>экономического </a:t>
            </a:r>
            <a:r>
              <a:rPr lang="ru-RU" sz="2200" b="1" dirty="0">
                <a:solidFill>
                  <a:srgbClr val="FFFFFF"/>
                </a:solidFill>
                <a:latin typeface="Arial" pitchFamily="34" charset="0"/>
              </a:rPr>
              <a:t>развития и внешних связей </a:t>
            </a: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>Хабаровского края</a:t>
            </a:r>
            <a:endParaRPr lang="ru-RU" sz="22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739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333375"/>
            <a:ext cx="8023225" cy="585788"/>
          </a:xfrm>
        </p:spPr>
        <p:txBody>
          <a:bodyPr/>
          <a:lstStyle/>
          <a:p>
            <a:pPr>
              <a:lnSpc>
                <a:spcPts val="3600"/>
              </a:lnSpc>
              <a:defRPr/>
            </a:pP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Оценка эффективности реализации </a:t>
            </a:r>
            <a:b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noProof="1" smtClean="0">
                <a:solidFill>
                  <a:schemeClr val="bg1"/>
                </a:solidFill>
              </a:rPr>
              <a:t>государственных программ края</a:t>
            </a:r>
            <a:endParaRPr lang="ru-RU" sz="3200" b="1" noProof="1">
              <a:solidFill>
                <a:schemeClr val="bg1"/>
              </a:solidFill>
            </a:endParaRPr>
          </a:p>
        </p:txBody>
      </p:sp>
      <p:pic>
        <p:nvPicPr>
          <p:cNvPr id="39943" name="Picture 7" descr="ger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96528" y="1484784"/>
            <a:ext cx="8616085" cy="576064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u="sng" dirty="0" smtClean="0">
                <a:solidFill>
                  <a:srgbClr val="000099"/>
                </a:solidFill>
              </a:rPr>
              <a:t>Интегральная  оценка эффективности</a:t>
            </a:r>
            <a:endParaRPr lang="ru-RU" sz="2400" b="1" u="sng" dirty="0">
              <a:solidFill>
                <a:srgbClr val="000099"/>
              </a:solidFill>
              <a:ea typeface="Arial Unicode MS" pitchFamily="34" charset="-128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6527" y="4509120"/>
            <a:ext cx="8616085" cy="648072"/>
          </a:xfrm>
          <a:prstGeom prst="roundRect">
            <a:avLst/>
          </a:prstGeom>
          <a:gradFill flip="none" rotWithShape="1">
            <a:gsLst>
              <a:gs pos="0">
                <a:srgbClr val="6699FF"/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u="sng" dirty="0" smtClean="0">
                <a:solidFill>
                  <a:srgbClr val="000099"/>
                </a:solidFill>
              </a:rPr>
              <a:t>Комплексная оценка эффективности  </a:t>
            </a:r>
            <a:endParaRPr lang="ru-RU" sz="2400" b="1" u="sng" dirty="0">
              <a:solidFill>
                <a:srgbClr val="000099"/>
              </a:solidFill>
              <a:ea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225" y="2276872"/>
            <a:ext cx="8616085" cy="2160240"/>
          </a:xfrm>
          <a:prstGeom prst="roundRect">
            <a:avLst/>
          </a:prstGeom>
          <a:gradFill flip="none" rotWithShape="1">
            <a:gsLst>
              <a:gs pos="0">
                <a:srgbClr val="6699FF"/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marL="457200" indent="-457200">
              <a:lnSpc>
                <a:spcPts val="2200"/>
              </a:lnSpc>
              <a:buAutoNum type="arabicPeriod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Оценка степени достижения целей и задач (ДИ);</a:t>
            </a:r>
          </a:p>
          <a:p>
            <a:pPr marL="457200" indent="-457200">
              <a:lnSpc>
                <a:spcPts val="2200"/>
              </a:lnSpc>
              <a:buAutoNum type="arabicPeriod"/>
              <a:defRPr/>
            </a:pP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ea typeface="Arial Unicode MS" pitchFamily="34" charset="-128"/>
              </a:rPr>
              <a:t>Оценка степени исполнения запланированного уровня расходов (БЛ);</a:t>
            </a:r>
          </a:p>
          <a:p>
            <a:pPr marL="457200" indent="-457200">
              <a:lnSpc>
                <a:spcPts val="2200"/>
              </a:lnSpc>
              <a:buAutoNum type="arabicPeriod"/>
              <a:defRPr/>
            </a:pPr>
            <a:r>
              <a:rPr lang="ru-RU" sz="2400" dirty="0">
                <a:solidFill>
                  <a:srgbClr val="000099"/>
                </a:solidFill>
                <a:ea typeface="Arial Unicode MS" pitchFamily="34" charset="-128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ea typeface="Arial Unicode MS" pitchFamily="34" charset="-128"/>
              </a:rPr>
              <a:t>Оценка своевременности реализации мероприятий (</a:t>
            </a:r>
            <a:r>
              <a:rPr lang="ru-RU" sz="2400" dirty="0" err="1" smtClean="0">
                <a:solidFill>
                  <a:srgbClr val="000099"/>
                </a:solidFill>
                <a:ea typeface="Arial Unicode MS" pitchFamily="34" charset="-128"/>
              </a:rPr>
              <a:t>ССм</a:t>
            </a:r>
            <a:r>
              <a:rPr lang="ru-RU" sz="2400" dirty="0" smtClean="0">
                <a:solidFill>
                  <a:srgbClr val="000099"/>
                </a:solidFill>
                <a:ea typeface="Arial Unicode MS" pitchFamily="34" charset="-128"/>
              </a:rPr>
              <a:t>)</a:t>
            </a:r>
          </a:p>
          <a:p>
            <a:pPr algn="ctr">
              <a:lnSpc>
                <a:spcPts val="2200"/>
              </a:lnSpc>
              <a:defRPr/>
            </a:pPr>
            <a:endParaRPr lang="ru-RU" sz="2400" dirty="0">
              <a:solidFill>
                <a:srgbClr val="000099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 err="1" smtClean="0">
                <a:solidFill>
                  <a:srgbClr val="000099"/>
                </a:solidFill>
                <a:ea typeface="Arial Unicode MS" pitchFamily="34" charset="-128"/>
              </a:rPr>
              <a:t>Ои</a:t>
            </a:r>
            <a:r>
              <a:rPr lang="ru-RU" sz="2400" b="1" dirty="0" smtClean="0">
                <a:solidFill>
                  <a:srgbClr val="000099"/>
                </a:solidFill>
                <a:ea typeface="Arial Unicode MS" pitchFamily="34" charset="-128"/>
              </a:rPr>
              <a:t>= 0,6 *ДИ+0,25*БЛ+ 0,15*</a:t>
            </a:r>
            <a:r>
              <a:rPr lang="ru-RU" sz="2400" b="1" dirty="0" err="1" smtClean="0">
                <a:solidFill>
                  <a:srgbClr val="000099"/>
                </a:solidFill>
                <a:ea typeface="Arial Unicode MS" pitchFamily="34" charset="-128"/>
              </a:rPr>
              <a:t>ССм</a:t>
            </a:r>
            <a:endParaRPr lang="ru-RU" sz="2400" b="1" dirty="0">
              <a:solidFill>
                <a:srgbClr val="000099"/>
              </a:solidFill>
              <a:ea typeface="Arial Unicode MS" pitchFamily="34" charset="-128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844" y="5301208"/>
            <a:ext cx="8616085" cy="1368152"/>
          </a:xfrm>
          <a:prstGeom prst="roundRect">
            <a:avLst/>
          </a:prstGeom>
          <a:gradFill flip="none" rotWithShape="1">
            <a:gsLst>
              <a:gs pos="0">
                <a:srgbClr val="6699FF"/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marL="342900" indent="-342900">
              <a:lnSpc>
                <a:spcPts val="2200"/>
              </a:lnSpc>
              <a:buFontTx/>
              <a:buChar char="-"/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Интегральная оценка эффективности</a:t>
            </a:r>
            <a:r>
              <a:rPr lang="ru-RU" sz="2400" dirty="0" smtClean="0">
                <a:solidFill>
                  <a:srgbClr val="000099"/>
                </a:solidFill>
              </a:rPr>
              <a:t>;</a:t>
            </a:r>
          </a:p>
          <a:p>
            <a:pPr marL="342900" indent="-342900">
              <a:lnSpc>
                <a:spcPts val="2200"/>
              </a:lnSpc>
              <a:buFontTx/>
              <a:buChar char="-"/>
              <a:defRPr/>
            </a:pPr>
            <a:r>
              <a:rPr lang="ru-RU" sz="2400" b="1" dirty="0" smtClean="0">
                <a:solidFill>
                  <a:srgbClr val="000099"/>
                </a:solidFill>
                <a:ea typeface="Arial Unicode MS" pitchFamily="34" charset="-128"/>
              </a:rPr>
              <a:t>Оценка эффективности использования средств краевого бюджета (ЭИ=ДИ/БЛ)</a:t>
            </a:r>
          </a:p>
        </p:txBody>
      </p:sp>
    </p:spTree>
    <p:extLst>
      <p:ext uri="{BB962C8B-B14F-4D97-AF65-F5344CB8AC3E}">
        <p14:creationId xmlns:p14="http://schemas.microsoft.com/office/powerpoint/2010/main" val="664644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6"/>
          <p:cNvSpPr txBox="1">
            <a:spLocks noChangeArrowheads="1"/>
          </p:cNvSpPr>
          <p:nvPr/>
        </p:nvSpPr>
        <p:spPr bwMode="auto">
          <a:xfrm>
            <a:off x="827088" y="63817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ger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1571625" y="106363"/>
            <a:ext cx="7572375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3000" b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Интегральная оценка</a:t>
            </a:r>
            <a:br>
              <a:rPr lang="ru-RU" altLang="ru-RU" sz="3000" b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sz="3000" b="1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эффективности </a:t>
            </a:r>
            <a:r>
              <a:rPr lang="ru-RU" altLang="ru-RU" sz="3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госпрограмм за 2013 г.</a:t>
            </a:r>
            <a:endParaRPr lang="ru-RU" altLang="ru-RU" sz="3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524000" y="1397000"/>
          <a:ext cx="6576392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6087" name="Диаграмма 10"/>
          <p:cNvGraphicFramePr>
            <a:graphicFrameLocks/>
          </p:cNvGraphicFramePr>
          <p:nvPr/>
        </p:nvGraphicFramePr>
        <p:xfrm>
          <a:off x="344488" y="1362075"/>
          <a:ext cx="8310562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10" imgW="8309568" imgH="5358848" progId="Excel.Chart.8">
                  <p:embed/>
                </p:oleObj>
              </mc:Choice>
              <mc:Fallback>
                <p:oleObj r:id="rId10" imgW="8309568" imgH="53588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362075"/>
                        <a:ext cx="8310562" cy="535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4976813" y="2060575"/>
            <a:ext cx="2089150" cy="504825"/>
          </a:xfrm>
          <a:prstGeom prst="wedgeRoundRectCallout">
            <a:avLst>
              <a:gd name="adj1" fmla="val -21299"/>
              <a:gd name="adj2" fmla="val 1002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333375"/>
            <a:ext cx="8023225" cy="585788"/>
          </a:xfrm>
        </p:spPr>
        <p:txBody>
          <a:bodyPr/>
          <a:lstStyle/>
          <a:p>
            <a:pPr>
              <a:lnSpc>
                <a:spcPts val="3600"/>
              </a:lnSpc>
              <a:defRPr/>
            </a:pP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КПЭ</a:t>
            </a:r>
            <a:r>
              <a:rPr lang="en-US" sz="3200" b="1" noProof="1" smtClean="0">
                <a:solidFill>
                  <a:schemeClr val="accent6">
                    <a:lumMod val="75000"/>
                  </a:schemeClr>
                </a:solidFill>
              </a:rPr>
              <a:t> (KPI)</a:t>
            </a: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 органов исполнительной </a:t>
            </a:r>
            <a:b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noProof="1" smtClean="0">
                <a:solidFill>
                  <a:schemeClr val="bg1"/>
                </a:solidFill>
              </a:rPr>
              <a:t>власти края</a:t>
            </a:r>
            <a:endParaRPr lang="ru-RU" sz="3200" b="1" noProof="1">
              <a:solidFill>
                <a:schemeClr val="bg1"/>
              </a:solidFill>
            </a:endParaRPr>
          </a:p>
        </p:txBody>
      </p:sp>
      <p:pic>
        <p:nvPicPr>
          <p:cNvPr id="39943" name="Picture 7" descr="ge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07864" y="1916832"/>
            <a:ext cx="8616085" cy="3312368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marL="342900" indent="-342900" algn="ctr">
              <a:lnSpc>
                <a:spcPts val="22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Оценка выполнения целевых показателей (ИЦП);</a:t>
            </a:r>
          </a:p>
          <a:p>
            <a:pPr marL="342900" indent="-342900" algn="ctr">
              <a:lnSpc>
                <a:spcPts val="22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  <a:ea typeface="Arial Unicode MS" pitchFamily="34" charset="-128"/>
              </a:rPr>
              <a:t>Оценка выполнения важнейших мероприятий (ИВМ);</a:t>
            </a:r>
          </a:p>
          <a:p>
            <a:pPr marL="342900" indent="-342900" algn="ctr">
              <a:lnSpc>
                <a:spcPts val="2200"/>
              </a:lnSpc>
              <a:buFontTx/>
              <a:buChar char="-"/>
              <a:defRPr/>
            </a:pPr>
            <a:r>
              <a:rPr lang="ru-RU" sz="2400" dirty="0" smtClean="0">
                <a:solidFill>
                  <a:srgbClr val="000099"/>
                </a:solidFill>
                <a:ea typeface="Arial Unicode MS" pitchFamily="34" charset="-128"/>
              </a:rPr>
              <a:t>Оценка качества менеджмента (ИКМ)</a:t>
            </a:r>
          </a:p>
          <a:p>
            <a:pPr algn="ctr">
              <a:lnSpc>
                <a:spcPts val="2200"/>
              </a:lnSpc>
              <a:defRPr/>
            </a:pPr>
            <a:endParaRPr lang="ru-RU" sz="2400" dirty="0">
              <a:solidFill>
                <a:srgbClr val="000099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 err="1" smtClean="0">
                <a:solidFill>
                  <a:srgbClr val="000099"/>
                </a:solidFill>
                <a:ea typeface="Arial Unicode MS" pitchFamily="34" charset="-128"/>
              </a:rPr>
              <a:t>Ооивк</a:t>
            </a:r>
            <a:r>
              <a:rPr lang="ru-RU" sz="2400" b="1" dirty="0" smtClean="0">
                <a:solidFill>
                  <a:srgbClr val="000099"/>
                </a:solidFill>
                <a:ea typeface="Arial Unicode MS" pitchFamily="34" charset="-128"/>
              </a:rPr>
              <a:t>= 0,5 *ИЦП+0,3*ИВМ+ 0,2*ИКМ</a:t>
            </a:r>
            <a:endParaRPr lang="ru-RU" sz="2400" b="1" dirty="0">
              <a:solidFill>
                <a:srgbClr val="000099"/>
              </a:solidFill>
              <a:ea typeface="Arial Unicode MS" pitchFamily="34" charset="-128"/>
            </a:endParaRPr>
          </a:p>
        </p:txBody>
      </p:sp>
      <p:pic>
        <p:nvPicPr>
          <p:cNvPr id="3074" name="Picture 2" descr="C:\Users\minecov2\AppData\Local\Microsoft\Windows\Temporary Internet Files\Content.IE5\R0NCP6ZV\MC90044039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22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63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42875" y="1143000"/>
            <a:ext cx="8824913" cy="917575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600" b="1" dirty="0">
                <a:solidFill>
                  <a:srgbClr val="002060"/>
                </a:solidFill>
                <a:cs typeface="Arial" charset="0"/>
              </a:rPr>
              <a:t>Указы Президента РФ от 07 мая 2012 г., 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600" b="1" dirty="0">
                <a:solidFill>
                  <a:srgbClr val="002060"/>
                </a:solidFill>
                <a:cs typeface="Arial" charset="0"/>
              </a:rPr>
              <a:t>Указ Президента РФ от 21 августа 2012 г. № 1199, 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600" b="1" dirty="0">
                <a:solidFill>
                  <a:srgbClr val="002060"/>
                </a:solidFill>
                <a:cs typeface="Arial" charset="0"/>
              </a:rPr>
              <a:t>Указ Президента РФ от 10 сентября 2012 г. № 1276 </a:t>
            </a:r>
            <a:endParaRPr lang="ru-RU" sz="26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0975" y="2438400"/>
            <a:ext cx="8786813" cy="61753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ОНДП Правительства Хабаровского края</a:t>
            </a:r>
            <a:br>
              <a:rPr lang="ru-RU" sz="2400" b="1" dirty="0">
                <a:solidFill>
                  <a:srgbClr val="00206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на период 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до 2018 года </a:t>
            </a:r>
            <a:endParaRPr lang="ru-RU" sz="2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388" y="5888038"/>
            <a:ext cx="8788400" cy="71437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Заслушивание отчетов ОИВК и ОМСУ на аппаратных совещаниях у Губернатора края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5888" y="3141663"/>
            <a:ext cx="2501900" cy="1258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72000" rIns="0" bIns="0"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Программы развития </a:t>
            </a:r>
            <a:r>
              <a:rPr lang="ru-RU" sz="2400" b="1" dirty="0" err="1">
                <a:solidFill>
                  <a:srgbClr val="000099"/>
                </a:solidFill>
                <a:cs typeface="Arial" charset="0"/>
              </a:rPr>
              <a:t>муниципаль-ных</a:t>
            </a: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cs typeface="Arial" charset="0"/>
              </a:rPr>
              <a:t>образова-ний</a:t>
            </a:r>
            <a:endParaRPr lang="ru-RU" sz="2400" b="1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0"/>
            <a:ext cx="881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73"/>
          <p:cNvSpPr txBox="1">
            <a:spLocks noChangeArrowheads="1"/>
          </p:cNvSpPr>
          <p:nvPr/>
        </p:nvSpPr>
        <p:spPr bwMode="auto">
          <a:xfrm>
            <a:off x="1270000" y="4763"/>
            <a:ext cx="7858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>
              <a:buFont typeface="Times New Roman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>
              <a:buFont typeface="Times New Roman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>
              <a:buFont typeface="Times New Roman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>
              <a:buFont typeface="Times New Roman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Система взаимодействия по </a:t>
            </a:r>
            <a:r>
              <a:rPr lang="ru-RU" altLang="ru-RU" sz="3200" b="1">
                <a:solidFill>
                  <a:schemeClr val="bg1"/>
                </a:solidFill>
              </a:rPr>
              <a:t>исполнению Указов</a:t>
            </a:r>
          </a:p>
        </p:txBody>
      </p:sp>
      <p:sp>
        <p:nvSpPr>
          <p:cNvPr id="35" name="Стрелка вниз 34"/>
          <p:cNvSpPr/>
          <p:nvPr/>
        </p:nvSpPr>
        <p:spPr bwMode="auto">
          <a:xfrm>
            <a:off x="4227513" y="2090738"/>
            <a:ext cx="436562" cy="330200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0975" y="3459163"/>
            <a:ext cx="2451100" cy="1022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 err="1">
                <a:solidFill>
                  <a:srgbClr val="000099"/>
                </a:solidFill>
                <a:cs typeface="Arial" charset="0"/>
              </a:rPr>
              <a:t>Государствен</a:t>
            </a: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-</a:t>
            </a:r>
            <a:br>
              <a:rPr lang="ru-RU" sz="2400" b="1" dirty="0">
                <a:solidFill>
                  <a:srgbClr val="000099"/>
                </a:solidFill>
                <a:cs typeface="Arial" charset="0"/>
              </a:rPr>
            </a:br>
            <a:r>
              <a:rPr lang="ru-RU" sz="2400" b="1" dirty="0" err="1">
                <a:solidFill>
                  <a:srgbClr val="000099"/>
                </a:solidFill>
                <a:cs typeface="Arial" charset="0"/>
              </a:rPr>
              <a:t>ные</a:t>
            </a: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cs typeface="Arial" charset="0"/>
              </a:rPr>
              <a:t>програм</a:t>
            </a: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-</a:t>
            </a:r>
            <a:br>
              <a:rPr lang="ru-RU" sz="2400" b="1" dirty="0">
                <a:solidFill>
                  <a:srgbClr val="000099"/>
                </a:solidFill>
                <a:cs typeface="Arial" charset="0"/>
              </a:rPr>
            </a:b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мы края</a:t>
            </a: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1444625" y="3076575"/>
            <a:ext cx="436563" cy="352425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 bwMode="auto">
          <a:xfrm rot="16200000">
            <a:off x="2584451" y="3852862"/>
            <a:ext cx="436562" cy="341313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73388" y="3141663"/>
            <a:ext cx="3151187" cy="152241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0099"/>
                </a:solidFill>
                <a:cs typeface="Arial" charset="0"/>
              </a:rPr>
              <a:t>Конкурсные условия распределения субсидий</a:t>
            </a:r>
          </a:p>
          <a:p>
            <a:pPr algn="ctr">
              <a:lnSpc>
                <a:spcPts val="1800"/>
              </a:lnSpc>
              <a:defRPr/>
            </a:pPr>
            <a:r>
              <a:rPr lang="ru-RU" b="1" dirty="0">
                <a:solidFill>
                  <a:srgbClr val="000099"/>
                </a:solidFill>
                <a:cs typeface="Arial" charset="0"/>
              </a:rPr>
              <a:t>(с учетом показателей эффективности </a:t>
            </a:r>
            <a:r>
              <a:rPr lang="ru-RU" b="1" dirty="0" err="1">
                <a:solidFill>
                  <a:srgbClr val="000099"/>
                </a:solidFill>
                <a:cs typeface="Arial" charset="0"/>
              </a:rPr>
              <a:t>предос</a:t>
            </a:r>
            <a:r>
              <a:rPr lang="ru-RU" b="1" dirty="0">
                <a:solidFill>
                  <a:srgbClr val="000099"/>
                </a:solidFill>
                <a:cs typeface="Arial" charset="0"/>
              </a:rPr>
              <a:t>-</a:t>
            </a:r>
            <a:br>
              <a:rPr lang="ru-RU" b="1" dirty="0">
                <a:solidFill>
                  <a:srgbClr val="000099"/>
                </a:solidFill>
                <a:cs typeface="Arial" charset="0"/>
              </a:rPr>
            </a:br>
            <a:r>
              <a:rPr lang="ru-RU" b="1" dirty="0" err="1">
                <a:solidFill>
                  <a:srgbClr val="000099"/>
                </a:solidFill>
                <a:cs typeface="Arial" charset="0"/>
              </a:rPr>
              <a:t>тавления</a:t>
            </a:r>
            <a:r>
              <a:rPr lang="ru-RU" b="1" dirty="0">
                <a:solidFill>
                  <a:srgbClr val="000099"/>
                </a:solidFill>
                <a:cs typeface="Arial" charset="0"/>
              </a:rPr>
              <a:t> субсидий) </a:t>
            </a:r>
          </a:p>
        </p:txBody>
      </p:sp>
      <p:sp>
        <p:nvSpPr>
          <p:cNvPr id="45" name="Стрелка вниз 44"/>
          <p:cNvSpPr/>
          <p:nvPr/>
        </p:nvSpPr>
        <p:spPr bwMode="auto">
          <a:xfrm rot="16200000">
            <a:off x="6076951" y="3878262"/>
            <a:ext cx="436562" cy="341313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1290638" y="4481513"/>
            <a:ext cx="434975" cy="368300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 bwMode="auto">
          <a:xfrm>
            <a:off x="7345363" y="4481513"/>
            <a:ext cx="436562" cy="365125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0975" y="4849813"/>
            <a:ext cx="8786813" cy="66992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Приоритетные задачи и направления ОИВК и ОМСУ по реализации Указов Президента РФ на 2014 год</a:t>
            </a: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4264025" y="5535613"/>
            <a:ext cx="436563" cy="314325"/>
          </a:xfrm>
          <a:prstGeom prst="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8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5545" y="4030031"/>
            <a:ext cx="9118104" cy="36036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"Дорожные карты" по заработной плате в социальной сфере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8" y="4962053"/>
            <a:ext cx="9131052" cy="36036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Поддержка многодетных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84" y="6382510"/>
            <a:ext cx="9144000" cy="42309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Завершение формирования сети МФЦ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18493" y="4473524"/>
            <a:ext cx="9144000" cy="39925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Обеспечение доступным дошкольным образованием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23" y="2009243"/>
            <a:ext cx="9111084" cy="3949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Экономическое развитие и повышение производительности труда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52" y="2907729"/>
            <a:ext cx="9144000" cy="389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Повышение энергетической </a:t>
            </a:r>
            <a:r>
              <a:rPr lang="ru-RU" sz="2000" b="1" dirty="0" err="1">
                <a:solidFill>
                  <a:srgbClr val="003399"/>
                </a:solidFill>
                <a:ea typeface="Arial Unicode MS" pitchFamily="34" charset="-128"/>
              </a:rPr>
              <a:t>энергоэффективности</a:t>
            </a: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, газификация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752" y="5396267"/>
            <a:ext cx="9118104" cy="37822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Развитие здравоохранения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423" y="5876902"/>
            <a:ext cx="9144000" cy="44607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Ликвидация аварийного жилищного фонда, капремонт МКД</a:t>
            </a:r>
          </a:p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8493" y="1485901"/>
            <a:ext cx="9144000" cy="46003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Ликвидация последствий ЧС </a:t>
            </a:r>
          </a:p>
        </p:txBody>
      </p:sp>
      <p:pic>
        <p:nvPicPr>
          <p:cNvPr id="18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0" y="3369736"/>
            <a:ext cx="9144000" cy="5881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Развитие жилищного строительства, включая строительство жилья экономического класса, жилья для детей-сирот</a:t>
            </a:r>
          </a:p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661" y="2469393"/>
            <a:ext cx="9144000" cy="3536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ts val="18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Привлечение инвестиций, формирование </a:t>
            </a:r>
            <a:r>
              <a:rPr lang="ru-RU" sz="2000" b="1" dirty="0" err="1">
                <a:solidFill>
                  <a:srgbClr val="003399"/>
                </a:solidFill>
                <a:ea typeface="Arial Unicode MS" pitchFamily="34" charset="-128"/>
              </a:rPr>
              <a:t>ТОРов</a:t>
            </a:r>
            <a:r>
              <a:rPr lang="ru-RU" sz="2000" b="1" dirty="0">
                <a:solidFill>
                  <a:srgbClr val="003399"/>
                </a:solidFill>
                <a:ea typeface="Arial Unicode MS" pitchFamily="34" charset="-128"/>
              </a:rPr>
              <a:t> и </a:t>
            </a:r>
            <a:r>
              <a:rPr lang="ru-RU" sz="2000" b="1" dirty="0" err="1">
                <a:solidFill>
                  <a:srgbClr val="003399"/>
                </a:solidFill>
                <a:ea typeface="Arial Unicode MS" pitchFamily="34" charset="-128"/>
              </a:rPr>
              <a:t>промпарков</a:t>
            </a:r>
            <a:endParaRPr lang="ru-RU" sz="2000" b="1" dirty="0">
              <a:solidFill>
                <a:srgbClr val="003399"/>
              </a:solidFill>
              <a:ea typeface="Arial Unicode MS" pitchFamily="34" charset="-128"/>
            </a:endParaRPr>
          </a:p>
        </p:txBody>
      </p:sp>
      <p:pic>
        <p:nvPicPr>
          <p:cNvPr id="18468" name="Picture 7" descr="ge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10969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403350" y="103188"/>
            <a:ext cx="76327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6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3400" b="1" noProof="1">
                <a:solidFill>
                  <a:srgbClr val="222268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Приоритетные направления </a:t>
            </a:r>
          </a:p>
          <a:p>
            <a:pPr algn="ctr">
              <a:lnSpc>
                <a:spcPts val="36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34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 2015 – 2017 годы</a:t>
            </a:r>
          </a:p>
        </p:txBody>
      </p:sp>
    </p:spTree>
    <p:extLst>
      <p:ext uri="{BB962C8B-B14F-4D97-AF65-F5344CB8AC3E}">
        <p14:creationId xmlns:p14="http://schemas.microsoft.com/office/powerpoint/2010/main" val="19122819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27014" y="1160808"/>
            <a:ext cx="8737474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Повышение заработной платы работникам</a:t>
            </a:r>
            <a:b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</a:b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  социальной сферы и оптимизация сети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9563" y="6133573"/>
            <a:ext cx="8656351" cy="5562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44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Поддержка программ эффективности бюджетных расходов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9562" y="5383456"/>
            <a:ext cx="8737475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Развитие сельского хозяйства, поддержка местных инициатив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9562" y="4646712"/>
            <a:ext cx="8737475" cy="5032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Реализация программ поддержки малого и среднего предпринимательства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9470" y="1772816"/>
            <a:ext cx="8735018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Проведение капитального ремонта МКД, переселение граждан из аварийного жилья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9775" y="3168318"/>
            <a:ext cx="8724713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Содействие жилищному строительству и</a:t>
            </a:r>
            <a:b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</a:b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  обеспечению жильем</a:t>
            </a:r>
          </a:p>
        </p:txBody>
      </p:sp>
      <p:pic>
        <p:nvPicPr>
          <p:cNvPr id="25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4300"/>
            <a:ext cx="9144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7" descr="ge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147638"/>
            <a:ext cx="10969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162050" y="-114300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3000" b="1" kern="0" spc="-50" noProof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Приоритетные направления </a:t>
            </a:r>
            <a:r>
              <a:rPr lang="ru-RU" sz="3000" b="1" kern="0" spc="-50" noProof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субсидирования расходов </a:t>
            </a:r>
            <a:r>
              <a:rPr lang="ru-RU" sz="3000" b="1" spc="-5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ОМСУ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615" y="3875715"/>
            <a:ext cx="8724713" cy="60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44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Предоставление земельных участков гражданам, имеющих трех и более детей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5161" y="2463865"/>
            <a:ext cx="8656352" cy="530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44000" rIns="72000" bIns="36000" anchor="ctr"/>
          <a:lstStyle/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- Выравнивание условий доступности услуг (</a:t>
            </a:r>
            <a:r>
              <a:rPr lang="ru-RU" sz="2400" b="1" dirty="0" err="1">
                <a:solidFill>
                  <a:srgbClr val="002060"/>
                </a:solidFill>
                <a:ea typeface="Arial Unicode MS" pitchFamily="34" charset="-128"/>
              </a:rPr>
              <a:t>энерго</a:t>
            </a:r>
            <a:r>
              <a:rPr lang="ru-RU" sz="2400" b="1" dirty="0">
                <a:solidFill>
                  <a:srgbClr val="002060"/>
                </a:solidFill>
                <a:ea typeface="Arial Unicode MS" pitchFamily="34" charset="-128"/>
              </a:rPr>
              <a:t>, теплоснабжение, транспортная доступность)</a:t>
            </a:r>
          </a:p>
        </p:txBody>
      </p:sp>
    </p:spTree>
    <p:extLst>
      <p:ext uri="{BB962C8B-B14F-4D97-AF65-F5344CB8AC3E}">
        <p14:creationId xmlns:p14="http://schemas.microsoft.com/office/powerpoint/2010/main" val="66104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9850" y="0"/>
            <a:ext cx="7221538" cy="117951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600" smtClean="0">
                <a:solidFill>
                  <a:schemeClr val="bg1"/>
                </a:solidFill>
              </a:rPr>
              <a:t>Мониторинг реализации Указов Президента РФ  в Хабаровском края </a:t>
            </a:r>
          </a:p>
        </p:txBody>
      </p:sp>
      <p:pic>
        <p:nvPicPr>
          <p:cNvPr id="2458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7" descr="ger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Прямоугольник 9"/>
          <p:cNvSpPr>
            <a:spLocks noChangeArrowheads="1"/>
          </p:cNvSpPr>
          <p:nvPr/>
        </p:nvSpPr>
        <p:spPr bwMode="auto">
          <a:xfrm>
            <a:off x="894333" y="188640"/>
            <a:ext cx="8358187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400" b="1" noProof="1" smtClean="0">
                <a:solidFill>
                  <a:srgbClr val="262673"/>
                </a:solidFill>
                <a:cs typeface="Arial" charset="0"/>
              </a:rPr>
              <a:t>Приоритетные расходные </a:t>
            </a:r>
          </a:p>
          <a:p>
            <a:pPr algn="ct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400" b="1" noProof="1" smtClean="0">
                <a:solidFill>
                  <a:srgbClr val="FFFFFF"/>
                </a:solidFill>
                <a:cs typeface="Arial" charset="0"/>
              </a:rPr>
              <a:t>обязательства ОМСУ </a:t>
            </a:r>
          </a:p>
          <a:p>
            <a:pPr algn="ctr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400" noProof="1" smtClean="0">
                <a:solidFill>
                  <a:srgbClr val="FFFFFF"/>
                </a:solidFill>
                <a:cs typeface="Arial" charset="0"/>
              </a:rPr>
              <a:t>(пример краевого уровня)</a:t>
            </a:r>
            <a:endParaRPr lang="ru-RU" sz="3400" noProof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252" t="21679" r="3125" b="9961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333375"/>
            <a:ext cx="8023225" cy="585788"/>
          </a:xfrm>
        </p:spPr>
        <p:txBody>
          <a:bodyPr/>
          <a:lstStyle/>
          <a:p>
            <a:pPr>
              <a:lnSpc>
                <a:spcPts val="3600"/>
              </a:lnSpc>
              <a:defRPr/>
            </a:pP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Задачи по выстраиванию </a:t>
            </a:r>
            <a:b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noProof="1" smtClean="0">
                <a:solidFill>
                  <a:schemeClr val="bg1"/>
                </a:solidFill>
              </a:rPr>
              <a:t>системы госпрограмм</a:t>
            </a:r>
            <a:endParaRPr lang="ru-RU" sz="3200" b="1" noProof="1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171" y="2492896"/>
            <a:ext cx="8616085" cy="834039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000"/>
              </a:lnSpc>
              <a:defRPr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algn="ctr">
              <a:lnSpc>
                <a:spcPts val="2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трехлетнее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бюджетное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планирование на основе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приоритизации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расходов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</a:endParaRPr>
          </a:p>
        </p:txBody>
      </p:sp>
      <p:pic>
        <p:nvPicPr>
          <p:cNvPr id="39943" name="Picture 7" descr="ge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37953" y="5949280"/>
            <a:ext cx="8549304" cy="648072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усиление роли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ответственных исполнителей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государственных программ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6981" y="3465004"/>
            <a:ext cx="8616085" cy="936104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синхронизация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государственных программ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РФ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региональных государственных программ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муниципальных программ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7635" y="4643117"/>
            <a:ext cx="8616085" cy="1152128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1600"/>
              </a:lnSpc>
              <a:defRPr/>
            </a:pPr>
            <a:endParaRPr lang="ru-RU" sz="2400" b="1" dirty="0" smtClean="0">
              <a:solidFill>
                <a:srgbClr val="0000CC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</a:rPr>
              <a:t>обеспечение безусловного выполнения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</a:rPr>
              <a:t>целевых показателей, направленных на реализацию «майских указов»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6981" y="1434804"/>
            <a:ext cx="8624817" cy="842067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Выстраивание единой системы стратегического планирования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762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7" descr="ge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9"/>
          <p:cNvSpPr txBox="1">
            <a:spLocks noChangeArrowheads="1"/>
          </p:cNvSpPr>
          <p:nvPr/>
        </p:nvSpPr>
        <p:spPr bwMode="auto">
          <a:xfrm>
            <a:off x="36513" y="2565400"/>
            <a:ext cx="9144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cs typeface="Arial" panose="020B0604020202020204" pitchFamily="34" charset="0"/>
              </a:rPr>
              <a:t>Министерство экономического развития </a:t>
            </a:r>
            <a:endParaRPr lang="en-US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cs typeface="Arial" panose="020B0604020202020204" pitchFamily="34" charset="0"/>
              </a:rPr>
              <a:t>и внешних связей Хабаровского края</a:t>
            </a:r>
            <a:endParaRPr lang="en-US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cs typeface="Arial" panose="020B0604020202020204" pitchFamily="34" charset="0"/>
              </a:rPr>
              <a:t>г. Хабаровск, ул. Муравьева-Амурского, 19</a:t>
            </a: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cs typeface="Arial" panose="020B0604020202020204" pitchFamily="34" charset="0"/>
              </a:rPr>
              <a:t>Телефон: (4212) </a:t>
            </a:r>
            <a:r>
              <a:rPr lang="en-US" altLang="ru-RU" sz="2400" b="1">
                <a:solidFill>
                  <a:srgbClr val="000066"/>
                </a:solidFill>
                <a:cs typeface="Arial" panose="020B0604020202020204" pitchFamily="34" charset="0"/>
              </a:rPr>
              <a:t>40-20-00 (2500)</a:t>
            </a:r>
            <a:endParaRPr lang="ru-RU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00066"/>
                </a:solidFill>
                <a:cs typeface="Arial" panose="020B0604020202020204" pitchFamily="34" charset="0"/>
              </a:rPr>
              <a:t>e-mail: </a:t>
            </a:r>
            <a:r>
              <a:rPr lang="en-US" altLang="ru-RU" sz="2400" b="1">
                <a:solidFill>
                  <a:srgbClr val="000066"/>
                </a:solidFill>
                <a:cs typeface="Arial" panose="020B0604020202020204" pitchFamily="34" charset="0"/>
                <a:hlinkClick r:id="rId4"/>
              </a:rPr>
              <a:t>m.u.avilova@adm.khv.ru</a:t>
            </a:r>
            <a:endParaRPr lang="en-US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00066"/>
                </a:solidFill>
                <a:cs typeface="Arial" panose="020B0604020202020204" pitchFamily="34" charset="0"/>
                <a:hlinkClick r:id="rId5"/>
              </a:rPr>
              <a:t>www.khabkrai.ru</a:t>
            </a:r>
            <a:endParaRPr lang="en-US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00066"/>
                </a:solidFill>
                <a:cs typeface="Arial" panose="020B0604020202020204" pitchFamily="34" charset="0"/>
                <a:hlinkClick r:id="rId6"/>
              </a:rPr>
              <a:t>www.minec.khabkrai.ru</a:t>
            </a:r>
            <a:endParaRPr lang="en-US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5418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27014" y="1160808"/>
            <a:ext cx="8737474" cy="3959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a typeface="Arial Unicode MS" pitchFamily="34" charset="-128"/>
              </a:rPr>
              <a:t>Бюджетный кодекс РФ (ст.179)</a:t>
            </a: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0138" y="2413722"/>
            <a:ext cx="8737475" cy="9432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 algn="ctr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постановление Правительства РФ от 02.08.2010 № 588 «Об утверждении порядка разработки, реализации и оценки эффективности государственных программ РФ»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9470" y="1685767"/>
            <a:ext cx="8735018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ea typeface="Arial Unicode MS" pitchFamily="34" charset="-128"/>
              </a:rPr>
              <a:t>Федеральный закон «О стратегическом планировании в Российской Федерации» (от 28.06.2014 № 172-ФЗ) </a:t>
            </a: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1231" y="5027502"/>
            <a:ext cx="8724713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 algn="ctr">
              <a:lnSpc>
                <a:spcPts val="19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Перечень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государственных программ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края (распоряжение Правительства края от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28.10.2013 №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809-рп)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</a:endParaRPr>
          </a:p>
        </p:txBody>
      </p:sp>
      <p:pic>
        <p:nvPicPr>
          <p:cNvPr id="25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4300"/>
            <a:ext cx="9144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7" descr="ge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147638"/>
            <a:ext cx="10969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162050" y="-114300"/>
            <a:ext cx="7929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3000" b="1" kern="0" spc="-50" noProof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Правовые основы </a:t>
            </a:r>
            <a:r>
              <a:rPr lang="ru-RU" sz="3000" b="1" kern="0" spc="-50" noProof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для реализации </a:t>
            </a:r>
            <a:r>
              <a:rPr lang="ru-RU" sz="3000" b="1" kern="0" spc="-50" noProof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государственных </a:t>
            </a:r>
            <a:r>
              <a:rPr lang="ru-RU" sz="3000" b="1" kern="0" spc="-50" noProof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программ</a:t>
            </a:r>
            <a:endParaRPr lang="ru-RU" sz="3000" b="1" spc="-5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1571" y="3501008"/>
            <a:ext cx="8725373" cy="13971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44000" rIns="72000" bIns="36000" anchor="ctr"/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Порядок принятия решения о разработке государственных программ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их формирования 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реализации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Порядок проведения оценки эффективности реализации государственных программ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края (постановление Правительства края от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20.09.2013 №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283-пр)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232" y="5877272"/>
            <a:ext cx="8724713" cy="8233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tIns="108000" rIns="72000" bIns="36000" anchor="ctr"/>
          <a:lstStyle/>
          <a:p>
            <a:pPr algn="ctr"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Методические рекомендации по разработке муниципальных программ (утвержденные решением комиссии по проектировкам от 28.03.2014)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74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3075" y="17463"/>
            <a:ext cx="7221538" cy="11795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Система стратегического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планирования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3" y="1412875"/>
            <a:ext cx="8786812" cy="57596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Указы Президента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РФ от 07 мая 2012 г. </a:t>
            </a:r>
            <a:endParaRPr lang="ru-RU" sz="20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079" y="4202344"/>
            <a:ext cx="4069085" cy="10278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ОНДП Правительства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Хабаровского края </a:t>
            </a:r>
            <a:r>
              <a:rPr lang="en-US" sz="20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</a:b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на период 2014 – 2018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гг.</a:t>
            </a:r>
            <a:endParaRPr lang="ru-RU" sz="2000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4142" y="3753082"/>
            <a:ext cx="3706965" cy="4492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Планы-графики, «дорожные карты» ОИВК              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3037" y="2522942"/>
            <a:ext cx="4008760" cy="108312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Основные направления деятельности (ОНДП)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Правительства РФ на период до 2018 года</a:t>
            </a:r>
          </a:p>
        </p:txBody>
      </p:sp>
      <p:pic>
        <p:nvPicPr>
          <p:cNvPr id="21513" name="Picture 7" descr="ger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848298" y="5238611"/>
            <a:ext cx="3706964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Планы-графики, «дорожные карты» ОМСУ</a:t>
            </a:r>
          </a:p>
        </p:txBody>
      </p:sp>
      <p:sp>
        <p:nvSpPr>
          <p:cNvPr id="2" name="Стрелка вправо 1"/>
          <p:cNvSpPr/>
          <p:nvPr/>
        </p:nvSpPr>
        <p:spPr bwMode="auto">
          <a:xfrm>
            <a:off x="4290441" y="3038058"/>
            <a:ext cx="792088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85691" y="2669960"/>
            <a:ext cx="3826019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Государственные программы РФ</a:t>
            </a:r>
            <a:endParaRPr lang="ru-RU" sz="2000" b="1" dirty="0">
              <a:solidFill>
                <a:srgbClr val="006699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3" y="2185475"/>
            <a:ext cx="3883790" cy="4228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Планы-графики, «дорожные карты» </a:t>
            </a:r>
            <a:r>
              <a:rPr lang="ru-RU" sz="1600" b="1" dirty="0" smtClean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ФОИВ               </a:t>
            </a:r>
            <a:endParaRPr lang="ru-RU" sz="1600" b="1" dirty="0">
              <a:solidFill>
                <a:srgbClr val="006699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13694" y="4294090"/>
            <a:ext cx="3826019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Государственные программы края</a:t>
            </a:r>
            <a:endParaRPr lang="ru-RU" sz="2000" b="1" dirty="0">
              <a:solidFill>
                <a:srgbClr val="006699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>
            <a:off x="4288052" y="4510114"/>
            <a:ext cx="792088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7016678" y="3606064"/>
            <a:ext cx="435642" cy="5237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7016678" y="5274107"/>
            <a:ext cx="435642" cy="5237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0869" y="5797829"/>
            <a:ext cx="3826019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6699"/>
                </a:solidFill>
                <a:latin typeface="Georgia" pitchFamily="18" charset="0"/>
                <a:cs typeface="Arial" charset="0"/>
              </a:rPr>
              <a:t>Муниципальные   программы </a:t>
            </a:r>
            <a:endParaRPr lang="ru-RU" sz="2000" b="1" dirty="0">
              <a:solidFill>
                <a:srgbClr val="006699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>
            <a:off x="1740350" y="3606064"/>
            <a:ext cx="435642" cy="5237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979712" y="332656"/>
            <a:ext cx="6840761" cy="106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Доля</a:t>
            </a:r>
            <a:r>
              <a:rPr lang="ru-RU" sz="26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средств краевого бюджета</a:t>
            </a:r>
            <a:r>
              <a:rPr lang="ru-RU" sz="2600" b="1" dirty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распределенных по программному </a:t>
            </a:r>
            <a:r>
              <a:rPr lang="ru-RU" sz="2600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принципу</a:t>
            </a:r>
            <a:endParaRPr lang="ru-RU" sz="2600" b="1" dirty="0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222245"/>
              </p:ext>
            </p:extLst>
          </p:nvPr>
        </p:nvGraphicFramePr>
        <p:xfrm>
          <a:off x="4067944" y="1664113"/>
          <a:ext cx="5182988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7" descr="gerb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03188"/>
            <a:ext cx="10795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76392909"/>
              </p:ext>
            </p:extLst>
          </p:nvPr>
        </p:nvGraphicFramePr>
        <p:xfrm>
          <a:off x="0" y="1916832"/>
          <a:ext cx="44279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57332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74,7 %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28529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35,3 %</a:t>
            </a:r>
            <a:endParaRPr lang="ru-RU" sz="3200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00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ger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3188"/>
            <a:ext cx="10795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857375" y="214313"/>
            <a:ext cx="728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Приоритетные 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государственные программы</a:t>
            </a:r>
            <a:r>
              <a:rPr lang="ru-RU" sz="32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endParaRPr lang="ru-RU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559642"/>
            <a:ext cx="2952328" cy="108685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559642"/>
            <a:ext cx="2736304" cy="1086853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0172" y="1559642"/>
            <a:ext cx="2916324" cy="108354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357188" y="1622425"/>
            <a:ext cx="25590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>
                <a:solidFill>
                  <a:srgbClr val="002060"/>
                </a:solidFill>
              </a:rPr>
              <a:t>Повышение качества жизни населения края</a:t>
            </a:r>
          </a:p>
        </p:txBody>
      </p:sp>
      <p:sp>
        <p:nvSpPr>
          <p:cNvPr id="3087" name="TextBox 4"/>
          <p:cNvSpPr txBox="1">
            <a:spLocks noChangeArrowheads="1"/>
          </p:cNvSpPr>
          <p:nvPr/>
        </p:nvSpPr>
        <p:spPr bwMode="auto">
          <a:xfrm>
            <a:off x="3311525" y="1622425"/>
            <a:ext cx="28082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>
                <a:solidFill>
                  <a:srgbClr val="002060"/>
                </a:solidFill>
              </a:rPr>
              <a:t>Устойчивое развитие экономики края</a:t>
            </a:r>
          </a:p>
        </p:txBody>
      </p:sp>
      <p:sp>
        <p:nvSpPr>
          <p:cNvPr id="3088" name="TextBox 5"/>
          <p:cNvSpPr txBox="1">
            <a:spLocks noChangeArrowheads="1"/>
          </p:cNvSpPr>
          <p:nvPr/>
        </p:nvSpPr>
        <p:spPr bwMode="auto">
          <a:xfrm>
            <a:off x="6119813" y="1525588"/>
            <a:ext cx="29162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>
                <a:solidFill>
                  <a:srgbClr val="002060"/>
                </a:solidFill>
              </a:rPr>
              <a:t>Повышение эффективности государственного управления</a:t>
            </a:r>
          </a:p>
        </p:txBody>
      </p:sp>
      <p:sp>
        <p:nvSpPr>
          <p:cNvPr id="18449" name="TextBox 2"/>
          <p:cNvSpPr txBox="1">
            <a:spLocks noChangeArrowheads="1"/>
          </p:cNvSpPr>
          <p:nvPr/>
        </p:nvSpPr>
        <p:spPr bwMode="auto">
          <a:xfrm>
            <a:off x="0" y="3071813"/>
            <a:ext cx="3143250" cy="38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Развитие образования и молодежной политики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Развитие социальной защиты населения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Развитие здравоохранения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Повышение качества жилищно-коммунального обслуживания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Развитие жилищного строительства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Развитие физической культуры и спорта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 Культура 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+mj-lt"/>
              </a:rPr>
              <a:t>Доступная среда</a:t>
            </a:r>
            <a:endParaRPr lang="ru-RU" sz="1700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lnSpc>
                <a:spcPts val="2000"/>
              </a:lnSpc>
              <a:spcAft>
                <a:spcPts val="600"/>
              </a:spcAft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50" name="TextBox 2"/>
          <p:cNvSpPr txBox="1">
            <a:spLocks noChangeArrowheads="1"/>
          </p:cNvSpPr>
          <p:nvPr/>
        </p:nvSpPr>
        <p:spPr bwMode="auto">
          <a:xfrm>
            <a:off x="2928938" y="2957513"/>
            <a:ext cx="34290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Развитие транспортной системы 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Энергоэффективность и развитие энергетики 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Развитие рынка труда и занятости населения края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Содействие экономическому развитию и инвестиционной деятельности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Развитие сельского хозяйства</a:t>
            </a:r>
          </a:p>
          <a:p>
            <a:pPr>
              <a:lnSpc>
                <a:spcPts val="15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- Поддержка малого предпринимательства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Развитие инновационной инфраструктуры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700" b="1" dirty="0">
                <a:solidFill>
                  <a:srgbClr val="002060"/>
                </a:solidFill>
                <a:latin typeface="+mj-lt"/>
              </a:rPr>
              <a:t> Развитие туризма</a:t>
            </a:r>
          </a:p>
        </p:txBody>
      </p:sp>
      <p:sp>
        <p:nvSpPr>
          <p:cNvPr id="4115" name="TextBox 2"/>
          <p:cNvSpPr txBox="1">
            <a:spLocks noChangeArrowheads="1"/>
          </p:cNvSpPr>
          <p:nvPr/>
        </p:nvSpPr>
        <p:spPr bwMode="auto">
          <a:xfrm>
            <a:off x="6357938" y="3000375"/>
            <a:ext cx="27860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Развитие информационного общества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 Содействие развитию институтов и инициатив гражданского общества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Управление государственным имуществом</a:t>
            </a:r>
          </a:p>
          <a:p>
            <a:pPr>
              <a:lnSpc>
                <a:spcPts val="15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Управление государственными финансами</a:t>
            </a: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2214563" y="2500313"/>
            <a:ext cx="842962" cy="714375"/>
            <a:chOff x="2460792" y="1988920"/>
            <a:chExt cx="785996" cy="684000"/>
          </a:xfrm>
        </p:grpSpPr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2477384" y="1988920"/>
              <a:ext cx="683924" cy="684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b="1" dirty="0" smtClean="0">
                <a:solidFill>
                  <a:srgbClr val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06" name="TextBox 7"/>
            <p:cNvSpPr txBox="1">
              <a:spLocks noChangeArrowheads="1"/>
            </p:cNvSpPr>
            <p:nvPr/>
          </p:nvSpPr>
          <p:spPr bwMode="auto">
            <a:xfrm>
              <a:off x="2460792" y="1992316"/>
              <a:ext cx="785996" cy="579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200" b="1" dirty="0" smtClean="0">
                  <a:solidFill>
                    <a:srgbClr val="002060"/>
                  </a:solidFill>
                </a:rPr>
                <a:t>13</a:t>
              </a:r>
              <a:endParaRPr lang="ru-RU" sz="2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000"/>
                </a:lnSpc>
              </a:pPr>
              <a:r>
                <a:rPr lang="ru-RU" sz="2200" b="1" dirty="0">
                  <a:solidFill>
                    <a:srgbClr val="002060"/>
                  </a:solidFill>
                </a:rPr>
                <a:t>ГЦП</a:t>
              </a:r>
            </a:p>
          </p:txBody>
        </p:sp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5214938" y="2428875"/>
            <a:ext cx="876300" cy="714375"/>
            <a:chOff x="2371179" y="1988920"/>
            <a:chExt cx="876300" cy="684000"/>
          </a:xfrm>
        </p:grpSpPr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2477384" y="1988920"/>
              <a:ext cx="683924" cy="684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b="1" dirty="0" smtClean="0">
                <a:solidFill>
                  <a:srgbClr val="000000"/>
                </a:solidFill>
                <a:latin typeface="Lucida Sans Unicode" pitchFamily="34" charset="0"/>
              </a:endParaRPr>
            </a:p>
          </p:txBody>
        </p:sp>
        <p:sp>
          <p:nvSpPr>
            <p:cNvPr id="3102" name="TextBox 7"/>
            <p:cNvSpPr txBox="1">
              <a:spLocks noChangeArrowheads="1"/>
            </p:cNvSpPr>
            <p:nvPr/>
          </p:nvSpPr>
          <p:spPr bwMode="auto">
            <a:xfrm>
              <a:off x="2371179" y="1992313"/>
              <a:ext cx="876300" cy="579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200" b="1" dirty="0" smtClean="0">
                  <a:solidFill>
                    <a:srgbClr val="002060"/>
                  </a:solidFill>
                </a:rPr>
                <a:t>12</a:t>
              </a:r>
              <a:endParaRPr lang="ru-RU" sz="2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000"/>
                </a:lnSpc>
              </a:pPr>
              <a:r>
                <a:rPr lang="ru-RU" sz="2200" b="1" dirty="0">
                  <a:solidFill>
                    <a:srgbClr val="002060"/>
                  </a:solidFill>
                </a:rPr>
                <a:t>ГЦП</a:t>
              </a:r>
            </a:p>
          </p:txBody>
        </p:sp>
      </p:grp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8286750" y="2500313"/>
            <a:ext cx="857250" cy="714375"/>
            <a:chOff x="8277225" y="1988920"/>
            <a:chExt cx="874713" cy="684000"/>
          </a:xfrm>
        </p:grpSpPr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382040" y="1988920"/>
              <a:ext cx="683924" cy="684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b="1" dirty="0" smtClean="0">
                <a:solidFill>
                  <a:srgbClr val="000000"/>
                </a:solidFill>
                <a:latin typeface="Lucida Sans Unicode" pitchFamily="34" charset="0"/>
              </a:endParaRPr>
            </a:p>
          </p:txBody>
        </p:sp>
        <p:sp>
          <p:nvSpPr>
            <p:cNvPr id="3098" name="TextBox 7"/>
            <p:cNvSpPr txBox="1">
              <a:spLocks noChangeArrowheads="1"/>
            </p:cNvSpPr>
            <p:nvPr/>
          </p:nvSpPr>
          <p:spPr bwMode="auto">
            <a:xfrm>
              <a:off x="8277225" y="2005013"/>
              <a:ext cx="874713" cy="579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200" b="1" dirty="0" smtClean="0">
                  <a:solidFill>
                    <a:srgbClr val="002060"/>
                  </a:solidFill>
                </a:rPr>
                <a:t>5</a:t>
              </a:r>
              <a:endParaRPr lang="ru-RU" sz="22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000"/>
                </a:lnSpc>
              </a:pPr>
              <a:r>
                <a:rPr lang="ru-RU" sz="2200" b="1" dirty="0">
                  <a:solidFill>
                    <a:srgbClr val="002060"/>
                  </a:solidFill>
                </a:rPr>
                <a:t>ГЦП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9096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804863" y="193675"/>
            <a:ext cx="86629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Показатели  исполнения Указов</a:t>
            </a:r>
          </a:p>
          <a:p>
            <a:pPr algn="ctr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Президента РФ </a:t>
            </a:r>
            <a:r>
              <a:rPr lang="ru-RU" altLang="ru-RU" sz="3200" b="1" dirty="0" smtClean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от 07 мая 2012 г. </a:t>
            </a:r>
          </a:p>
        </p:txBody>
      </p:sp>
      <p:graphicFrame>
        <p:nvGraphicFramePr>
          <p:cNvPr id="27723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206"/>
              </p:ext>
            </p:extLst>
          </p:nvPr>
        </p:nvGraphicFramePr>
        <p:xfrm>
          <a:off x="34924" y="1052513"/>
          <a:ext cx="9072563" cy="5805488"/>
        </p:xfrm>
        <a:graphic>
          <a:graphicData uri="http://schemas.openxmlformats.org/drawingml/2006/table">
            <a:tbl>
              <a:tblPr/>
              <a:tblGrid>
                <a:gridCol w="3927568"/>
                <a:gridCol w="785639"/>
                <a:gridCol w="903341"/>
                <a:gridCol w="785514"/>
                <a:gridCol w="746238"/>
                <a:gridCol w="1924263"/>
              </a:tblGrid>
              <a:tr h="2882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Показатели, установленные Указом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(факт)</a:t>
                      </a:r>
                    </a:p>
                  </a:txBody>
                  <a:tcPr marL="44462" marR="44462" marT="10802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2012 (факт)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2013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(факт)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2" marR="44462" marT="7201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Примечание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</a:tr>
              <a:tr h="31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край</a:t>
                      </a:r>
                    </a:p>
                  </a:txBody>
                  <a:tcPr marL="44462" marR="44462" marT="7201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РФ </a:t>
                      </a:r>
                    </a:p>
                  </a:txBody>
                  <a:tcPr marL="44462" marR="44462" marT="7201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6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Увеличение реальной з/платы,  разы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1,13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н/д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1,172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выставочных проектов в сфере развития культуры, осуществляемых в субъектах РФ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354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454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н/д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602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 2 раза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Доля детей, привлекаемых к участию в творческих мероприятиях, в % от общего числа детей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1,9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1,9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н/д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5,7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до 8%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Смертность от болезней системы кровообращения, случаев на 100 тыс. нас.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831,4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778,4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737,1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767,4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649,4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Смертность от новообразований, случаев на 100 тыс. населения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211,6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201,7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203,1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200,9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192,8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Смертность от туберкулеза, случаев на 100 тыс. населения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24,3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21,8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12,5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20,4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11,8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Младенческая смертность, случаев на 1000 родившихся живыми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10,5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11,5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8,6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12,4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7,5 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3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spcBef>
                          <a:spcPts val="5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Доступность дошкольного образования для детей в возрасте от 3 до 7лет, %</a:t>
                      </a: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spcBef>
                          <a:spcPts val="5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90,0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spcBef>
                          <a:spcPts val="5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97,9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spcBef>
                          <a:spcPts val="5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н/д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spcBef>
                          <a:spcPts val="5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99,0</a:t>
                      </a: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 eaLnBrk="0" hangingPunct="0">
                        <a:spcBef>
                          <a:spcPts val="5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Целевое значение к 2016 году – 100%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44456" marR="444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Суммарный коэффициент рождаемости, единиц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1,57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1,695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1,691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,7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Целевое значение к 2018 году – 1,75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Ожидаемая продолжительность жизни, лет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66,0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67,13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70,24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68,1</a:t>
                      </a: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Целевое значение к 2018 году – 74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44462" marR="4446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53" name="Прямоугольник 5"/>
          <p:cNvSpPr>
            <a:spLocks noChangeArrowheads="1"/>
          </p:cNvSpPr>
          <p:nvPr/>
        </p:nvSpPr>
        <p:spPr bwMode="auto">
          <a:xfrm>
            <a:off x="107950" y="1628775"/>
            <a:ext cx="900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 altLang="ru-RU" sz="1400" b="1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Указ № 597 "О мероприятиях по реализации государственной социальной политики "</a:t>
            </a:r>
            <a:endParaRPr lang="ru-RU" altLang="ru-RU" sz="1400" b="1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54" name="Прямоугольник 5"/>
          <p:cNvSpPr>
            <a:spLocks noChangeArrowheads="1"/>
          </p:cNvSpPr>
          <p:nvPr/>
        </p:nvSpPr>
        <p:spPr bwMode="auto">
          <a:xfrm>
            <a:off x="34925" y="3236913"/>
            <a:ext cx="90725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400" b="1" dirty="0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Указ № 598 "О мероприятиях по реализации государственной политики в сфере здравоохранения"</a:t>
            </a:r>
            <a:endParaRPr lang="ru-RU" altLang="ru-RU" sz="14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0" y="5200650"/>
            <a:ext cx="9180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ru-RU" altLang="ru-RU" sz="1350" b="1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Указ № 599 "О мероприятиях по реализации государственной политики в области науки и образования"</a:t>
            </a:r>
            <a:endParaRPr lang="ru-RU" altLang="ru-RU" sz="135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61913" y="5838825"/>
            <a:ext cx="918051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altLang="ru-RU" sz="1350" b="1" dirty="0">
                <a:solidFill>
                  <a:srgbClr val="0033C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Указ № 606 "О мероприятиях по реализации демографической политики Российской Федерации "</a:t>
            </a:r>
            <a:endParaRPr lang="ru-RU" altLang="ru-RU" sz="1350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969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9096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723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66240"/>
              </p:ext>
            </p:extLst>
          </p:nvPr>
        </p:nvGraphicFramePr>
        <p:xfrm>
          <a:off x="19050" y="1052513"/>
          <a:ext cx="9124950" cy="5740435"/>
        </p:xfrm>
        <a:graphic>
          <a:graphicData uri="http://schemas.openxmlformats.org/drawingml/2006/table">
            <a:tbl>
              <a:tblPr/>
              <a:tblGrid>
                <a:gridCol w="3652529"/>
                <a:gridCol w="798975"/>
                <a:gridCol w="1038669"/>
                <a:gridCol w="798975"/>
                <a:gridCol w="878874"/>
                <a:gridCol w="1956928"/>
              </a:tblGrid>
              <a:tr h="2161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Показатели, установленные Указом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(факт)</a:t>
                      </a:r>
                    </a:p>
                  </a:txBody>
                  <a:tcPr marL="44461" marR="44461" marT="10794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2012 (факт)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2013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(факт)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7196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Примечание</a:t>
                      </a: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</a:tr>
              <a:tr h="351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край</a:t>
                      </a:r>
                    </a:p>
                  </a:txBody>
                  <a:tcPr marL="44461" marR="44461" marT="7196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РФ </a:t>
                      </a:r>
                    </a:p>
                  </a:txBody>
                  <a:tcPr marL="44461" marR="44461" marT="7196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8D5">
                        <a:alpha val="7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10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1" marR="444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Доля инвестиций в основной капитал в ВВП, %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45,2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41,4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20,5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30,9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2015 г. – 25%, 2018 г. 27%. 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Производительность труда, разы к 2011 г.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1,00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1,008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1,031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1,026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в  1,5 раза к уровню 2011 г.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8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Доля заемных средств в общем объеме капитальных вложений в системы теплоснабжения, водоснабжения, водоотведения и очистки сточных вод, %</a:t>
                      </a:r>
                    </a:p>
                  </a:txBody>
                  <a:tcPr marL="44454" marR="44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7,91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2017 году – 30 %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Снижение средней стоимости одного квадратного метра жилья на первичном рынке на соответствующий год в сопоставимых ценах, в % к уровню 2012 года</a:t>
                      </a:r>
                    </a:p>
                  </a:txBody>
                  <a:tcPr marL="44454" marR="4445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н/д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3,6</a:t>
                      </a: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 снижение на  20 %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9" marR="444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4455" marR="44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60" marR="444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Удовлетворённость населения качеством предоставления государственных и муниципальных услуг, %</a:t>
                      </a:r>
                    </a:p>
                  </a:txBody>
                  <a:tcPr marL="44452" marR="444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88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н/д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78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2018 году –  90%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Доля населения края, имеющего возможность получения государственных и муниципальных услуг по принципу "одного окна" по месту пребывания, в том числе на базе МФЦ, %</a:t>
                      </a:r>
                    </a:p>
                  </a:txBody>
                  <a:tcPr marL="44452" marR="444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5,6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25,5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62,7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2015 году –  не менее 90%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Время ожидания в очереди при обращении заявителя в орган государственной власти РФ (орган МСУ) для получения государственных (муниципальных) услуг, минут</a:t>
                      </a:r>
                    </a:p>
                  </a:txBody>
                  <a:tcPr marL="44452" marR="4445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н/д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Целевое значение  к 2014 году –  до 15 минут</a:t>
                      </a:r>
                    </a:p>
                  </a:txBody>
                  <a:tcPr marL="44457" marR="444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4" name="Прямоугольник 5"/>
          <p:cNvSpPr>
            <a:spLocks noChangeArrowheads="1"/>
          </p:cNvSpPr>
          <p:nvPr/>
        </p:nvSpPr>
        <p:spPr bwMode="auto">
          <a:xfrm>
            <a:off x="122238" y="1628775"/>
            <a:ext cx="9001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600" b="1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Указ № 596 "О долгосрочной государственной экономической политики "</a:t>
            </a:r>
            <a:endParaRPr lang="ru-RU" altLang="ru-RU" sz="1600" b="1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5" name="Прямоугольник 5"/>
          <p:cNvSpPr>
            <a:spLocks noChangeArrowheads="1"/>
          </p:cNvSpPr>
          <p:nvPr/>
        </p:nvSpPr>
        <p:spPr bwMode="auto">
          <a:xfrm>
            <a:off x="71438" y="2708275"/>
            <a:ext cx="90725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altLang="ru-RU" sz="1600" b="1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Указ № 600 "О мерах по обеспечению граждан Российской Федерации доступным и комфортным жильем и повышению качества жилищно-коммунальных услуг"</a:t>
            </a:r>
            <a:endParaRPr lang="ru-RU" altLang="ru-RU" sz="1600" b="1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6" name="Прямоугольник 5"/>
          <p:cNvSpPr>
            <a:spLocks noChangeArrowheads="1"/>
          </p:cNvSpPr>
          <p:nvPr/>
        </p:nvSpPr>
        <p:spPr bwMode="auto">
          <a:xfrm>
            <a:off x="-36513" y="4605338"/>
            <a:ext cx="91805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altLang="ru-RU" sz="1600" b="1">
                <a:solidFill>
                  <a:srgbClr val="0033C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Указ № 601 " Об основных направлениях совершенствования системы государственного управления"</a:t>
            </a:r>
            <a:endParaRPr lang="ru-RU" altLang="ru-RU" sz="1600" b="1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84225" y="193675"/>
            <a:ext cx="866298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Показатели  исполнения Указов</a:t>
            </a:r>
          </a:p>
          <a:p>
            <a:pPr algn="ctr" eaLnBrk="1" hangingPunct="1">
              <a:lnSpc>
                <a:spcPts val="2000"/>
              </a:lnSpc>
              <a:spcBef>
                <a:spcPts val="1200"/>
              </a:spcBef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Президента РФ </a:t>
            </a:r>
            <a:r>
              <a:rPr lang="ru-RU" altLang="ru-RU" sz="3200" b="1" dirty="0" smtClean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от 07 мая 2012 г. </a:t>
            </a:r>
          </a:p>
        </p:txBody>
      </p:sp>
    </p:spTree>
    <p:extLst>
      <p:ext uri="{BB962C8B-B14F-4D97-AF65-F5344CB8AC3E}">
        <p14:creationId xmlns:p14="http://schemas.microsoft.com/office/powerpoint/2010/main" val="4281383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333375"/>
            <a:ext cx="8023225" cy="585788"/>
          </a:xfrm>
        </p:spPr>
        <p:txBody>
          <a:bodyPr/>
          <a:lstStyle/>
          <a:p>
            <a:pPr>
              <a:lnSpc>
                <a:spcPts val="3600"/>
              </a:lnSpc>
              <a:defRPr/>
            </a:pPr>
            <a: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  <a:t>Цели перехода на  </a:t>
            </a:r>
            <a:br>
              <a:rPr lang="ru-RU" sz="3200" b="1" noProof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noProof="1" smtClean="0">
                <a:solidFill>
                  <a:schemeClr val="bg1"/>
                </a:solidFill>
              </a:rPr>
              <a:t>реализацию госпрограмм</a:t>
            </a:r>
            <a:endParaRPr lang="ru-RU" sz="3200" b="1" noProof="1">
              <a:solidFill>
                <a:schemeClr val="bg1"/>
              </a:solidFill>
            </a:endParaRPr>
          </a:p>
        </p:txBody>
      </p:sp>
      <p:pic>
        <p:nvPicPr>
          <p:cNvPr id="39943" name="Picture 7" descr="ger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188"/>
            <a:ext cx="10969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39346" y="4869160"/>
            <a:ext cx="4321542" cy="1772816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Повышение эффективности и результативности расходов бюджета</a:t>
            </a:r>
            <a:endParaRPr lang="ru-RU" sz="2400" b="1" dirty="0">
              <a:solidFill>
                <a:srgbClr val="000099"/>
              </a:solidFill>
              <a:ea typeface="Arial Unicode MS" pitchFamily="34" charset="-128"/>
            </a:endParaRPr>
          </a:p>
        </p:txBody>
      </p:sp>
      <p:pic>
        <p:nvPicPr>
          <p:cNvPr id="2050" name="Picture 2" descr="C:\Users\minecov2\AppData\Local\Microsoft\Windows\Temporary Internet Files\Content.IE5\YFYMY6DC\MC90034183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9" y="2051275"/>
            <a:ext cx="313031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ecov2\AppData\Local\Microsoft\Windows\Temporary Internet Files\Content.IE5\E716J1WM\MC900439889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26" y="2339307"/>
            <a:ext cx="28083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593711" y="4875375"/>
            <a:ext cx="4321542" cy="1772816"/>
          </a:xfrm>
          <a:prstGeom prst="roundRect">
            <a:avLst/>
          </a:prstGeom>
          <a:gradFill flip="none" rotWithShape="1">
            <a:gsLst>
              <a:gs pos="0">
                <a:srgbClr val="2D7497">
                  <a:tint val="66000"/>
                  <a:satMod val="160000"/>
                </a:srgbClr>
              </a:gs>
              <a:gs pos="50000">
                <a:srgbClr val="2D7497">
                  <a:tint val="44500"/>
                  <a:satMod val="160000"/>
                </a:srgbClr>
              </a:gs>
              <a:gs pos="100000">
                <a:srgbClr val="2D749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252000" anchor="ctr"/>
          <a:lstStyle/>
          <a:p>
            <a:pPr algn="ctr">
              <a:lnSpc>
                <a:spcPts val="2200"/>
              </a:lnSpc>
              <a:defRPr/>
            </a:pPr>
            <a:endParaRPr lang="ru-RU" sz="2400" b="1" dirty="0">
              <a:solidFill>
                <a:srgbClr val="002060"/>
              </a:solidFill>
              <a:ea typeface="Arial Unicode MS" pitchFamily="34" charset="-128"/>
            </a:endParaRPr>
          </a:p>
          <a:p>
            <a:pPr algn="ctr">
              <a:lnSpc>
                <a:spcPts val="2200"/>
              </a:lnSpc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Повышение качества жизни населения</a:t>
            </a:r>
            <a:endParaRPr lang="ru-RU" sz="2400" b="1" dirty="0">
              <a:solidFill>
                <a:srgbClr val="000099"/>
              </a:solidFill>
              <a:ea typeface="Arial Unicode MS" pitchFamily="34" charset="-128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835696" y="1500985"/>
            <a:ext cx="1512168" cy="550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998398" y="1500986"/>
            <a:ext cx="1512168" cy="550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48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786063" y="5143500"/>
            <a:ext cx="42560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/>
              <a:t>Общественно-экономическая (социально-экономическая)</a:t>
            </a:r>
          </a:p>
          <a:p>
            <a:pPr algn="ctr" eaLnBrk="1" hangingPunct="1"/>
            <a:r>
              <a:rPr lang="ru-RU" sz="2000" b="1"/>
              <a:t> эффективность</a:t>
            </a:r>
            <a:endParaRPr lang="ru-RU" sz="2000"/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214313" y="4000500"/>
            <a:ext cx="1276350" cy="1035050"/>
          </a:xfrm>
          <a:prstGeom prst="homePlate">
            <a:avLst>
              <a:gd name="adj" fmla="val 13559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Затраты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Расходы бюджета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1500188" y="3929063"/>
            <a:ext cx="1495425" cy="1035050"/>
          </a:xfrm>
          <a:prstGeom prst="homePlate">
            <a:avLst>
              <a:gd name="adj" fmla="val 15284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Ресурсы</a:t>
            </a:r>
          </a:p>
          <a:p>
            <a:r>
              <a:rPr lang="ru-RU" b="1">
                <a:solidFill>
                  <a:schemeClr val="bg1"/>
                </a:solidFill>
              </a:rPr>
              <a:t>Финанс. + др.активы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3000375" y="3929063"/>
            <a:ext cx="1892300" cy="1035050"/>
          </a:xfrm>
          <a:prstGeom prst="homePlate">
            <a:avLst>
              <a:gd name="adj" fmla="val 13415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Программы,</a:t>
            </a:r>
          </a:p>
          <a:p>
            <a:r>
              <a:rPr lang="ru-RU" b="1">
                <a:solidFill>
                  <a:schemeClr val="bg1"/>
                </a:solidFill>
              </a:rPr>
              <a:t>мероприятия</a:t>
            </a:r>
          </a:p>
          <a:p>
            <a:r>
              <a:rPr lang="ru-RU" b="1">
                <a:solidFill>
                  <a:schemeClr val="bg1"/>
                </a:solidFill>
              </a:rPr>
              <a:t>процессы 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4857750" y="3929063"/>
            <a:ext cx="2624138" cy="1035050"/>
          </a:xfrm>
          <a:prstGeom prst="homePlate">
            <a:avLst>
              <a:gd name="adj" fmla="val 1569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Непосредственный результат</a:t>
            </a:r>
          </a:p>
          <a:p>
            <a:r>
              <a:rPr lang="ru-RU" b="1">
                <a:solidFill>
                  <a:schemeClr val="bg1"/>
                </a:solidFill>
              </a:rPr>
              <a:t>Бюджетные услуги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00063" y="2214563"/>
            <a:ext cx="22844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/>
              <a:t>Экономичность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929313" y="2214563"/>
            <a:ext cx="24812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/>
              <a:t>Общественная (социальная) </a:t>
            </a:r>
          </a:p>
          <a:p>
            <a:pPr algn="ctr" eaLnBrk="1" hangingPunct="1"/>
            <a:r>
              <a:rPr lang="ru-RU" sz="2000" b="1"/>
              <a:t>эффективность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2857500" y="2214563"/>
            <a:ext cx="2449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/>
              <a:t>Экономическая эффективность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7500938" y="3929063"/>
            <a:ext cx="1476375" cy="1035050"/>
          </a:xfrm>
          <a:prstGeom prst="homePlate">
            <a:avLst>
              <a:gd name="adj" fmla="val 17731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Конечный результат</a:t>
            </a:r>
          </a:p>
          <a:p>
            <a:r>
              <a:rPr lang="ru-RU" b="1">
                <a:solidFill>
                  <a:schemeClr val="bg1"/>
                </a:solidFill>
              </a:rPr>
              <a:t>Эффект</a:t>
            </a:r>
          </a:p>
        </p:txBody>
      </p:sp>
      <p:sp>
        <p:nvSpPr>
          <p:cNvPr id="7179" name="AutoShape 12"/>
          <p:cNvSpPr>
            <a:spLocks noChangeArrowheads="1"/>
          </p:cNvSpPr>
          <p:nvPr/>
        </p:nvSpPr>
        <p:spPr bwMode="auto">
          <a:xfrm flipH="1">
            <a:off x="6143625" y="3143250"/>
            <a:ext cx="2036763" cy="1293813"/>
          </a:xfrm>
          <a:custGeom>
            <a:avLst/>
            <a:gdLst>
              <a:gd name="T0" fmla="*/ 2147483647 w 21600"/>
              <a:gd name="T1" fmla="*/ 12248934 h 21600"/>
              <a:gd name="T2" fmla="*/ 361358118 w 21600"/>
              <a:gd name="T3" fmla="*/ 2147483647 h 21600"/>
              <a:gd name="T4" fmla="*/ 2147483647 w 21600"/>
              <a:gd name="T5" fmla="*/ 188473805 h 21600"/>
              <a:gd name="T6" fmla="*/ 2147483647 w 21600"/>
              <a:gd name="T7" fmla="*/ 1900650382 h 21600"/>
              <a:gd name="T8" fmla="*/ 2147483647 w 21600"/>
              <a:gd name="T9" fmla="*/ 2147483647 h 21600"/>
              <a:gd name="T10" fmla="*/ 2147483647 w 21600"/>
              <a:gd name="T11" fmla="*/ 209449560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669" y="9355"/>
                </a:moveTo>
                <a:cubicBezTo>
                  <a:pt x="19952" y="4456"/>
                  <a:pt x="15750" y="825"/>
                  <a:pt x="10800" y="825"/>
                </a:cubicBezTo>
                <a:cubicBezTo>
                  <a:pt x="5290" y="825"/>
                  <a:pt x="825" y="5290"/>
                  <a:pt x="825" y="10800"/>
                </a:cubicBezTo>
                <a:cubicBezTo>
                  <a:pt x="824" y="11001"/>
                  <a:pt x="831" y="11203"/>
                  <a:pt x="843" y="11405"/>
                </a:cubicBezTo>
                <a:lnTo>
                  <a:pt x="19" y="11455"/>
                </a:lnTo>
                <a:cubicBezTo>
                  <a:pt x="6" y="11237"/>
                  <a:pt x="0" y="1101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160" y="-1"/>
                  <a:pt x="20709" y="3931"/>
                  <a:pt x="21486" y="9235"/>
                </a:cubicBezTo>
                <a:lnTo>
                  <a:pt x="24157" y="8844"/>
                </a:lnTo>
                <a:lnTo>
                  <a:pt x="21529" y="12375"/>
                </a:lnTo>
                <a:lnTo>
                  <a:pt x="17998" y="9746"/>
                </a:lnTo>
                <a:lnTo>
                  <a:pt x="20669" y="935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13"/>
          <p:cNvSpPr>
            <a:spLocks noChangeArrowheads="1"/>
          </p:cNvSpPr>
          <p:nvPr/>
        </p:nvSpPr>
        <p:spPr bwMode="auto">
          <a:xfrm flipH="1">
            <a:off x="571500" y="2714625"/>
            <a:ext cx="2160588" cy="2162175"/>
          </a:xfrm>
          <a:custGeom>
            <a:avLst/>
            <a:gdLst>
              <a:gd name="T0" fmla="*/ 2147483647 w 21600"/>
              <a:gd name="T1" fmla="*/ 84249444 h 21600"/>
              <a:gd name="T2" fmla="*/ 325266903 w 21600"/>
              <a:gd name="T3" fmla="*/ 2147483647 h 21600"/>
              <a:gd name="T4" fmla="*/ 2147483647 w 21600"/>
              <a:gd name="T5" fmla="*/ 731200273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630" y="8272"/>
                </a:moveTo>
                <a:cubicBezTo>
                  <a:pt x="19476" y="3786"/>
                  <a:pt x="15432" y="650"/>
                  <a:pt x="10800" y="650"/>
                </a:cubicBezTo>
                <a:cubicBezTo>
                  <a:pt x="5200" y="649"/>
                  <a:pt x="659" y="5184"/>
                  <a:pt x="650" y="10783"/>
                </a:cubicBezTo>
                <a:lnTo>
                  <a:pt x="0" y="10782"/>
                </a:lnTo>
                <a:cubicBezTo>
                  <a:pt x="9" y="4824"/>
                  <a:pt x="4842" y="-1"/>
                  <a:pt x="10800" y="0"/>
                </a:cubicBezTo>
                <a:cubicBezTo>
                  <a:pt x="15728" y="0"/>
                  <a:pt x="20032" y="3336"/>
                  <a:pt x="21259" y="8110"/>
                </a:cubicBezTo>
                <a:lnTo>
                  <a:pt x="23874" y="7437"/>
                </a:lnTo>
                <a:lnTo>
                  <a:pt x="21697" y="11120"/>
                </a:lnTo>
                <a:lnTo>
                  <a:pt x="18015" y="8944"/>
                </a:lnTo>
                <a:lnTo>
                  <a:pt x="20630" y="827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14"/>
          <p:cNvSpPr>
            <a:spLocks noChangeArrowheads="1"/>
          </p:cNvSpPr>
          <p:nvPr/>
        </p:nvSpPr>
        <p:spPr bwMode="auto">
          <a:xfrm flipH="1" flipV="1">
            <a:off x="1428750" y="3714750"/>
            <a:ext cx="6716713" cy="2808288"/>
          </a:xfrm>
          <a:custGeom>
            <a:avLst/>
            <a:gdLst>
              <a:gd name="T0" fmla="*/ 2147483647 w 21600"/>
              <a:gd name="T1" fmla="*/ 243933853 h 21600"/>
              <a:gd name="T2" fmla="*/ 2147483647 w 21600"/>
              <a:gd name="T3" fmla="*/ 2147483647 h 21600"/>
              <a:gd name="T4" fmla="*/ 2147483647 w 21600"/>
              <a:gd name="T5" fmla="*/ 100653348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89" y="7731"/>
                </a:moveTo>
                <a:cubicBezTo>
                  <a:pt x="19441" y="3344"/>
                  <a:pt x="15389" y="350"/>
                  <a:pt x="10800" y="350"/>
                </a:cubicBezTo>
                <a:cubicBezTo>
                  <a:pt x="5069" y="349"/>
                  <a:pt x="408" y="4964"/>
                  <a:pt x="350" y="10694"/>
                </a:cubicBezTo>
                <a:lnTo>
                  <a:pt x="0" y="10690"/>
                </a:lnTo>
                <a:cubicBezTo>
                  <a:pt x="60" y="4769"/>
                  <a:pt x="4877" y="-1"/>
                  <a:pt x="10800" y="0"/>
                </a:cubicBezTo>
                <a:cubicBezTo>
                  <a:pt x="15543" y="0"/>
                  <a:pt x="19730" y="3094"/>
                  <a:pt x="21123" y="7628"/>
                </a:cubicBezTo>
                <a:lnTo>
                  <a:pt x="23704" y="6835"/>
                </a:lnTo>
                <a:lnTo>
                  <a:pt x="21801" y="10427"/>
                </a:lnTo>
                <a:lnTo>
                  <a:pt x="18208" y="8524"/>
                </a:lnTo>
                <a:lnTo>
                  <a:pt x="20789" y="773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15"/>
          <p:cNvSpPr>
            <a:spLocks noChangeArrowheads="1"/>
          </p:cNvSpPr>
          <p:nvPr/>
        </p:nvSpPr>
        <p:spPr bwMode="auto">
          <a:xfrm flipH="1">
            <a:off x="1500188" y="2928938"/>
            <a:ext cx="4175125" cy="1728787"/>
          </a:xfrm>
          <a:custGeom>
            <a:avLst/>
            <a:gdLst>
              <a:gd name="T0" fmla="*/ 2147483647 w 21600"/>
              <a:gd name="T1" fmla="*/ 46653721 h 21600"/>
              <a:gd name="T2" fmla="*/ 1776568394 w 21600"/>
              <a:gd name="T3" fmla="*/ 2147483647 h 21600"/>
              <a:gd name="T4" fmla="*/ 2147483647 w 21600"/>
              <a:gd name="T5" fmla="*/ 29685271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54" y="8124"/>
                </a:moveTo>
                <a:cubicBezTo>
                  <a:pt x="19544" y="3621"/>
                  <a:pt x="15462" y="492"/>
                  <a:pt x="10800" y="492"/>
                </a:cubicBezTo>
                <a:cubicBezTo>
                  <a:pt x="5113" y="491"/>
                  <a:pt x="501" y="5096"/>
                  <a:pt x="492" y="10783"/>
                </a:cubicBezTo>
                <a:lnTo>
                  <a:pt x="0" y="10782"/>
                </a:lnTo>
                <a:cubicBezTo>
                  <a:pt x="9" y="4824"/>
                  <a:pt x="4842" y="-1"/>
                  <a:pt x="10800" y="0"/>
                </a:cubicBezTo>
                <a:cubicBezTo>
                  <a:pt x="15684" y="0"/>
                  <a:pt x="19961" y="3278"/>
                  <a:pt x="21229" y="7996"/>
                </a:cubicBezTo>
                <a:lnTo>
                  <a:pt x="23837" y="7295"/>
                </a:lnTo>
                <a:lnTo>
                  <a:pt x="21757" y="10905"/>
                </a:lnTo>
                <a:lnTo>
                  <a:pt x="18147" y="8825"/>
                </a:lnTo>
                <a:lnTo>
                  <a:pt x="20754" y="81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5718"/>
            <a:ext cx="881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3"/>
          <p:cNvSpPr txBox="1">
            <a:spLocks noChangeArrowheads="1"/>
          </p:cNvSpPr>
          <p:nvPr/>
        </p:nvSpPr>
        <p:spPr bwMode="auto">
          <a:xfrm>
            <a:off x="1270000" y="4763"/>
            <a:ext cx="7858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Критерии оценки эффективности</a:t>
            </a:r>
            <a:endParaRPr lang="ru-RU" altLang="ru-RU" b="1" dirty="0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бюджетных расходов</a:t>
            </a:r>
            <a:endParaRPr lang="ru-RU" altLang="ru-RU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1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1373</Words>
  <Application>Microsoft Office PowerPoint</Application>
  <PresentationFormat>Экран (4:3)</PresentationFormat>
  <Paragraphs>305</Paragraphs>
  <Slides>18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13_Оформление по умолчанию</vt:lpstr>
      <vt:lpstr>15_Оформление по умолчанию</vt:lpstr>
      <vt:lpstr>Оформление по умолчанию</vt:lpstr>
      <vt:lpstr>Диаграмма Microsoft Excel</vt:lpstr>
      <vt:lpstr>Презентация PowerPoint</vt:lpstr>
      <vt:lpstr>Презентация PowerPoint</vt:lpstr>
      <vt:lpstr>Система стратегического 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перехода на   реализацию госпрограмм</vt:lpstr>
      <vt:lpstr>Презентация PowerPoint</vt:lpstr>
      <vt:lpstr>Оценка эффективности реализации  государственных программ края</vt:lpstr>
      <vt:lpstr>Презентация PowerPoint</vt:lpstr>
      <vt:lpstr>КПЭ (KPI) органов исполнительной  власти края</vt:lpstr>
      <vt:lpstr>Презентация PowerPoint</vt:lpstr>
      <vt:lpstr>Презентация PowerPoint</vt:lpstr>
      <vt:lpstr>Презентация PowerPoint</vt:lpstr>
      <vt:lpstr>Мониторинг реализации Указов Президента РФ  в Хабаровском края </vt:lpstr>
      <vt:lpstr>Задачи по выстраиванию  системы госпрограмм</vt:lpstr>
      <vt:lpstr>Презентация PowerPoint</vt:lpstr>
    </vt:vector>
  </TitlesOfParts>
  <Company>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irinag</dc:creator>
  <cp:lastModifiedBy>minecov2</cp:lastModifiedBy>
  <cp:revision>475</cp:revision>
  <cp:lastPrinted>2013-07-22T06:32:48Z</cp:lastPrinted>
  <dcterms:created xsi:type="dcterms:W3CDTF">2012-02-21T05:56:59Z</dcterms:created>
  <dcterms:modified xsi:type="dcterms:W3CDTF">2014-07-14T12:18:55Z</dcterms:modified>
</cp:coreProperties>
</file>