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6361A-C647-4DCB-ACB3-2678BFAD63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E6D7C-847B-4056-B3F8-27E3E834356E}">
      <dgm:prSet phldrT="[Текст]"/>
      <dgm:spPr/>
      <dgm:t>
        <a:bodyPr/>
        <a:lstStyle/>
        <a:p>
          <a:endParaRPr lang="ru-RU" dirty="0"/>
        </a:p>
      </dgm:t>
    </dgm:pt>
    <dgm:pt modelId="{40C4B467-E09D-4646-90D8-883C3EE5E547}" type="parTrans" cxnId="{7AA24287-2B69-46FE-BD27-3F6E1CE5B5A3}">
      <dgm:prSet/>
      <dgm:spPr/>
      <dgm:t>
        <a:bodyPr/>
        <a:lstStyle/>
        <a:p>
          <a:endParaRPr lang="ru-RU"/>
        </a:p>
      </dgm:t>
    </dgm:pt>
    <dgm:pt modelId="{0E645254-1083-420F-9F38-3A9569A77ECB}" type="sibTrans" cxnId="{7AA24287-2B69-46FE-BD27-3F6E1CE5B5A3}">
      <dgm:prSet/>
      <dgm:spPr/>
      <dgm:t>
        <a:bodyPr/>
        <a:lstStyle/>
        <a:p>
          <a:endParaRPr lang="ru-RU"/>
        </a:p>
      </dgm:t>
    </dgm:pt>
    <dgm:pt modelId="{8BCA1708-CF13-4A40-94EA-2C9C676B4FAF}">
      <dgm:prSet phldrT="[Текст]" custT="1"/>
      <dgm:spPr/>
      <dgm:t>
        <a:bodyPr/>
        <a:lstStyle/>
        <a:p>
          <a:r>
            <a:rPr lang="ru-RU" sz="2000" b="1" dirty="0" smtClean="0"/>
            <a:t>юридическое лицо, государственная регистрация которого осуществлена в установленном порядке на территории Российской Федерации</a:t>
          </a:r>
          <a:endParaRPr lang="ru-RU" sz="2000" b="1" dirty="0"/>
        </a:p>
      </dgm:t>
    </dgm:pt>
    <dgm:pt modelId="{0F52E652-C5A7-4996-8AC2-32769526B53F}" type="parTrans" cxnId="{5D00DF96-F670-43AE-AAA3-C38354AC64E5}">
      <dgm:prSet/>
      <dgm:spPr/>
      <dgm:t>
        <a:bodyPr/>
        <a:lstStyle/>
        <a:p>
          <a:endParaRPr lang="ru-RU"/>
        </a:p>
      </dgm:t>
    </dgm:pt>
    <dgm:pt modelId="{F05F7861-E4D6-4475-9B26-2E93D48B98CB}" type="sibTrans" cxnId="{5D00DF96-F670-43AE-AAA3-C38354AC64E5}">
      <dgm:prSet/>
      <dgm:spPr/>
      <dgm:t>
        <a:bodyPr/>
        <a:lstStyle/>
        <a:p>
          <a:endParaRPr lang="ru-RU"/>
        </a:p>
      </dgm:t>
    </dgm:pt>
    <dgm:pt modelId="{7843E664-0392-4E79-832A-33A1A450724D}">
      <dgm:prSet phldrT="[Текст]" custT="1"/>
      <dgm:spPr/>
      <dgm:t>
        <a:bodyPr/>
        <a:lstStyle/>
        <a:p>
          <a:r>
            <a:rPr lang="ru-RU" sz="1800" b="1" dirty="0" smtClean="0"/>
            <a:t>капитал и резервы поручителя, указанные в соответствующем разделе бухгалтерской отчетности, должны составлять не менее чем триста миллионов рублей и превышать размер поручительства не менее чем в десять раз</a:t>
          </a:r>
          <a:endParaRPr lang="ru-RU" sz="1800" b="1" dirty="0"/>
        </a:p>
      </dgm:t>
    </dgm:pt>
    <dgm:pt modelId="{E5CFF9BB-89AA-4A32-86BA-88285B9F5A26}" type="parTrans" cxnId="{D17020CA-EB04-480A-B19C-EAC419F093E1}">
      <dgm:prSet/>
      <dgm:spPr/>
      <dgm:t>
        <a:bodyPr/>
        <a:lstStyle/>
        <a:p>
          <a:endParaRPr lang="ru-RU"/>
        </a:p>
      </dgm:t>
    </dgm:pt>
    <dgm:pt modelId="{8B62F3F8-4A6D-406F-BAA5-746A7A4F2D9D}" type="sibTrans" cxnId="{D17020CA-EB04-480A-B19C-EAC419F093E1}">
      <dgm:prSet/>
      <dgm:spPr/>
      <dgm:t>
        <a:bodyPr/>
        <a:lstStyle/>
        <a:p>
          <a:endParaRPr lang="ru-RU"/>
        </a:p>
      </dgm:t>
    </dgm:pt>
    <dgm:pt modelId="{EAF4C36E-F5CE-4D1F-9C04-D4F816C403AF}">
      <dgm:prSet phldrT="[Текст]" custT="1"/>
      <dgm:spPr/>
      <dgm:t>
        <a:bodyPr/>
        <a:lstStyle/>
        <a:p>
          <a:r>
            <a:rPr lang="ru-RU" sz="1800" b="1" dirty="0" smtClean="0"/>
            <a:t>чистая прибыль поручителя, указанная в соответствующем разделе бухгалтерской отчетности, должна превышать не менее чем в три раза размер поручительства или размер чистой прибыли поручителя должен составлять более чем сто миллионов рублей </a:t>
          </a:r>
          <a:endParaRPr lang="ru-RU" sz="1800" b="1" dirty="0"/>
        </a:p>
      </dgm:t>
    </dgm:pt>
    <dgm:pt modelId="{9C757888-B06A-4904-91C4-F4ADB72404C7}" type="parTrans" cxnId="{10E6E67D-4EF9-42F4-9CD0-DFB3185DF70B}">
      <dgm:prSet/>
      <dgm:spPr/>
      <dgm:t>
        <a:bodyPr/>
        <a:lstStyle/>
        <a:p>
          <a:endParaRPr lang="ru-RU"/>
        </a:p>
      </dgm:t>
    </dgm:pt>
    <dgm:pt modelId="{5235C592-ED8C-4329-9B5D-FF8AE5CDAD57}" type="sibTrans" cxnId="{10E6E67D-4EF9-42F4-9CD0-DFB3185DF70B}">
      <dgm:prSet/>
      <dgm:spPr/>
      <dgm:t>
        <a:bodyPr/>
        <a:lstStyle/>
        <a:p>
          <a:endParaRPr lang="ru-RU"/>
        </a:p>
      </dgm:t>
    </dgm:pt>
    <dgm:pt modelId="{4AD18842-2400-489A-A22A-D1120A542AA8}">
      <dgm:prSet phldrT="[Текст]"/>
      <dgm:spPr/>
      <dgm:t>
        <a:bodyPr/>
        <a:lstStyle/>
        <a:p>
          <a:endParaRPr lang="ru-RU" dirty="0"/>
        </a:p>
      </dgm:t>
    </dgm:pt>
    <dgm:pt modelId="{66A47F17-A6C3-4637-8F1B-BFCDB9190982}" type="sibTrans" cxnId="{7D72CBEA-271C-4E1C-9914-5F04E41AE16C}">
      <dgm:prSet/>
      <dgm:spPr/>
      <dgm:t>
        <a:bodyPr/>
        <a:lstStyle/>
        <a:p>
          <a:endParaRPr lang="ru-RU"/>
        </a:p>
      </dgm:t>
    </dgm:pt>
    <dgm:pt modelId="{20745EF8-3BC5-429D-AAE4-1FF187430D1F}" type="parTrans" cxnId="{7D72CBEA-271C-4E1C-9914-5F04E41AE16C}">
      <dgm:prSet/>
      <dgm:spPr/>
      <dgm:t>
        <a:bodyPr/>
        <a:lstStyle/>
        <a:p>
          <a:endParaRPr lang="ru-RU"/>
        </a:p>
      </dgm:t>
    </dgm:pt>
    <dgm:pt modelId="{D8573503-5370-4B9A-B2DE-1E5946B045C6}">
      <dgm:prSet phldrT="[Текст]"/>
      <dgm:spPr/>
      <dgm:t>
        <a:bodyPr/>
        <a:lstStyle/>
        <a:p>
          <a:endParaRPr lang="ru-RU" dirty="0"/>
        </a:p>
      </dgm:t>
    </dgm:pt>
    <dgm:pt modelId="{8322B571-EDBE-4723-89D3-AD2FCAE22942}" type="sibTrans" cxnId="{D2D463A5-1C20-4DE0-AE43-D244D77DF949}">
      <dgm:prSet/>
      <dgm:spPr/>
      <dgm:t>
        <a:bodyPr/>
        <a:lstStyle/>
        <a:p>
          <a:endParaRPr lang="ru-RU"/>
        </a:p>
      </dgm:t>
    </dgm:pt>
    <dgm:pt modelId="{C9FAAD14-F526-4490-A8B3-EE8CEB02D916}" type="parTrans" cxnId="{D2D463A5-1C20-4DE0-AE43-D244D77DF949}">
      <dgm:prSet/>
      <dgm:spPr/>
      <dgm:t>
        <a:bodyPr/>
        <a:lstStyle/>
        <a:p>
          <a:endParaRPr lang="ru-RU"/>
        </a:p>
      </dgm:t>
    </dgm:pt>
    <dgm:pt modelId="{B191D1FB-C8A2-49C6-891B-152B09BB10F8}" type="pres">
      <dgm:prSet presAssocID="{0EA6361A-C647-4DCB-ACB3-2678BFAD63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B6FE3-CAFD-491A-8985-1622529F0AF0}" type="pres">
      <dgm:prSet presAssocID="{F21E6D7C-847B-4056-B3F8-27E3E834356E}" presName="composite" presStyleCnt="0"/>
      <dgm:spPr/>
    </dgm:pt>
    <dgm:pt modelId="{4A15F7E1-0AA0-47EB-9F40-C57B7D87B3DE}" type="pres">
      <dgm:prSet presAssocID="{F21E6D7C-847B-4056-B3F8-27E3E83435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CBFAB-E9F9-4C12-8DBC-B6930A6995FF}" type="pres">
      <dgm:prSet presAssocID="{F21E6D7C-847B-4056-B3F8-27E3E834356E}" presName="descendantText" presStyleLbl="alignAcc1" presStyleIdx="0" presStyleCnt="3" custLinFactNeighborX="-189" custLinFactNeighborY="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0A7CD-CA3E-4BC8-BF0A-471941DD415D}" type="pres">
      <dgm:prSet presAssocID="{0E645254-1083-420F-9F38-3A9569A77ECB}" presName="sp" presStyleCnt="0"/>
      <dgm:spPr/>
    </dgm:pt>
    <dgm:pt modelId="{5C1185DA-7B64-4B98-8FEE-114B227228B7}" type="pres">
      <dgm:prSet presAssocID="{D8573503-5370-4B9A-B2DE-1E5946B045C6}" presName="composite" presStyleCnt="0"/>
      <dgm:spPr/>
    </dgm:pt>
    <dgm:pt modelId="{69E49A29-D612-4EA4-B102-5DD244CD0564}" type="pres">
      <dgm:prSet presAssocID="{D8573503-5370-4B9A-B2DE-1E5946B045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6B9E3-A96C-44CA-AA68-FE5879457EE9}" type="pres">
      <dgm:prSet presAssocID="{D8573503-5370-4B9A-B2DE-1E5946B045C6}" presName="descendantText" presStyleLbl="alignAcc1" presStyleIdx="1" presStyleCnt="3" custLinFactNeighborX="1737" custLinFactNeighborY="10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E0820-FDF6-495B-B1E9-2810F108B2DA}" type="pres">
      <dgm:prSet presAssocID="{8322B571-EDBE-4723-89D3-AD2FCAE22942}" presName="sp" presStyleCnt="0"/>
      <dgm:spPr/>
    </dgm:pt>
    <dgm:pt modelId="{9DABA87E-A53D-49C6-A652-0FB0D6B05178}" type="pres">
      <dgm:prSet presAssocID="{4AD18842-2400-489A-A22A-D1120A542AA8}" presName="composite" presStyleCnt="0"/>
      <dgm:spPr/>
    </dgm:pt>
    <dgm:pt modelId="{6ED330EA-EE56-48A5-9F3F-4194A2209923}" type="pres">
      <dgm:prSet presAssocID="{4AD18842-2400-489A-A22A-D1120A542A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F2748-0CD1-4D3B-BBBB-E310BF898294}" type="pres">
      <dgm:prSet presAssocID="{4AD18842-2400-489A-A22A-D1120A542AA8}" presName="descendantText" presStyleLbl="alignAcc1" presStyleIdx="2" presStyleCnt="3" custScaleX="9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2CBEA-271C-4E1C-9914-5F04E41AE16C}" srcId="{0EA6361A-C647-4DCB-ACB3-2678BFAD63F8}" destId="{4AD18842-2400-489A-A22A-D1120A542AA8}" srcOrd="2" destOrd="0" parTransId="{20745EF8-3BC5-429D-AAE4-1FF187430D1F}" sibTransId="{66A47F17-A6C3-4637-8F1B-BFCDB9190982}"/>
    <dgm:cxn modelId="{7AA24287-2B69-46FE-BD27-3F6E1CE5B5A3}" srcId="{0EA6361A-C647-4DCB-ACB3-2678BFAD63F8}" destId="{F21E6D7C-847B-4056-B3F8-27E3E834356E}" srcOrd="0" destOrd="0" parTransId="{40C4B467-E09D-4646-90D8-883C3EE5E547}" sibTransId="{0E645254-1083-420F-9F38-3A9569A77ECB}"/>
    <dgm:cxn modelId="{D17020CA-EB04-480A-B19C-EAC419F093E1}" srcId="{D8573503-5370-4B9A-B2DE-1E5946B045C6}" destId="{7843E664-0392-4E79-832A-33A1A450724D}" srcOrd="0" destOrd="0" parTransId="{E5CFF9BB-89AA-4A32-86BA-88285B9F5A26}" sibTransId="{8B62F3F8-4A6D-406F-BAA5-746A7A4F2D9D}"/>
    <dgm:cxn modelId="{10E6E67D-4EF9-42F4-9CD0-DFB3185DF70B}" srcId="{4AD18842-2400-489A-A22A-D1120A542AA8}" destId="{EAF4C36E-F5CE-4D1F-9C04-D4F816C403AF}" srcOrd="0" destOrd="0" parTransId="{9C757888-B06A-4904-91C4-F4ADB72404C7}" sibTransId="{5235C592-ED8C-4329-9B5D-FF8AE5CDAD57}"/>
    <dgm:cxn modelId="{284A9965-FCFD-4536-ADB2-9712FED41F8E}" type="presOf" srcId="{4AD18842-2400-489A-A22A-D1120A542AA8}" destId="{6ED330EA-EE56-48A5-9F3F-4194A2209923}" srcOrd="0" destOrd="0" presId="urn:microsoft.com/office/officeart/2005/8/layout/chevron2"/>
    <dgm:cxn modelId="{BF9140FD-5B8B-469A-B2A4-32544CB80ADF}" type="presOf" srcId="{7843E664-0392-4E79-832A-33A1A450724D}" destId="{0E86B9E3-A96C-44CA-AA68-FE5879457EE9}" srcOrd="0" destOrd="0" presId="urn:microsoft.com/office/officeart/2005/8/layout/chevron2"/>
    <dgm:cxn modelId="{EDCA8A32-AB4F-4E93-AA8B-16FDE43252DC}" type="presOf" srcId="{8BCA1708-CF13-4A40-94EA-2C9C676B4FAF}" destId="{E3FCBFAB-E9F9-4C12-8DBC-B6930A6995FF}" srcOrd="0" destOrd="0" presId="urn:microsoft.com/office/officeart/2005/8/layout/chevron2"/>
    <dgm:cxn modelId="{8B21B4FB-90F9-4387-97E9-92F28FB63E50}" type="presOf" srcId="{F21E6D7C-847B-4056-B3F8-27E3E834356E}" destId="{4A15F7E1-0AA0-47EB-9F40-C57B7D87B3DE}" srcOrd="0" destOrd="0" presId="urn:microsoft.com/office/officeart/2005/8/layout/chevron2"/>
    <dgm:cxn modelId="{0EF34447-0F93-48BD-91BA-94A2A67DFDFA}" type="presOf" srcId="{D8573503-5370-4B9A-B2DE-1E5946B045C6}" destId="{69E49A29-D612-4EA4-B102-5DD244CD0564}" srcOrd="0" destOrd="0" presId="urn:microsoft.com/office/officeart/2005/8/layout/chevron2"/>
    <dgm:cxn modelId="{D2D463A5-1C20-4DE0-AE43-D244D77DF949}" srcId="{0EA6361A-C647-4DCB-ACB3-2678BFAD63F8}" destId="{D8573503-5370-4B9A-B2DE-1E5946B045C6}" srcOrd="1" destOrd="0" parTransId="{C9FAAD14-F526-4490-A8B3-EE8CEB02D916}" sibTransId="{8322B571-EDBE-4723-89D3-AD2FCAE22942}"/>
    <dgm:cxn modelId="{7FAA2D90-9A0A-4215-98B1-8539CEA17E0B}" type="presOf" srcId="{0EA6361A-C647-4DCB-ACB3-2678BFAD63F8}" destId="{B191D1FB-C8A2-49C6-891B-152B09BB10F8}" srcOrd="0" destOrd="0" presId="urn:microsoft.com/office/officeart/2005/8/layout/chevron2"/>
    <dgm:cxn modelId="{5D00DF96-F670-43AE-AAA3-C38354AC64E5}" srcId="{F21E6D7C-847B-4056-B3F8-27E3E834356E}" destId="{8BCA1708-CF13-4A40-94EA-2C9C676B4FAF}" srcOrd="0" destOrd="0" parTransId="{0F52E652-C5A7-4996-8AC2-32769526B53F}" sibTransId="{F05F7861-E4D6-4475-9B26-2E93D48B98CB}"/>
    <dgm:cxn modelId="{A208B6F8-58E2-446C-8330-AF8367651157}" type="presOf" srcId="{EAF4C36E-F5CE-4D1F-9C04-D4F816C403AF}" destId="{740F2748-0CD1-4D3B-BBBB-E310BF898294}" srcOrd="0" destOrd="0" presId="urn:microsoft.com/office/officeart/2005/8/layout/chevron2"/>
    <dgm:cxn modelId="{A702BC50-AD7F-4457-AF3B-ECAE12A054DF}" type="presParOf" srcId="{B191D1FB-C8A2-49C6-891B-152B09BB10F8}" destId="{5DBB6FE3-CAFD-491A-8985-1622529F0AF0}" srcOrd="0" destOrd="0" presId="urn:microsoft.com/office/officeart/2005/8/layout/chevron2"/>
    <dgm:cxn modelId="{FE11D30B-168F-4B3F-A3ED-DA81C1EE172D}" type="presParOf" srcId="{5DBB6FE3-CAFD-491A-8985-1622529F0AF0}" destId="{4A15F7E1-0AA0-47EB-9F40-C57B7D87B3DE}" srcOrd="0" destOrd="0" presId="urn:microsoft.com/office/officeart/2005/8/layout/chevron2"/>
    <dgm:cxn modelId="{CA9B85E8-7CAB-4482-B33E-EB6E0097AA3E}" type="presParOf" srcId="{5DBB6FE3-CAFD-491A-8985-1622529F0AF0}" destId="{E3FCBFAB-E9F9-4C12-8DBC-B6930A6995FF}" srcOrd="1" destOrd="0" presId="urn:microsoft.com/office/officeart/2005/8/layout/chevron2"/>
    <dgm:cxn modelId="{97C216A0-8F4E-43DF-AF5C-6F4F2746C3A8}" type="presParOf" srcId="{B191D1FB-C8A2-49C6-891B-152B09BB10F8}" destId="{1970A7CD-CA3E-4BC8-BF0A-471941DD415D}" srcOrd="1" destOrd="0" presId="urn:microsoft.com/office/officeart/2005/8/layout/chevron2"/>
    <dgm:cxn modelId="{32AD7368-E36C-49C3-BE6F-D45821D67EE4}" type="presParOf" srcId="{B191D1FB-C8A2-49C6-891B-152B09BB10F8}" destId="{5C1185DA-7B64-4B98-8FEE-114B227228B7}" srcOrd="2" destOrd="0" presId="urn:microsoft.com/office/officeart/2005/8/layout/chevron2"/>
    <dgm:cxn modelId="{A692E8DF-01B8-4071-A07B-F2F1DB3812C0}" type="presParOf" srcId="{5C1185DA-7B64-4B98-8FEE-114B227228B7}" destId="{69E49A29-D612-4EA4-B102-5DD244CD0564}" srcOrd="0" destOrd="0" presId="urn:microsoft.com/office/officeart/2005/8/layout/chevron2"/>
    <dgm:cxn modelId="{BD7D8B75-5FF9-4546-8CF2-28CC217D5D5A}" type="presParOf" srcId="{5C1185DA-7B64-4B98-8FEE-114B227228B7}" destId="{0E86B9E3-A96C-44CA-AA68-FE5879457EE9}" srcOrd="1" destOrd="0" presId="urn:microsoft.com/office/officeart/2005/8/layout/chevron2"/>
    <dgm:cxn modelId="{80053376-F996-4C0F-9137-5E60DD37A2CB}" type="presParOf" srcId="{B191D1FB-C8A2-49C6-891B-152B09BB10F8}" destId="{36FE0820-FDF6-495B-B1E9-2810F108B2DA}" srcOrd="3" destOrd="0" presId="urn:microsoft.com/office/officeart/2005/8/layout/chevron2"/>
    <dgm:cxn modelId="{41AE2D83-107B-4DB5-8FF5-46C92DA2DC89}" type="presParOf" srcId="{B191D1FB-C8A2-49C6-891B-152B09BB10F8}" destId="{9DABA87E-A53D-49C6-A652-0FB0D6B05178}" srcOrd="4" destOrd="0" presId="urn:microsoft.com/office/officeart/2005/8/layout/chevron2"/>
    <dgm:cxn modelId="{15B6C21E-0BCD-4460-AC19-E68058AA7118}" type="presParOf" srcId="{9DABA87E-A53D-49C6-A652-0FB0D6B05178}" destId="{6ED330EA-EE56-48A5-9F3F-4194A2209923}" srcOrd="0" destOrd="0" presId="urn:microsoft.com/office/officeart/2005/8/layout/chevron2"/>
    <dgm:cxn modelId="{99A170C4-E6DF-422D-B714-681588A6870B}" type="presParOf" srcId="{9DABA87E-A53D-49C6-A652-0FB0D6B05178}" destId="{740F2748-0CD1-4D3B-BBBB-E310BF8982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5F7E1-0AA0-47EB-9F40-C57B7D87B3DE}">
      <dsp:nvSpPr>
        <dsp:cNvPr id="0" name=""/>
        <dsp:cNvSpPr/>
      </dsp:nvSpPr>
      <dsp:spPr>
        <a:xfrm rot="5400000">
          <a:off x="-212264" y="214946"/>
          <a:ext cx="1415098" cy="990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264" y="214946"/>
        <a:ext cx="1415098" cy="990568"/>
      </dsp:txXfrm>
    </dsp:sp>
    <dsp:sp modelId="{E3FCBFAB-E9F9-4C12-8DBC-B6930A6995FF}">
      <dsp:nvSpPr>
        <dsp:cNvPr id="0" name=""/>
        <dsp:cNvSpPr/>
      </dsp:nvSpPr>
      <dsp:spPr>
        <a:xfrm rot="5400000">
          <a:off x="4115159" y="-3081737"/>
          <a:ext cx="919813" cy="7196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юридическое лицо, государственная регистрация которого осуществлена в установленном порядке на территории Российской Федерации</a:t>
          </a:r>
          <a:endParaRPr lang="ru-RU" sz="2000" b="1" kern="1200" dirty="0"/>
        </a:p>
      </dsp:txBody>
      <dsp:txXfrm rot="5400000">
        <a:off x="4115159" y="-3081737"/>
        <a:ext cx="919813" cy="7196197"/>
      </dsp:txXfrm>
    </dsp:sp>
    <dsp:sp modelId="{69E49A29-D612-4EA4-B102-5DD244CD0564}">
      <dsp:nvSpPr>
        <dsp:cNvPr id="0" name=""/>
        <dsp:cNvSpPr/>
      </dsp:nvSpPr>
      <dsp:spPr>
        <a:xfrm rot="5400000">
          <a:off x="-212264" y="1433541"/>
          <a:ext cx="1415098" cy="990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264" y="1433541"/>
        <a:ext cx="1415098" cy="990568"/>
      </dsp:txXfrm>
    </dsp:sp>
    <dsp:sp modelId="{0E86B9E3-A96C-44CA-AA68-FE5879457EE9}">
      <dsp:nvSpPr>
        <dsp:cNvPr id="0" name=""/>
        <dsp:cNvSpPr/>
      </dsp:nvSpPr>
      <dsp:spPr>
        <a:xfrm rot="5400000">
          <a:off x="4128760" y="-1824114"/>
          <a:ext cx="919813" cy="7196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капитал и резервы поручителя, указанные в соответствующем разделе бухгалтерской отчетности, должны составлять не менее чем триста миллионов рублей и превышать размер поручительства не менее чем в десять раз</a:t>
          </a:r>
          <a:endParaRPr lang="ru-RU" sz="1800" b="1" kern="1200" dirty="0"/>
        </a:p>
      </dsp:txBody>
      <dsp:txXfrm rot="5400000">
        <a:off x="4128760" y="-1824114"/>
        <a:ext cx="919813" cy="7196197"/>
      </dsp:txXfrm>
    </dsp:sp>
    <dsp:sp modelId="{6ED330EA-EE56-48A5-9F3F-4194A2209923}">
      <dsp:nvSpPr>
        <dsp:cNvPr id="0" name=""/>
        <dsp:cNvSpPr/>
      </dsp:nvSpPr>
      <dsp:spPr>
        <a:xfrm rot="5400000">
          <a:off x="-212264" y="2652136"/>
          <a:ext cx="1415098" cy="990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264" y="2652136"/>
        <a:ext cx="1415098" cy="990568"/>
      </dsp:txXfrm>
    </dsp:sp>
    <dsp:sp modelId="{740F2748-0CD1-4D3B-BBBB-E310BF898294}">
      <dsp:nvSpPr>
        <dsp:cNvPr id="0" name=""/>
        <dsp:cNvSpPr/>
      </dsp:nvSpPr>
      <dsp:spPr>
        <a:xfrm rot="5400000">
          <a:off x="4128760" y="-689504"/>
          <a:ext cx="919813" cy="7178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чистая прибыль поручителя, указанная в соответствующем разделе бухгалтерской отчетности, должна превышать не менее чем в три раза размер поручительства или размер чистой прибыли поручителя должен составлять более чем сто миллионов рублей </a:t>
          </a:r>
          <a:endParaRPr lang="ru-RU" sz="1800" b="1" kern="1200" dirty="0"/>
        </a:p>
      </dsp:txBody>
      <dsp:txXfrm rot="5400000">
        <a:off x="4128760" y="-689504"/>
        <a:ext cx="919813" cy="7178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E259-5564-4101-9E2D-79F2AA00DB26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1F17-E189-487A-B333-342906ADF4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1F17-E189-487A-B333-342906ADF49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  <a:alpha val="52000"/>
              </a:schemeClr>
            </a:solidFill>
          </a:ln>
          <a:scene3d>
            <a:camera prst="orthographicFront"/>
            <a:lightRig rig="threePt" dir="t"/>
          </a:scene3d>
          <a:sp3d extrusionH="76200" prstMaterial="dkEdg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35824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Банковская гарантия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071546"/>
            <a:ext cx="6357982" cy="1428760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Банк, иное кредитное учреждение, имеющее лицензию Банка России на право выдачи банковских гарантий </a:t>
            </a:r>
          </a:p>
          <a:p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(ГАРАНТ)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86388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Победитель торгов</a:t>
            </a:r>
          </a:p>
          <a:p>
            <a:pPr algn="ctr"/>
            <a:r>
              <a:rPr lang="ru-RU" sz="2000" b="1" dirty="0" smtClean="0"/>
              <a:t>(ПРИНЦИПАЛ)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 rot="3075523">
            <a:off x="5205236" y="2894139"/>
            <a:ext cx="3614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Банковская гарантия</a:t>
            </a:r>
          </a:p>
          <a:p>
            <a:pPr algn="ctr"/>
            <a:r>
              <a:rPr lang="ru-RU" sz="2000" b="1" dirty="0" smtClean="0"/>
              <a:t>(односторонняя сделка)</a:t>
            </a:r>
            <a:endParaRPr lang="ru-RU" sz="2000" b="1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571736" y="5429264"/>
            <a:ext cx="4071966" cy="42862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07207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Основное обязательство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71501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Государственный (муниципальный) контракт</a:t>
            </a:r>
            <a:endParaRPr lang="ru-RU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286380" y="2357430"/>
            <a:ext cx="3071834" cy="250033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14348" y="2143116"/>
            <a:ext cx="3214710" cy="3071834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prstDash val="dashDot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8764529">
            <a:off x="358932" y="2947449"/>
            <a:ext cx="3327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ДОГОВОР </a:t>
            </a:r>
          </a:p>
          <a:p>
            <a:pPr algn="ctr"/>
            <a:r>
              <a:rPr lang="ru-RU" sz="2000" b="1" i="1" dirty="0" smtClean="0"/>
              <a:t>(</a:t>
            </a:r>
            <a:r>
              <a:rPr lang="ru-RU" sz="2000" i="1" dirty="0" smtClean="0"/>
              <a:t>по обращению принципала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43670" y="5143512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Заказчик - Кредитор принципала</a:t>
            </a:r>
          </a:p>
          <a:p>
            <a:pPr algn="ctr"/>
            <a:r>
              <a:rPr lang="ru-RU" sz="2000" b="1" dirty="0" smtClean="0"/>
              <a:t>(БЕНЕФИЦИАР)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6">
                  <a:lumMod val="60000"/>
                  <a:lumOff val="4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35000">
                <a:schemeClr val="tx2">
                  <a:lumMod val="60000"/>
                  <a:lumOff val="40000"/>
                  <a:alpha val="8000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  <a:alpha val="52000"/>
              </a:schemeClr>
            </a:solidFill>
          </a:ln>
          <a:scene3d>
            <a:camera prst="orthographicFront"/>
            <a:lightRig rig="threePt" dir="t"/>
          </a:scene3d>
          <a:sp3d extrusionH="76200" prstMaterial="dkEdg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35824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Договор поручительства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071546"/>
            <a:ext cx="6357982" cy="142876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(юридическое лицо, соответствующее требованиям Федерального закона № 94-ФЗ)</a:t>
            </a: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29264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Победитель торгов</a:t>
            </a:r>
          </a:p>
        </p:txBody>
      </p:sp>
      <p:sp>
        <p:nvSpPr>
          <p:cNvPr id="5" name="Прямоугольник 4"/>
          <p:cNvSpPr/>
          <p:nvPr/>
        </p:nvSpPr>
        <p:spPr>
          <a:xfrm rot="3231325">
            <a:off x="6022333" y="2738366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Договор поручительства (по обязательствам государственного (муниципального) контракта)</a:t>
            </a:r>
            <a:endParaRPr lang="ru-RU" sz="1600" b="1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714612" y="5643578"/>
            <a:ext cx="4071966" cy="42862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28638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Основное обязательство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92933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Государственный (муниципальный) контракт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 rot="18649746">
            <a:off x="836817" y="3395542"/>
            <a:ext cx="257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ДОГОВОР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5429264"/>
            <a:ext cx="2357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Заказчик - Кредитор</a:t>
            </a:r>
            <a:endParaRPr lang="ru-RU" sz="24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678629" y="2464587"/>
            <a:ext cx="3286148" cy="2643206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prstDash val="sysDot"/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9" idx="0"/>
          </p:cNvCxnSpPr>
          <p:nvPr/>
        </p:nvCxnSpPr>
        <p:spPr>
          <a:xfrm rot="16200000" flipH="1">
            <a:off x="5089917" y="2553892"/>
            <a:ext cx="3214710" cy="2536034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FFFF00">
                  <a:alpha val="5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поручителю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18676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28596" y="5072074"/>
            <a:ext cx="1128450" cy="1458990"/>
            <a:chOff x="0" y="1797589"/>
            <a:chExt cx="771260" cy="1101800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165270" y="1962859"/>
              <a:ext cx="1101800" cy="77126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Нашивка 4"/>
            <p:cNvSpPr/>
            <p:nvPr/>
          </p:nvSpPr>
          <p:spPr>
            <a:xfrm>
              <a:off x="0" y="2183219"/>
              <a:ext cx="771260" cy="330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71603" y="5000637"/>
            <a:ext cx="7358114" cy="1970566"/>
            <a:chOff x="771259" y="1797591"/>
            <a:chExt cx="7415505" cy="681208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4157974" y="-1589124"/>
              <a:ext cx="642075" cy="741550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771261" y="1832551"/>
              <a:ext cx="7380544" cy="646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71604" y="5072074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стоимость основных средств (в части зданий) поручителя, указанная в соответствующем разделе бухгалтерской отчетности, должна составлять не менее чем триста миллионов рублей и превышать не менее чем в десять раз размер поручительства или стоимость указанных основных средств должна составлять более чем один миллиард рублей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82" y="0"/>
            <a:ext cx="91787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217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Банковская гарантия</vt:lpstr>
      <vt:lpstr>Договор поручительства</vt:lpstr>
      <vt:lpstr>Требования к поручителю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Банковская гарантия</dc:title>
  <cp:lastModifiedBy>gz24</cp:lastModifiedBy>
  <cp:revision>19</cp:revision>
  <dcterms:modified xsi:type="dcterms:W3CDTF">2011-05-31T22:17:43Z</dcterms:modified>
</cp:coreProperties>
</file>