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032" r:id="rId2"/>
    <p:sldMasterId id="2147484056" r:id="rId3"/>
    <p:sldMasterId id="2147484068" r:id="rId4"/>
    <p:sldMasterId id="2147484104" r:id="rId5"/>
    <p:sldMasterId id="2147484116" r:id="rId6"/>
    <p:sldMasterId id="2147484128" r:id="rId7"/>
    <p:sldMasterId id="2147484140" r:id="rId8"/>
  </p:sldMasterIdLst>
  <p:notesMasterIdLst>
    <p:notesMasterId r:id="rId26"/>
  </p:notesMasterIdLst>
  <p:handoutMasterIdLst>
    <p:handoutMasterId r:id="rId27"/>
  </p:handoutMasterIdLst>
  <p:sldIdLst>
    <p:sldId id="514" r:id="rId9"/>
    <p:sldId id="492" r:id="rId10"/>
    <p:sldId id="515" r:id="rId11"/>
    <p:sldId id="516" r:id="rId12"/>
    <p:sldId id="517" r:id="rId13"/>
    <p:sldId id="523" r:id="rId14"/>
    <p:sldId id="527" r:id="rId15"/>
    <p:sldId id="528" r:id="rId16"/>
    <p:sldId id="541" r:id="rId17"/>
    <p:sldId id="543" r:id="rId18"/>
    <p:sldId id="545" r:id="rId19"/>
    <p:sldId id="546" r:id="rId20"/>
    <p:sldId id="550" r:id="rId21"/>
    <p:sldId id="555" r:id="rId22"/>
    <p:sldId id="552" r:id="rId23"/>
    <p:sldId id="553" r:id="rId24"/>
    <p:sldId id="554" r:id="rId25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317"/>
    <a:srgbClr val="E2C5FF"/>
    <a:srgbClr val="C993FF"/>
    <a:srgbClr val="996633"/>
    <a:srgbClr val="CEEAB0"/>
    <a:srgbClr val="97E4FF"/>
    <a:srgbClr val="B7ECFF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476" autoAdjust="0"/>
  </p:normalViewPr>
  <p:slideViewPr>
    <p:cSldViewPr>
      <p:cViewPr varScale="1">
        <p:scale>
          <a:sx n="71" d="100"/>
          <a:sy n="71" d="100"/>
        </p:scale>
        <p:origin x="-846" y="-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vtrophimovitch\&#1056;&#1072;&#1073;&#1086;&#1095;&#1080;&#1081;%20&#1089;&#1090;&#1086;&#1083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2631436370559"/>
          <c:y val="3.3712309240092664E-2"/>
          <c:w val="0.57592718987819835"/>
          <c:h val="0.95055527978119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7"/>
              <c:layout>
                <c:manualLayout>
                  <c:x val="8.4048332423728896E-3"/>
                  <c:y val="-2.06017287649058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С.п. "Поселок Дормидонтовка" Вяземского района</c:v>
                </c:pt>
                <c:pt idx="1">
                  <c:v>С.п. "Село Капитоновка" Вяземского района</c:v>
                </c:pt>
                <c:pt idx="2">
                  <c:v>С.п. Бичевское п. Кутузовка района им. Лазо</c:v>
                </c:pt>
                <c:pt idx="3">
                  <c:v>С.п. Бичевское п. Третий Сплавной Участок района им. Лазо</c:v>
                </c:pt>
                <c:pt idx="4">
                  <c:v>С.п. "Село Лончаково" Бикинского района</c:v>
                </c:pt>
                <c:pt idx="5">
                  <c:v>С.п. "Село Дормидонтовка" Вяземского района</c:v>
                </c:pt>
                <c:pt idx="6">
                  <c:v>С.п. Тополевское Хабаровского района    </c:v>
                </c:pt>
                <c:pt idx="7">
                  <c:v>С.п. "Село Лесопильное" Бикинского района  </c:v>
                </c:pt>
                <c:pt idx="8">
                  <c:v>С.п.  Дружбинское Хабаровского района    </c:v>
                </c:pt>
                <c:pt idx="9">
                  <c:v>С.п. Черняевское района им. Лазо   </c:v>
                </c:pt>
                <c:pt idx="10">
                  <c:v>С.п. "Село Ильинка" Хабаровского района  </c:v>
                </c:pt>
                <c:pt idx="11">
                  <c:v>С.п. Полетненское района им. Лазо   </c:v>
                </c:pt>
                <c:pt idx="12">
                  <c:v>С.п. Бичевское с. Бичевая района им. Лазо  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55.2</c:v>
                </c:pt>
                <c:pt idx="1">
                  <c:v>59.1</c:v>
                </c:pt>
                <c:pt idx="2">
                  <c:v>68.099999999999994</c:v>
                </c:pt>
                <c:pt idx="3">
                  <c:v>71.900000000000006</c:v>
                </c:pt>
                <c:pt idx="4">
                  <c:v>72.5</c:v>
                </c:pt>
                <c:pt idx="5">
                  <c:v>76.5</c:v>
                </c:pt>
                <c:pt idx="6">
                  <c:v>76.599999999999994</c:v>
                </c:pt>
                <c:pt idx="7">
                  <c:v>81.5</c:v>
                </c:pt>
                <c:pt idx="8">
                  <c:v>84</c:v>
                </c:pt>
                <c:pt idx="9">
                  <c:v>86.1</c:v>
                </c:pt>
                <c:pt idx="10">
                  <c:v>91</c:v>
                </c:pt>
                <c:pt idx="11">
                  <c:v>91.4</c:v>
                </c:pt>
                <c:pt idx="12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17856"/>
        <c:axId val="31419392"/>
      </c:barChart>
      <c:catAx>
        <c:axId val="31417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6"/>
                </a:solidFill>
              </a:defRPr>
            </a:pPr>
            <a:endParaRPr lang="ru-RU"/>
          </a:p>
        </c:txPr>
        <c:crossAx val="31419392"/>
        <c:crosses val="autoZero"/>
        <c:auto val="1"/>
        <c:lblAlgn val="ctr"/>
        <c:lblOffset val="100"/>
        <c:noMultiLvlLbl val="0"/>
      </c:catAx>
      <c:valAx>
        <c:axId val="31419392"/>
        <c:scaling>
          <c:orientation val="minMax"/>
          <c:max val="94"/>
          <c:min val="50"/>
        </c:scaling>
        <c:delete val="1"/>
        <c:axPos val="b"/>
        <c:numFmt formatCode="0.0" sourceLinked="1"/>
        <c:majorTickMark val="out"/>
        <c:minorTickMark val="none"/>
        <c:tickLblPos val="none"/>
        <c:crossAx val="3141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7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0.60000000000000009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86462682097758E-3"/>
          <c:y val="1.2547898371493189E-2"/>
          <c:w val="0.66008272648069444"/>
          <c:h val="0.92546370667825706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346724764300401E-4"/>
                  <c:y val="5.3826873421519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Лист1!$F$19:$F$26</c:f>
              <c:strCache>
                <c:ptCount val="8"/>
                <c:pt idx="0">
                  <c:v>пожарная безопасность и системы оповещения</c:v>
                </c:pt>
                <c:pt idx="1">
                  <c:v>библиотека</c:v>
                </c:pt>
                <c:pt idx="2">
                  <c:v>культура</c:v>
                </c:pt>
                <c:pt idx="3">
                  <c:v>мосты и дороги</c:v>
                </c:pt>
                <c:pt idx="4">
                  <c:v>детские площадки</c:v>
                </c:pt>
                <c:pt idx="5">
                  <c:v>спорт</c:v>
                </c:pt>
                <c:pt idx="6">
                  <c:v>благоустройства</c:v>
                </c:pt>
                <c:pt idx="7">
                  <c:v>водо- и энергоснабжение</c:v>
                </c:pt>
              </c:strCache>
            </c:strRef>
          </c:cat>
          <c:val>
            <c:numRef>
              <c:f>Лист1!$G$19:$G$26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12</c:v>
                </c:pt>
                <c:pt idx="3">
                  <c:v>5</c:v>
                </c:pt>
                <c:pt idx="4">
                  <c:v>6</c:v>
                </c:pt>
                <c:pt idx="5">
                  <c:v>11</c:v>
                </c:pt>
                <c:pt idx="6">
                  <c:v>8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68247588571253"/>
          <c:y val="3.6356017457472127E-2"/>
          <c:w val="0.41389461951389761"/>
          <c:h val="0.92728766252921568"/>
        </c:manualLayout>
      </c:layout>
      <c:overlay val="0"/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1.1000000000000001</c:v>
                </c:pt>
                <c:pt idx="1">
                  <c:v>0.2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4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0.30000000000000004</c:v>
                </c:pt>
                <c:pt idx="2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1.9000000000000001</c:v>
                </c:pt>
                <c:pt idx="1">
                  <c:v>0.2</c:v>
                </c:pt>
                <c:pt idx="2">
                  <c:v>0.60000000000000009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0.4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7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0.4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1.9000000000000001</c:v>
                </c:pt>
                <c:pt idx="1">
                  <c:v>0.4</c:v>
                </c:pt>
                <c:pt idx="2">
                  <c:v>1.9000000000000001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74337275987"/>
          <c:y val="0.36566790010694655"/>
          <c:w val="0.491676428276071"/>
          <c:h val="0.40382547805468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71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Местный бюджет</c:v>
                </c:pt>
                <c:pt idx="2">
                  <c:v>Средства населения и организаций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0.4</c:v>
                </c:pt>
                <c:pt idx="2">
                  <c:v>0.60000000000000009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613549-622B-41A0-9F6F-9BD3B43DE188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378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C0D668-B159-432C-8BE4-70CB894BD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7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027" y="0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232-E7D2-468A-B0D5-2C4F3FFDA84F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65" y="3229277"/>
            <a:ext cx="7900322" cy="305862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027" y="6456378"/>
            <a:ext cx="4279918" cy="3402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99363A-751A-4168-A993-1357C421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92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592027" y="6456378"/>
            <a:ext cx="42799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0558" y="509772"/>
            <a:ext cx="7215443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939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592027" y="6456378"/>
            <a:ext cx="42799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0558" y="509772"/>
            <a:ext cx="7215443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1296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A958A-240E-4DBC-A066-2A6E5EE8A4CD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5592027" y="6456378"/>
            <a:ext cx="42799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2" tIns="45673" rIns="91342" bIns="45673" anchor="b"/>
          <a:lstStyle/>
          <a:p>
            <a:pPr algn="r"/>
            <a:fld id="{984DCDF8-DF0F-4A6E-8C43-192ACCBABAE2}" type="slidenum">
              <a:rPr lang="ru-RU" sz="1200">
                <a:solidFill>
                  <a:srgbClr val="000000"/>
                </a:solidFill>
              </a:rPr>
              <a:pPr algn="r"/>
              <a:t>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330558" y="509772"/>
            <a:ext cx="7215443" cy="2548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42" tIns="45673" rIns="91342" bIns="45673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342" tIns="45673" rIns="91342" bIns="45673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410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5594333" y="6456379"/>
            <a:ext cx="4277613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5" tIns="43709" rIns="87415" bIns="43709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3038" algn="l"/>
                <a:tab pos="2163763" algn="l"/>
                <a:tab pos="2890838" algn="l"/>
              </a:tabLst>
            </a:pPr>
            <a:fld id="{D5138A75-E9D6-4B3E-9869-AC0C3B1228EF}" type="slidenum">
              <a:rPr 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19138" algn="l"/>
                  <a:tab pos="1443038" algn="l"/>
                  <a:tab pos="2163763" algn="l"/>
                  <a:tab pos="2890838" algn="l"/>
                </a:tabLst>
              </a:pPr>
              <a:t>7</a:t>
            </a:fld>
            <a:endParaRPr 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5594333" y="6456378"/>
            <a:ext cx="42799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C54930CE-3122-4A11-A8C9-BEA6929CEF8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7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5594333" y="6456378"/>
            <a:ext cx="42799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5" tIns="43712" rIns="87425" bIns="43712" anchor="b"/>
          <a:lstStyle/>
          <a:p>
            <a:pPr algn="r" defTabSz="449263">
              <a:buClr>
                <a:srgbClr val="000000"/>
              </a:buClr>
              <a:buSzPct val="100000"/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</a:pPr>
            <a:fld id="{088D948E-0EE1-4277-83BD-E849D9480303}" type="slidenum">
              <a:rPr lang="ru-RU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tabLst>
                  <a:tab pos="0" algn="l"/>
                  <a:tab pos="909638" algn="l"/>
                  <a:tab pos="1824038" algn="l"/>
                  <a:tab pos="2738438" algn="l"/>
                  <a:tab pos="3652838" algn="l"/>
                  <a:tab pos="4567238" algn="l"/>
                  <a:tab pos="5481638" algn="l"/>
                  <a:tab pos="6394450" algn="l"/>
                  <a:tab pos="7310438" algn="l"/>
                  <a:tab pos="8224838" algn="l"/>
                  <a:tab pos="9137650" algn="l"/>
                  <a:tab pos="10052050" algn="l"/>
                </a:tabLst>
              </a:pPr>
              <a:t>7</a:t>
            </a:fld>
            <a:endParaRPr lang="ru-RU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41675" y="509588"/>
            <a:ext cx="3397250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965" y="3230364"/>
            <a:ext cx="7902629" cy="3057541"/>
          </a:xfrm>
          <a:noFill/>
        </p:spPr>
        <p:txBody>
          <a:bodyPr wrap="none" lIns="87415" tIns="43709" rIns="87415" bIns="43709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781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09950" y="850900"/>
            <a:ext cx="3054350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CDFBBF-D2BB-4454-B24C-298E75121EDA}" type="slidenum">
              <a:rPr lang="ru-RU" altLang="ru-RU">
                <a:latin typeface="Calibri" pitchFamily="34" charset="0"/>
              </a:rPr>
              <a:pPr/>
              <a:t>8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4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A8A5-524E-48B1-A4C7-5AE1156014B2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B851-F9CE-4485-B061-8B21B7BCA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1C79-973E-4396-9E55-1622D8A242C2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C92DF-A586-4217-B051-98A9D2B4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181A-90BD-46EB-B731-076205DB6789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7965-FBFB-40DC-A2DB-F532CD80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7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2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5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3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2E63-8BCA-4B62-A25E-B284951F29DB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C092-5A45-4E0B-867A-DACAB677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12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0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0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6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17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0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48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02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7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053B-2A1D-4D74-A3D2-366EB4AF5478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8158-6480-4F7B-98EC-720ABB22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4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6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84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8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5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17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81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18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0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3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2024-2FBC-4452-AF71-924DD4CEF94C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35D1-8A56-4928-8C3F-31532231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93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27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0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1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5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72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48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10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1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5C21-D969-449E-A875-188872FE4EBC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A477-255E-45B3-A684-DF81F3EF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5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6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04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36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66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65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8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88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7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ECB0-D45F-4DBF-AC46-1A7272DD9446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97AF-4AEF-49D7-A719-A1A70358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2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62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596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50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75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0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79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92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77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7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8D0A-D7D0-4D64-9022-D0A43E0D9986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BFDA-4D5C-4185-98B5-FB363FF33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665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589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2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08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65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51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29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47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11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AC64-A252-4613-8107-FBD45BE0C279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9FA2-07F8-4F09-98B2-C578DCB27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99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366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512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705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3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824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399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4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1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54E8-72CE-4184-A9D2-1A45F8CBAAEF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CA8B-924D-4D7A-A248-3E85619C1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rgbClr val="FFFFFF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2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8EC8A26-8117-4E7A-B9C3-CC667B9B3EF3}" type="datetime1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AC852F-63C9-47B2-92DB-90BA7EE2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18" r:id="rId2"/>
    <p:sldLayoutId id="2147484017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3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9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59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09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07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31.08.2016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chart" Target="../charts/char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jpe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Relationship Id="rId6" Type="http://schemas.openxmlformats.org/officeDocument/2006/relationships/chart" Target="../charts/char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Relationship Id="rId6" Type="http://schemas.openxmlformats.org/officeDocument/2006/relationships/chart" Target="../charts/char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10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7463"/>
            <a:ext cx="9169400" cy="1079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304800" y="304800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Идея ППМИ и результаты её реализации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87" y="908720"/>
            <a:ext cx="89232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Идея ППМИ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Выявить реальные и наиболее насущные проблемы населения (с точки зрения населения, а не власти).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Вовлечение населения в решение выявленных проблем (активизация населения).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Организовать совместную работу населения и власти (сплочение, повышения доверия к власти).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008" y="3645024"/>
            <a:ext cx="89289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ППМИ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Возможность решать именно те проблемы, которые остро воспринимаются населением.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Повышение эффективности использования средств бюджета (привлечение внебюджетных источников).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Развитие диалога между населением и органами власти в процессе решения практических проблем.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Повышение эффективности работы органов местного самоуправления.</a:t>
            </a:r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endParaRPr lang="ru-RU" sz="2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-53337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676045"/>
            <a:ext cx="856895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Проект: «Обеспечение </a:t>
            </a:r>
            <a:r>
              <a:rPr lang="ru-RU" sz="2400" b="1" dirty="0">
                <a:solidFill>
                  <a:prstClr val="black"/>
                </a:solidFill>
              </a:rPr>
              <a:t>пожарной </a:t>
            </a:r>
            <a:r>
              <a:rPr lang="ru-RU" sz="2400" b="1" dirty="0" smtClean="0">
                <a:solidFill>
                  <a:prstClr val="black"/>
                </a:solidFill>
              </a:rPr>
              <a:t>безопасности»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(с. Черняево, район им. Лазо)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0768"/>
            <a:ext cx="589263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>
            <p:extLst/>
          </p:nvPr>
        </p:nvGraphicFramePr>
        <p:xfrm>
          <a:off x="5553619" y="930631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84168" y="1304596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млн. руб.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7322" y="4263259"/>
            <a:ext cx="1440160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991" y="4263259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4528" y="1981182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млн. руб. (76%)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210" y="4581128"/>
            <a:ext cx="5451596" cy="232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834932" y="5445224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1610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5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789" y="676045"/>
            <a:ext cx="8820699" cy="5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Проект: «Ремонт моста»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(с. Лесопильное, </a:t>
            </a:r>
            <a:r>
              <a:rPr lang="ru-RU" sz="2000" b="1" dirty="0" err="1">
                <a:solidFill>
                  <a:prstClr val="black"/>
                </a:solidFill>
              </a:rPr>
              <a:t>Бикинский</a:t>
            </a:r>
            <a:r>
              <a:rPr lang="ru-RU" sz="2000" b="1" dirty="0">
                <a:solidFill>
                  <a:prstClr val="black"/>
                </a:solidFill>
              </a:rPr>
              <a:t> район)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5553619" y="930631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84168" y="1304596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 млн. руб.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7322" y="4263259"/>
            <a:ext cx="1440160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991" y="4263259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4528" y="1981182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 млн. руб. (70%)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844722" y="5463438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4430440"/>
            <a:ext cx="3888432" cy="238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75050"/>
            <a:ext cx="5529273" cy="334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5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789" y="676045"/>
            <a:ext cx="8820699" cy="5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Проект: «Обустройство тренажерного зала»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(с. Тополево, Хабаровский район)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5553619" y="930631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84168" y="1304596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 млн. руб.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4263259"/>
            <a:ext cx="1533154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9299" y="4263259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(41%)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4528" y="1981182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млн. руб. (49%)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759806" y="5466581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7350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23" y="1228970"/>
            <a:ext cx="5799981" cy="31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593" y="4365104"/>
            <a:ext cx="4770955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89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4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0"/>
            <a:chExt cx="9144000" cy="614363"/>
          </a:xfrm>
        </p:grpSpPr>
        <p:grpSp>
          <p:nvGrpSpPr>
            <p:cNvPr id="2054" name="Группа 7"/>
            <p:cNvGrpSpPr>
              <a:grpSpLocks/>
            </p:cNvGrpSpPr>
            <p:nvPr/>
          </p:nvGrpSpPr>
          <p:grpSpPr bwMode="auto">
            <a:xfrm>
              <a:off x="0" y="0"/>
              <a:ext cx="9144000" cy="614363"/>
              <a:chOff x="0" y="-12013"/>
              <a:chExt cx="9144000" cy="614357"/>
            </a:xfrm>
          </p:grpSpPr>
          <p:pic>
            <p:nvPicPr>
  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2013"/>
                <a:ext cx="4427984" cy="614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-12013"/>
                <a:ext cx="7524328" cy="614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5" name="Text Box 2"/>
            <p:cNvSpPr txBox="1">
              <a:spLocks noChangeArrowheads="1"/>
            </p:cNvSpPr>
            <p:nvPr/>
          </p:nvSpPr>
          <p:spPr bwMode="auto">
            <a:xfrm>
              <a:off x="5852801" y="123825"/>
              <a:ext cx="181822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 eaLnBrk="0" hangingPunct="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ru-RU" altLang="ru-RU" sz="1400" b="1" dirty="0">
                <a:solidFill>
                  <a:prstClr val="white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789" y="676045"/>
            <a:ext cx="8820699" cy="5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Проект: «Ремонт объектов водоснабжения»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(с. Елабуга, Хабаровский район)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5240867" y="997744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52120" y="1367934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млн. руб.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1488" y="4271389"/>
            <a:ext cx="1533154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12484" y="4127373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7616" y="2000528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млн. руб. (62%)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539960" y="5373216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660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327456"/>
            <a:ext cx="3888432" cy="547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3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676045"/>
            <a:ext cx="856895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Проект</a:t>
            </a:r>
            <a:r>
              <a:rPr lang="ru-RU" sz="2400" b="1" dirty="0">
                <a:solidFill>
                  <a:prstClr val="black"/>
                </a:solidFill>
              </a:rPr>
              <a:t>: «Устройство </a:t>
            </a:r>
            <a:r>
              <a:rPr lang="ru-RU" sz="2400" b="1" dirty="0" smtClean="0">
                <a:solidFill>
                  <a:prstClr val="black"/>
                </a:solidFill>
              </a:rPr>
              <a:t>площади им. 70-летия Победы»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(с. Полетное, район им. Лазо)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179200"/>
            <a:ext cx="4708413" cy="264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01" y="1232224"/>
            <a:ext cx="5968976" cy="294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Диаграмма 14"/>
          <p:cNvGraphicFramePr/>
          <p:nvPr>
            <p:extLst/>
          </p:nvPr>
        </p:nvGraphicFramePr>
        <p:xfrm>
          <a:off x="5553619" y="930631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84168" y="1304596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 млн. руб.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24328" y="4263259"/>
            <a:ext cx="1533154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9299" y="4263259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64528" y="1981182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 млн. руб. (45%)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687798" y="5468043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1501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3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676045"/>
            <a:ext cx="856895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2400" b="1" dirty="0" smtClean="0"/>
              <a:t>Проект: «Обустройство спортивной площадки»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000" b="1" dirty="0" smtClean="0"/>
              <a:t>(п. </a:t>
            </a:r>
            <a:r>
              <a:rPr lang="ru-RU" sz="2000" b="1" dirty="0" err="1" smtClean="0"/>
              <a:t>Джамку</a:t>
            </a:r>
            <a:r>
              <a:rPr lang="ru-RU" sz="2000" b="1" dirty="0" smtClean="0"/>
              <a:t>, Солнечный район)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1" y="1163566"/>
            <a:ext cx="5590051" cy="320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3" y="4365104"/>
            <a:ext cx="4091947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Диаграмма 14"/>
          <p:cNvGraphicFramePr/>
          <p:nvPr>
            <p:extLst/>
          </p:nvPr>
        </p:nvGraphicFramePr>
        <p:xfrm>
          <a:off x="5584694" y="1038386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135505" y="1414179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млн. руб.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24328" y="4263259"/>
            <a:ext cx="1533154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млн. руб.</a:t>
            </a:r>
          </a:p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9299" y="4263259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млн. руб.</a:t>
            </a:r>
          </a:p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64528" y="2072360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млн. руб. (65%)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852800" y="5484184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636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4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676045"/>
            <a:ext cx="856895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Проект: «Обустройство спортивно-игровой площадки»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(с. </a:t>
            </a:r>
            <a:r>
              <a:rPr lang="ru-RU" sz="2000" b="1" dirty="0" err="1" smtClean="0">
                <a:solidFill>
                  <a:prstClr val="black"/>
                </a:solidFill>
              </a:rPr>
              <a:t>Богородское</a:t>
            </a:r>
            <a:r>
              <a:rPr lang="ru-RU" sz="2000" b="1" dirty="0" smtClean="0">
                <a:solidFill>
                  <a:prstClr val="black"/>
                </a:solidFill>
              </a:rPr>
              <a:t>, </a:t>
            </a:r>
            <a:r>
              <a:rPr lang="ru-RU" sz="2000" b="1" dirty="0" err="1" smtClean="0">
                <a:solidFill>
                  <a:prstClr val="black"/>
                </a:solidFill>
              </a:rPr>
              <a:t>Ульчский</a:t>
            </a:r>
            <a:r>
              <a:rPr lang="ru-RU" sz="2000" b="1" dirty="0" smtClean="0">
                <a:solidFill>
                  <a:prstClr val="black"/>
                </a:solidFill>
              </a:rPr>
              <a:t> район)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412776"/>
            <a:ext cx="5859264" cy="448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Диаграмма 13"/>
          <p:cNvGraphicFramePr/>
          <p:nvPr>
            <p:extLst/>
          </p:nvPr>
        </p:nvGraphicFramePr>
        <p:xfrm>
          <a:off x="5553619" y="930631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084168" y="1304596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 млн. руб.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83065" y="4263259"/>
            <a:ext cx="1533154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(14,5%)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9785" y="4253282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млн. руб.</a:t>
            </a: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(14,5%)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64528" y="1981182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млн. руб. (71%)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5966767" y="5446803"/>
          <a:ext cx="3027213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649"/>
                <a:gridCol w="677564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3846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8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676045"/>
            <a:ext cx="856895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2400" b="1" dirty="0" smtClean="0"/>
              <a:t>Проект</a:t>
            </a:r>
            <a:r>
              <a:rPr lang="ru-RU" sz="2400" b="1" dirty="0"/>
              <a:t>: </a:t>
            </a:r>
            <a:r>
              <a:rPr lang="ru-RU" sz="2400" b="1" dirty="0" smtClean="0"/>
              <a:t>«Реконструкция сквера на центральной площади» </a:t>
            </a:r>
            <a:r>
              <a:rPr lang="ru-RU" sz="2000" b="1" dirty="0" smtClean="0"/>
              <a:t>(п. </a:t>
            </a:r>
            <a:r>
              <a:rPr lang="ru-RU" sz="2000" b="1" dirty="0" err="1" smtClean="0"/>
              <a:t>Уктур</a:t>
            </a:r>
            <a:r>
              <a:rPr lang="ru-RU" sz="2000" b="1" dirty="0" smtClean="0"/>
              <a:t>, Комсомольский район)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" y="1175891"/>
            <a:ext cx="5700324" cy="310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96" y="4193704"/>
            <a:ext cx="45725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Диаграмма 14"/>
          <p:cNvGraphicFramePr/>
          <p:nvPr>
            <p:extLst/>
          </p:nvPr>
        </p:nvGraphicFramePr>
        <p:xfrm>
          <a:off x="5553619" y="930631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135505" y="1333110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 млн. руб.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24328" y="4263259"/>
            <a:ext cx="1533154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млн. руб.</a:t>
            </a:r>
          </a:p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9299" y="4263259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млн. руб.</a:t>
            </a:r>
          </a:p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64528" y="1981182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млн. руб. (63%)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706848" y="5445224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1639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4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7463"/>
            <a:ext cx="9169400" cy="1079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304800" y="304800"/>
            <a:ext cx="8820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Механизм и основные принципы ППМИ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62038"/>
            <a:ext cx="89289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Механизм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предоставление адресных субсидий из краевого бюджета муниципальным бюджетам на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направленных на решение проблем, выявленных самим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населением.</a:t>
            </a:r>
          </a:p>
          <a:p>
            <a:pPr algn="ctr">
              <a:spcBef>
                <a:spcPts val="1200"/>
              </a:spcBef>
            </a:pP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Основные принципы проекта.</a:t>
            </a:r>
          </a:p>
          <a:p>
            <a:pPr marL="342900" indent="-3429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Вовлеченность населения в выбор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приоритетной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проблемы, реализацию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проектов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 обеспечение сохранности и эффективной эксплуатации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объектов.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Прозрачность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процедур, широкое информирование населения.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Эффективность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использования финансовых ресурсов, включая бюджетные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инвестиции.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Местное </a:t>
            </a:r>
            <a:r>
              <a:rPr lang="ru-RU" sz="2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долговременного и устойчивого функционирования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объекта.</a:t>
            </a:r>
            <a:endParaRPr lang="ru-RU" sz="2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7463"/>
            <a:ext cx="9169400" cy="1079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0" y="260648"/>
            <a:ext cx="8820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Требования к заявкам для участия в ППМИ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62038"/>
            <a:ext cx="89289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Число заявок, поданных от муниципалитета не может превышать число населённых пунктов входящих в его состав.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Общая сумма субсидий краевого бюджета на одно муниципальное образование не может превышать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 млн. рублей.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Финансирование со стороны муниципального бюджета (поселения)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не может быть меньше 5 %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от суммы субсидии.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Минимальное </a:t>
            </a:r>
            <a:r>
              <a:rPr lang="ru-RU" sz="2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со стороны населения –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не менее 1 %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от суммы субсидии.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Приветствуется </a:t>
            </a:r>
            <a:r>
              <a:rPr lang="ru-RU" sz="2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привлечение внебюджетных средств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(финансовые средства спонсоров)</a:t>
            </a:r>
            <a:endParaRPr lang="ru-RU" sz="2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65088" y="323850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Необходимость вклада населения</a:t>
            </a:r>
            <a:endParaRPr lang="ru-RU" sz="3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54" y="1141867"/>
            <a:ext cx="8841680" cy="591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 населения способствует:</a:t>
            </a: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активному участию в определении приоритетной проблемы;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Повышению эффективности решения проблемы;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Изменению отношения людей к своей роли в развитии поселения;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Обеспечение более эффективной эксплуатации и лучшей сохранности объекта общественной инфраструктуры.</a:t>
            </a:r>
            <a:r>
              <a:rPr lang="ru-RU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endParaRPr lang="ru-RU" sz="2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Решение о вкладе населения принимает:</a:t>
            </a: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Население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 общем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собрании;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собрания так же определяют количество и виды вклада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0"/>
              </a:spcBef>
              <a:defRPr/>
            </a:pPr>
            <a:endParaRPr lang="ru-RU" sz="2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организации сбора </a:t>
            </a: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вклада:</a:t>
            </a:r>
            <a:endParaRPr lang="ru-RU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 Инициатива о конкретном проекте должна исходить снизу, от населения.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 Максимально широкое </a:t>
            </a:r>
            <a:r>
              <a:rPr lang="ru-RU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информирование населения </a:t>
            </a: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о:</a:t>
            </a:r>
            <a:endParaRPr lang="ru-RU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ППМИ и проекте,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 акцентом на выгоды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населения от результатов его реализации;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Необходимости вклада каждого жителя для внедрения проекта;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Обеспечении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прозрачности процесса сбора вклада и его использования (квитанции, информация о сумме собранных средств, списки </a:t>
            </a:r>
            <a:r>
              <a:rPr lang="ru-RU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спонсоров в </a:t>
            </a:r>
            <a:r>
              <a:rPr lang="ru-RU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людных местах).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Сбор </a:t>
            </a:r>
            <a:r>
              <a:rPr lang="ru-RU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средств </a:t>
            </a: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осуществляется: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 населения - представителями </a:t>
            </a:r>
            <a:r>
              <a:rPr lang="ru-RU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инициативной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группы;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- С юридических лиц органами </a:t>
            </a:r>
            <a:r>
              <a:rPr lang="ru-RU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самоуправления.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72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65088" y="323850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Виды вклада</a:t>
            </a:r>
            <a:endParaRPr lang="ru-RU" sz="3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484784"/>
            <a:ext cx="884168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Виды вклада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Деньги;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Труд;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Строительные материалы;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Оборудование.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61048"/>
            <a:ext cx="8841680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Денежный вклад.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 от жителей через сбор средств, организованный инициативной группой по решению собрания;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Вклад </a:t>
            </a:r>
            <a:r>
              <a:rPr lang="ru-RU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организаций – спонсоров (ИП, хозяйствующие субъекты, заинтересованные в реализации проекта).</a:t>
            </a:r>
          </a:p>
        </p:txBody>
      </p:sp>
    </p:spTree>
    <p:extLst>
      <p:ext uri="{BB962C8B-B14F-4D97-AF65-F5344CB8AC3E}">
        <p14:creationId xmlns:p14="http://schemas.microsoft.com/office/powerpoint/2010/main" val="2303138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71683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716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73"/>
          <p:cNvSpPr txBox="1">
            <a:spLocks noChangeArrowheads="1"/>
          </p:cNvSpPr>
          <p:nvPr/>
        </p:nvSpPr>
        <p:spPr bwMode="auto">
          <a:xfrm>
            <a:off x="65088" y="323850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Критерии  конкурсного отбора</a:t>
            </a:r>
            <a:endParaRPr lang="ru-RU" sz="3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832" y="1090638"/>
            <a:ext cx="8841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Социальная эффективность проекта;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Степень участия населения в определении и на решении проблемы, на которую направлен проект;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Степень участия населения муниципального образования в обеспечении эксплуатации и содержании объекта после реализации проекта;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Количество созданных и (или) сохранённых в рамках реализации проекта рабочих мест;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проекта со стороны бюджета поселения;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проекта со стороны населения;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4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проекта со стороны сторонних организаций;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Использование СМИ при разработке проекта.</a:t>
            </a:r>
            <a:endParaRPr lang="ru-RU" sz="2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3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75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278188" y="-26988"/>
            <a:ext cx="58880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B2B2B2"/>
                </a:solidFill>
                <a:ea typeface="Arial Unicode MS" pitchFamily="34" charset="-128"/>
                <a:cs typeface="Arial Unicode MS" pitchFamily="34" charset="-128"/>
              </a:rPr>
              <a:t>Министерство экономического развития и внешних связей края</a:t>
            </a:r>
          </a:p>
        </p:txBody>
      </p:sp>
      <p:sp>
        <p:nvSpPr>
          <p:cNvPr id="69635" name="Text Box 73"/>
          <p:cNvSpPr txBox="1">
            <a:spLocks noChangeArrowheads="1"/>
          </p:cNvSpPr>
          <p:nvPr/>
        </p:nvSpPr>
        <p:spPr bwMode="auto">
          <a:xfrm>
            <a:off x="26988" y="319088"/>
            <a:ext cx="90662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Динамика инвестиционного рейтинга </a:t>
            </a:r>
            <a:b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6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Хабаровского края</a:t>
            </a:r>
          </a:p>
        </p:txBody>
      </p:sp>
      <p:pic>
        <p:nvPicPr>
          <p:cNvPr id="696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73"/>
          <p:cNvSpPr txBox="1">
            <a:spLocks noChangeArrowheads="1"/>
          </p:cNvSpPr>
          <p:nvPr/>
        </p:nvSpPr>
        <p:spPr bwMode="auto">
          <a:xfrm>
            <a:off x="26988" y="455831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Рейтинг проектов 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(баллы) 2014 года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26988" y="1090613"/>
          <a:ext cx="9066212" cy="565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0690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426464" y="713233"/>
            <a:ext cx="7717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Реализаци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местных инициатив </a:t>
            </a:r>
            <a:r>
              <a:rPr lang="ru-RU" altLang="ru-RU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endParaRPr lang="ru-RU" altLang="ru-RU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92210"/>
              </p:ext>
            </p:extLst>
          </p:nvPr>
        </p:nvGraphicFramePr>
        <p:xfrm>
          <a:off x="464234" y="1490475"/>
          <a:ext cx="8060788" cy="2315885"/>
        </p:xfrm>
        <a:graphic>
          <a:graphicData uri="http://schemas.openxmlformats.org/drawingml/2006/table">
            <a:tbl>
              <a:tblPr/>
              <a:tblGrid>
                <a:gridCol w="727290"/>
                <a:gridCol w="1000022"/>
                <a:gridCol w="1363667"/>
                <a:gridCol w="1500033"/>
                <a:gridCol w="2030349"/>
                <a:gridCol w="1439427"/>
              </a:tblGrid>
              <a:tr h="1440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594" marR="8594" marT="93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заявок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Краевая субсидия, млн. руб.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 стоимость проектов, млн. руб.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благополучателей, тыс. человек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fontAlgn="b" latinLnBrk="0" hangingPunct="1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Созданные рабочие места, единиц</a:t>
                      </a:r>
                    </a:p>
                  </a:txBody>
                  <a:tcPr marL="8594" marR="8594" marT="9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8594" marR="8594" marT="93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fontAlgn="b" latinLnBrk="0" hangingPunct="1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2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8594" marR="8594" marT="93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47,0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142,7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57816" rtl="0" eaLnBrk="1" fontAlgn="b" latinLnBrk="0" hangingPunct="1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8594" marR="8594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59888219"/>
              </p:ext>
            </p:extLst>
          </p:nvPr>
        </p:nvGraphicFramePr>
        <p:xfrm>
          <a:off x="1072662" y="4314254"/>
          <a:ext cx="7427038" cy="240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54756" y="3878533"/>
            <a:ext cx="5709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 проектов в 2014-2015 г.г.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75" y="0"/>
            <a:ext cx="9159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26988" y="455831"/>
            <a:ext cx="9066212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8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Типология </a:t>
            </a:r>
            <a:r>
              <a:rPr lang="ru-RU" sz="28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и итоги реализации ППМИ</a:t>
            </a:r>
            <a:endParaRPr lang="ru-RU" sz="28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5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Группа 7"/>
          <p:cNvGrpSpPr>
            <a:grpSpLocks/>
          </p:cNvGrpSpPr>
          <p:nvPr/>
        </p:nvGrpSpPr>
        <p:grpSpPr bwMode="auto">
          <a:xfrm>
            <a:off x="0" y="0"/>
            <a:ext cx="9144000" cy="614363"/>
            <a:chOff x="0" y="-12013"/>
            <a:chExt cx="9144000" cy="614357"/>
          </a:xfrm>
        </p:grpSpPr>
        <p:pic>
          <p:nvPicPr>
            <p:cNvPr id="2056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13"/>
              <a:ext cx="4427984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 descr="C:\Documents and Settings\310Bitosova\Мои документы\Битосова\ПОЛИГРАФИЯ\СБОРНИК инвестиционных проектов\инвестпроекты_корректура_последний\Links\основа для фона_утвержденная.t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-12013"/>
              <a:ext cx="7524328" cy="61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676045"/>
            <a:ext cx="856895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sz="2400" b="1" dirty="0" smtClean="0"/>
              <a:t>Проект: </a:t>
            </a:r>
            <a:r>
              <a:rPr lang="ru-RU" sz="2400" b="1" dirty="0"/>
              <a:t>«Переустройство здания под библиотеку»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000" b="1" dirty="0"/>
              <a:t>(с. Бичевая, район им. Лазо)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5553619" y="930631"/>
          <a:ext cx="3472788" cy="42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84168" y="1304596"/>
            <a:ext cx="272579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стоимость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млн. руб.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7322" y="4263259"/>
            <a:ext cx="1440160" cy="8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млн. руб.</a:t>
            </a:r>
          </a:p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991" y="4263259"/>
            <a:ext cx="1730264" cy="967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населения и организаций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млн. руб.</a:t>
            </a:r>
          </a:p>
          <a:p>
            <a:pPr algn="ctr">
              <a:lnSpc>
                <a:spcPts val="12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4528" y="1981182"/>
            <a:ext cx="2267744" cy="52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3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бюджет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млн. руб. (61%)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838110" y="5445224"/>
          <a:ext cx="3204682" cy="124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126"/>
                <a:gridCol w="643556"/>
              </a:tblGrid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благополучателей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(чел.)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1631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7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Создано (сохранено) рабочих мест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15" y="1172026"/>
            <a:ext cx="551359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265712"/>
            <a:ext cx="45720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9085</TotalTime>
  <Words>923</Words>
  <Application>Microsoft Office PowerPoint</Application>
  <PresentationFormat>Экран (4:3)</PresentationFormat>
  <Paragraphs>224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4_Тема Office</vt:lpstr>
      <vt:lpstr>1_Тема Office</vt:lpstr>
      <vt:lpstr>3_Тема Office</vt:lpstr>
      <vt:lpstr>5_Тема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irinag</dc:creator>
  <cp:lastModifiedBy>user</cp:lastModifiedBy>
  <cp:revision>629</cp:revision>
  <cp:lastPrinted>2016-01-16T05:44:07Z</cp:lastPrinted>
  <dcterms:created xsi:type="dcterms:W3CDTF">2012-02-21T05:56:59Z</dcterms:created>
  <dcterms:modified xsi:type="dcterms:W3CDTF">2016-08-31T04:39:24Z</dcterms:modified>
</cp:coreProperties>
</file>