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5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4F"/>
    <a:srgbClr val="FF6600"/>
    <a:srgbClr val="FF9933"/>
    <a:srgbClr val="FFCC66"/>
    <a:srgbClr val="FFFF99"/>
    <a:srgbClr val="FF3300"/>
    <a:srgbClr val="9966FF"/>
    <a:srgbClr val="6666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B27-5B9E-437E-BC8F-B3068B3FB67F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8CC5-B0A9-447B-87CE-27D1DBB4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B27-5B9E-437E-BC8F-B3068B3FB67F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8CC5-B0A9-447B-87CE-27D1DBB4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B27-5B9E-437E-BC8F-B3068B3FB67F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8CC5-B0A9-447B-87CE-27D1DBB4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B27-5B9E-437E-BC8F-B3068B3FB67F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8CC5-B0A9-447B-87CE-27D1DBB4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B27-5B9E-437E-BC8F-B3068B3FB67F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8CC5-B0A9-447B-87CE-27D1DBB4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B27-5B9E-437E-BC8F-B3068B3FB67F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8CC5-B0A9-447B-87CE-27D1DBB4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B27-5B9E-437E-BC8F-B3068B3FB67F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8CC5-B0A9-447B-87CE-27D1DBB4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B27-5B9E-437E-BC8F-B3068B3FB67F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8CC5-B0A9-447B-87CE-27D1DBB4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B27-5B9E-437E-BC8F-B3068B3FB67F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8CC5-B0A9-447B-87CE-27D1DBB4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B27-5B9E-437E-BC8F-B3068B3FB67F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8CC5-B0A9-447B-87CE-27D1DBB4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B27-5B9E-437E-BC8F-B3068B3FB67F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8CC5-B0A9-447B-87CE-27D1DBB4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3CB27-5B9E-437E-BC8F-B3068B3FB67F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A8CC5-B0A9-447B-87CE-27D1DBB43B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712968" cy="147002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особенностях предоставления гражданам земельных участков на территории Хабаровского края в целях реализации Федерального закона от 01 мая 2016 г. 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119-ФЗ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941168"/>
            <a:ext cx="8784976" cy="1752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4F4F4F"/>
                </a:solidFill>
                <a:cs typeface="Arial" panose="020B0604020202020204" pitchFamily="34" charset="0"/>
              </a:rPr>
              <a:t>Ведущий инспектор отдела </a:t>
            </a:r>
            <a:r>
              <a:rPr lang="ru-RU" b="1" dirty="0" smtClean="0">
                <a:solidFill>
                  <a:srgbClr val="4F4F4F"/>
                </a:solidFill>
                <a:cs typeface="Arial" panose="020B0604020202020204" pitchFamily="34" charset="0"/>
              </a:rPr>
              <a:t>по регулированию земельных отношений и взаимодействию с органами управления министерства инвестиционной и земельно-имущественной политики края</a:t>
            </a:r>
            <a:endParaRPr lang="ru-RU" dirty="0">
              <a:solidFill>
                <a:srgbClr val="4F4F4F"/>
              </a:solidFill>
            </a:endParaRPr>
          </a:p>
        </p:txBody>
      </p:sp>
      <p:pic>
        <p:nvPicPr>
          <p:cNvPr id="4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1019338" cy="115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400506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Иванова Александра Алексеевна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9" t="18500" r="2376" b="16400"/>
          <a:stretch/>
        </p:blipFill>
        <p:spPr>
          <a:xfrm>
            <a:off x="1065549" y="1486116"/>
            <a:ext cx="7239815" cy="5159408"/>
          </a:xfrm>
          <a:prstGeom prst="rect">
            <a:avLst/>
          </a:prstGeom>
          <a:effectLst>
            <a:softEdge rad="1270000"/>
          </a:effectLst>
          <a:scene3d>
            <a:camera prst="isometricTopUp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Стадия утверждения </a:t>
            </a:r>
            <a:endParaRPr lang="ru-RU" dirty="0"/>
          </a:p>
        </p:txBody>
      </p:sp>
      <p:pic>
        <p:nvPicPr>
          <p:cNvPr id="4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742021" cy="8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645524"/>
            <a:ext cx="9144000" cy="172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ИНВЕСТИЦИОННОЙ И ЗЕМЕЛЬНО-ИМУЩЕСТВЕННОЙ ПОЛИТИКИ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7" b="79815"/>
          <a:stretch/>
        </p:blipFill>
        <p:spPr>
          <a:xfrm>
            <a:off x="971600" y="1431628"/>
            <a:ext cx="7343800" cy="1040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76249"/>
          <a:stretch/>
        </p:blipFill>
        <p:spPr>
          <a:xfrm>
            <a:off x="975028" y="3044081"/>
            <a:ext cx="7340372" cy="947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9" t="39900" r="34618" b="34900"/>
          <a:stretch/>
        </p:blipFill>
        <p:spPr>
          <a:xfrm>
            <a:off x="3203848" y="4620535"/>
            <a:ext cx="2736304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трелка вниз 10"/>
          <p:cNvSpPr/>
          <p:nvPr/>
        </p:nvSpPr>
        <p:spPr>
          <a:xfrm>
            <a:off x="4463480" y="2538120"/>
            <a:ext cx="360040" cy="45234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63480" y="4099304"/>
            <a:ext cx="360040" cy="45234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83154"/>
            <a:ext cx="1762527" cy="17678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8" y="4520671"/>
            <a:ext cx="1943200" cy="19432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10-конечная звезда 16"/>
          <p:cNvSpPr/>
          <p:nvPr/>
        </p:nvSpPr>
        <p:spPr>
          <a:xfrm>
            <a:off x="323528" y="1772816"/>
            <a:ext cx="432048" cy="432048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10-конечная звезда 17"/>
          <p:cNvSpPr/>
          <p:nvPr/>
        </p:nvSpPr>
        <p:spPr>
          <a:xfrm>
            <a:off x="8470776" y="3271513"/>
            <a:ext cx="432048" cy="432048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9" name="10-конечная звезда 18"/>
          <p:cNvSpPr/>
          <p:nvPr/>
        </p:nvSpPr>
        <p:spPr>
          <a:xfrm>
            <a:off x="2604024" y="5268607"/>
            <a:ext cx="432048" cy="432048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05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799280"/>
            <a:ext cx="2840569" cy="208939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47752"/>
            <a:ext cx="2345595" cy="231044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договора</a:t>
            </a:r>
            <a:endParaRPr lang="ru-RU" dirty="0"/>
          </a:p>
        </p:txBody>
      </p:sp>
      <p:pic>
        <p:nvPicPr>
          <p:cNvPr id="4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742021" cy="8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645524"/>
            <a:ext cx="9144000" cy="172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ИНВЕСТИЦИОННОЙ И ЗЕМЕЛЬНО-ИМУЩЕСТВЕННОЙ ПОЛИТИКИ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4005262" y="1431628"/>
            <a:ext cx="1133475" cy="4286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5657850" cy="457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51" y="3068960"/>
            <a:ext cx="5085756" cy="2950460"/>
          </a:xfrm>
          <a:prstGeom prst="rect">
            <a:avLst/>
          </a:prstGeom>
        </p:spPr>
      </p:pic>
      <p:sp>
        <p:nvSpPr>
          <p:cNvPr id="10" name="10-конечная звезда 9"/>
          <p:cNvSpPr/>
          <p:nvPr/>
        </p:nvSpPr>
        <p:spPr>
          <a:xfrm>
            <a:off x="539552" y="1431628"/>
            <a:ext cx="432048" cy="432048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331640" y="1988840"/>
            <a:ext cx="6984776" cy="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331640" y="2852936"/>
            <a:ext cx="6984776" cy="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0" y="6165304"/>
            <a:ext cx="6984776" cy="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0-конечная звезда 14"/>
          <p:cNvSpPr/>
          <p:nvPr/>
        </p:nvSpPr>
        <p:spPr>
          <a:xfrm>
            <a:off x="539552" y="2202220"/>
            <a:ext cx="432048" cy="432048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6" name="10-конечная звезда 15"/>
          <p:cNvSpPr/>
          <p:nvPr/>
        </p:nvSpPr>
        <p:spPr>
          <a:xfrm>
            <a:off x="488112" y="4672652"/>
            <a:ext cx="432048" cy="432048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1" name="Овальная выноска 20"/>
          <p:cNvSpPr/>
          <p:nvPr/>
        </p:nvSpPr>
        <p:spPr>
          <a:xfrm>
            <a:off x="6228184" y="2736666"/>
            <a:ext cx="2802861" cy="1565201"/>
          </a:xfrm>
          <a:prstGeom prst="wedgeEllipseCallout">
            <a:avLst>
              <a:gd name="adj1" fmla="val -90194"/>
              <a:gd name="adj2" fmla="val -52718"/>
            </a:avLst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После того как Вы возьмете в обработку договор, он станет недоступным для обработки другим сотрудникам!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4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887252"/>
              </p:ext>
            </p:extLst>
          </p:nvPr>
        </p:nvGraphicFramePr>
        <p:xfrm>
          <a:off x="457200" y="1146541"/>
          <a:ext cx="8229600" cy="532088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50504"/>
                <a:gridCol w="2664296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Максимальный срок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 раб.</a:t>
                      </a:r>
                      <a:r>
                        <a:rPr lang="ru-RU" sz="1100" b="1" baseline="0" dirty="0" smtClean="0"/>
                        <a:t> дней</a:t>
                      </a:r>
                      <a:endParaRPr lang="ru-RU" sz="110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ru-RU" sz="1100" b="1" dirty="0" smtClean="0"/>
                        <a:t>Уполномоченный орган </a:t>
                      </a:r>
                      <a:r>
                        <a:rPr lang="ru-RU" sz="1100" dirty="0" smtClean="0"/>
                        <a:t>рассматривает поступившее заявление, утверждает схему размещения земельного участка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mtClean="0"/>
                        <a:t>Направляет </a:t>
                      </a:r>
                      <a:r>
                        <a:rPr lang="ru-RU" sz="1100" dirty="0" smtClean="0"/>
                        <a:t>заявление в </a:t>
                      </a:r>
                      <a:r>
                        <a:rPr lang="ru-RU" sz="1100" smtClean="0"/>
                        <a:t>компетентный УО, в случае, если в полномочия УО не входит предоставление испрашиваемого земельного участка 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3 раб. дня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Уполномоченный орган отклоняет заявление с указанием причин </a:t>
                      </a:r>
                    </a:p>
                    <a:p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 раб. дней</a:t>
                      </a:r>
                      <a:endParaRPr lang="ru-RU" sz="1100" dirty="0"/>
                    </a:p>
                  </a:txBody>
                  <a:tcPr anchor="ctr"/>
                </a:tc>
              </a:tr>
              <a:tr h="10130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Уполномоченный орган проверяет наличие или отсутствие оснований для отказа</a:t>
                      </a:r>
                    </a:p>
                    <a:p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 раб. дней</a:t>
                      </a:r>
                      <a:endParaRPr lang="ru-RU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 раб. дней</a:t>
                      </a:r>
                      <a:endParaRPr lang="ru-RU" sz="11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Орган регистрации прав </a:t>
                      </a:r>
                      <a:r>
                        <a:rPr lang="ru-RU" sz="1100" dirty="0" smtClean="0"/>
                        <a:t>выполняет государственный кадастровый учет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 раб. дня</a:t>
                      </a:r>
                      <a:endParaRPr lang="ru-RU" sz="11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Уполномоченный орган </a:t>
                      </a:r>
                      <a:r>
                        <a:rPr lang="ru-RU" sz="1100" dirty="0" smtClean="0"/>
                        <a:t>осуществляет подготовку проекта договора безвозмездного пользования земельным участком и направляет его для подписания заявителю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30 кал-</a:t>
                      </a:r>
                      <a:r>
                        <a:rPr lang="ru-RU" sz="1100" b="1" dirty="0" err="1" smtClean="0"/>
                        <a:t>ых</a:t>
                      </a:r>
                      <a:r>
                        <a:rPr lang="ru-RU" sz="1100" b="1" dirty="0" smtClean="0"/>
                        <a:t> дней</a:t>
                      </a:r>
                      <a:endParaRPr lang="ru-RU" sz="11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Проект договора должен быть подписан </a:t>
                      </a:r>
                      <a:r>
                        <a:rPr lang="ru-RU" sz="1100" b="1" dirty="0" smtClean="0"/>
                        <a:t>гражданином</a:t>
                      </a:r>
                      <a:r>
                        <a:rPr lang="ru-RU" sz="1100" dirty="0" smtClean="0"/>
                        <a:t> и направлен в уполномоченный орган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 раб. дней</a:t>
                      </a:r>
                      <a:endParaRPr lang="ru-RU" sz="11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Уполномоченный орган </a:t>
                      </a:r>
                      <a:r>
                        <a:rPr lang="ru-RU" sz="1100" dirty="0" smtClean="0"/>
                        <a:t>подписывает договор и обращается с заявлением в орган государственной регистрации права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 раб. дней</a:t>
                      </a:r>
                      <a:endParaRPr lang="ru-RU" sz="11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Орган регистрации прав </a:t>
                      </a:r>
                      <a:r>
                        <a:rPr lang="ru-RU" sz="1100" dirty="0" smtClean="0"/>
                        <a:t>осуществляет государственную регистрацию права </a:t>
                      </a:r>
                    </a:p>
                    <a:p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44016"/>
            <a:ext cx="8928992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Памятка о сроках обработки заявлений </a:t>
            </a:r>
            <a:endParaRPr lang="ru-RU" sz="3200" dirty="0"/>
          </a:p>
        </p:txBody>
      </p:sp>
      <p:pic>
        <p:nvPicPr>
          <p:cNvPr id="7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42021" cy="8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6645524"/>
            <a:ext cx="9144000" cy="172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ИНВЕСТИЦИОННОЙ И ЗЕМЕЛЬНО-ИМУЩЕСТВЕННОЙ ПОЛИТИКИ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0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989" y="236297"/>
            <a:ext cx="742021" cy="8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645524"/>
            <a:ext cx="9144000" cy="172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ИНВЕСТИЦИОННОЙ И ЗЕМЕЛЬНО-ИМУЩЕСТВЕННОЙ ПОЛИТИКИ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81944"/>
            <a:ext cx="8507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03" y="2689940"/>
            <a:ext cx="5538192" cy="356521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910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ru-RU" sz="2800" dirty="0" smtClean="0">
                <a:cs typeface="Arial" panose="020B0604020202020204" pitchFamily="34" charset="0"/>
              </a:rPr>
              <a:t>Требования</a:t>
            </a:r>
            <a:r>
              <a:rPr lang="ru-RU" sz="2800" b="1" dirty="0" smtClean="0">
                <a:cs typeface="Arial" panose="020B0604020202020204" pitchFamily="34" charset="0"/>
              </a:rPr>
              <a:t> </a:t>
            </a:r>
            <a:r>
              <a:rPr lang="ru-RU" sz="2800" dirty="0" smtClean="0">
                <a:cs typeface="Arial" panose="020B0604020202020204" pitchFamily="34" charset="0"/>
              </a:rPr>
              <a:t>Федерального закона </a:t>
            </a:r>
            <a:br>
              <a:rPr lang="ru-RU" sz="2800" dirty="0" smtClean="0">
                <a:cs typeface="Arial" panose="020B0604020202020204" pitchFamily="34" charset="0"/>
              </a:rPr>
            </a:br>
            <a:r>
              <a:rPr lang="ru-RU" sz="2800" dirty="0" smtClean="0">
                <a:cs typeface="Arial" panose="020B0604020202020204" pitchFamily="34" charset="0"/>
              </a:rPr>
              <a:t>предъявляемые к органам местного самоуправления</a:t>
            </a:r>
            <a:endParaRPr lang="ru-RU" sz="2800" dirty="0"/>
          </a:p>
        </p:txBody>
      </p:sp>
      <p:pic>
        <p:nvPicPr>
          <p:cNvPr id="4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59" y="87971"/>
            <a:ext cx="742021" cy="8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6645524"/>
            <a:ext cx="9144000" cy="172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ИНВЕСТИЦИОННОЙ И ЗЕМЕЛЬНО-ИМУЩЕСТВЕННОЙ ПОЛИТИКИ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21" y="4653136"/>
            <a:ext cx="2127379" cy="1859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14" y="1308612"/>
            <a:ext cx="1718267" cy="1718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1"/>
          <p:cNvSpPr/>
          <p:nvPr/>
        </p:nvSpPr>
        <p:spPr>
          <a:xfrm>
            <a:off x="103163" y="1308613"/>
            <a:ext cx="7248451" cy="1877869"/>
          </a:xfrm>
          <a:prstGeom prst="horizontalScroll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dirty="0">
                <a:solidFill>
                  <a:schemeClr val="tx1"/>
                </a:solidFill>
              </a:rPr>
              <a:t>Информирование граждан, юридических лиц о необходимости направления до 1 сентября 2016 года уведомлений о наличии у них прав на земельные участки или на расположенные на таких земельных участках объекты недвижимости в случае, если сведения о правах на земельные участки не внесены в Единый государственный реестр прав на недвижимое имущество и сделок с ним</a:t>
            </a:r>
          </a:p>
        </p:txBody>
      </p:sp>
      <p:sp>
        <p:nvSpPr>
          <p:cNvPr id="10" name="Скругленный прямоугольник 11"/>
          <p:cNvSpPr/>
          <p:nvPr/>
        </p:nvSpPr>
        <p:spPr>
          <a:xfrm>
            <a:off x="2379307" y="3361829"/>
            <a:ext cx="6466112" cy="1144868"/>
          </a:xfrm>
          <a:prstGeom prst="horizontalScroll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Регистрация органов местного самоуправления, уполномоченных на предоставления земельных участков в рамках </a:t>
            </a:r>
          </a:p>
          <a:p>
            <a:pPr algn="ctr">
              <a:lnSpc>
                <a:spcPts val="18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Федерального закона № 119-ФЗ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2"/>
          <p:cNvSpPr/>
          <p:nvPr/>
        </p:nvSpPr>
        <p:spPr>
          <a:xfrm>
            <a:off x="107504" y="4509120"/>
            <a:ext cx="7043177" cy="2217657"/>
          </a:xfrm>
          <a:prstGeom prst="horizontalScroll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dirty="0">
                <a:solidFill>
                  <a:schemeClr val="tx1"/>
                </a:solidFill>
              </a:rPr>
              <a:t>Разработать алгоритм взаимодействия с администрациями поселений </a:t>
            </a:r>
            <a:r>
              <a:rPr lang="ru-RU" sz="1600" dirty="0" smtClean="0">
                <a:solidFill>
                  <a:schemeClr val="tx1"/>
                </a:solidFill>
              </a:rPr>
              <a:t>края, </a:t>
            </a:r>
            <a:r>
              <a:rPr lang="ru-RU" sz="1600" dirty="0">
                <a:solidFill>
                  <a:schemeClr val="tx1"/>
                </a:solidFill>
              </a:rPr>
              <a:t>в которых отсутствует доступ к сети </a:t>
            </a:r>
            <a:r>
              <a:rPr lang="ru-RU" sz="1600" dirty="0" smtClean="0">
                <a:solidFill>
                  <a:schemeClr val="tx1"/>
                </a:solidFill>
              </a:rPr>
              <a:t>Интернет, </a:t>
            </a:r>
            <a:r>
              <a:rPr lang="ru-RU" sz="1600" dirty="0">
                <a:solidFill>
                  <a:schemeClr val="tx1"/>
                </a:solidFill>
              </a:rPr>
              <a:t>в части обмена информацией и документами, предоставленными гражданами лично или по почте на бумажных носителях при получении земельного участка в безвозмездное пользование в целях подготовки схем в информационном ресурсе, постановки на кадастровый учет, регистрации прав, внесения сведений о предоставлении участка и других </a:t>
            </a:r>
            <a:r>
              <a:rPr lang="ru-RU" sz="1600" dirty="0" smtClean="0">
                <a:solidFill>
                  <a:schemeClr val="tx1"/>
                </a:solidFill>
              </a:rPr>
              <a:t>действий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2254644" cy="169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Региональная информационная система Хабаровского края</a:t>
            </a:r>
            <a:endParaRPr lang="ru-RU" dirty="0"/>
          </a:p>
        </p:txBody>
      </p:sp>
      <p:pic>
        <p:nvPicPr>
          <p:cNvPr id="4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42021" cy="8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6645524"/>
            <a:ext cx="9144000" cy="172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ИНВЕСТИЦИОННОЙ И ЗЕМЕЛЬНО-ИМУЩЕСТВЕННОЙ ПОЛИТИКИ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Содержимое 3" descr="РГИ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8419255" cy="4502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Сведения о ранее предоставленных земельных участках</a:t>
            </a:r>
            <a:endParaRPr lang="ru-RU" sz="3600" dirty="0"/>
          </a:p>
        </p:txBody>
      </p:sp>
      <p:pic>
        <p:nvPicPr>
          <p:cNvPr id="4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42021" cy="8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645524"/>
            <a:ext cx="9144000" cy="172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ИНВЕСТИЦИОННОЙ И ЗЕМЕЛЬНО-ИМУЩЕСТВЕННОЙ ПОЛИТИКИ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Содержимое 3" descr="ранее предоставленны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628800"/>
            <a:ext cx="8688174" cy="468314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процесс 10"/>
          <p:cNvSpPr/>
          <p:nvPr/>
        </p:nvSpPr>
        <p:spPr>
          <a:xfrm>
            <a:off x="251520" y="1412776"/>
            <a:ext cx="8640960" cy="5112568"/>
          </a:xfrm>
          <a:prstGeom prst="flowChartProcess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Федеральная информационная система «На Дальний Восток» </a:t>
            </a:r>
            <a:endParaRPr lang="ru-RU" dirty="0"/>
          </a:p>
        </p:txBody>
      </p:sp>
      <p:pic>
        <p:nvPicPr>
          <p:cNvPr id="4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42021" cy="8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645524"/>
            <a:ext cx="9144000" cy="172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ИНВЕСТИЦИОННОЙ И ЗЕМЕЛЬНО-ИМУЩЕСТВЕННОЙ ПОЛИТИКИ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899592" y="1412776"/>
            <a:ext cx="7416824" cy="5085184"/>
            <a:chOff x="611560" y="1484784"/>
            <a:chExt cx="7920880" cy="5373216"/>
          </a:xfrm>
          <a:effectLst/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/>
            <a:srcRect l="-380" t="21089" r="2269" b="10357"/>
            <a:stretch/>
          </p:blipFill>
          <p:spPr>
            <a:xfrm>
              <a:off x="611560" y="2276872"/>
              <a:ext cx="7911081" cy="3600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7" name="Рисунок 6" descr="Безымянный.jpg"/>
            <p:cNvPicPr>
              <a:picLocks noChangeAspect="1"/>
            </p:cNvPicPr>
            <p:nvPr/>
          </p:nvPicPr>
          <p:blipFill>
            <a:blip r:embed="rId4" cstate="print"/>
            <a:srcRect r="60626"/>
            <a:stretch>
              <a:fillRect/>
            </a:stretch>
          </p:blipFill>
          <p:spPr>
            <a:xfrm>
              <a:off x="611560" y="1484784"/>
              <a:ext cx="3600400" cy="757750"/>
            </a:xfrm>
            <a:prstGeom prst="rect">
              <a:avLst/>
            </a:prstGeom>
          </p:spPr>
        </p:pic>
        <p:pic>
          <p:nvPicPr>
            <p:cNvPr id="8" name="Рисунок 7" descr="Безымянный.jpg"/>
            <p:cNvPicPr>
              <a:picLocks noChangeAspect="1"/>
            </p:cNvPicPr>
            <p:nvPr/>
          </p:nvPicPr>
          <p:blipFill>
            <a:blip r:embed="rId4" cstate="print"/>
            <a:srcRect l="52762"/>
            <a:stretch>
              <a:fillRect/>
            </a:stretch>
          </p:blipFill>
          <p:spPr>
            <a:xfrm>
              <a:off x="4211960" y="1484784"/>
              <a:ext cx="4319464" cy="757750"/>
            </a:xfrm>
            <a:prstGeom prst="rect">
              <a:avLst/>
            </a:prstGeom>
          </p:spPr>
        </p:pic>
        <p:pic>
          <p:nvPicPr>
            <p:cNvPr id="9" name="Рисунок 8" descr="Безымянный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560" y="5919836"/>
              <a:ext cx="7920880" cy="9381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Госуслуги в мобильном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870176"/>
            <a:ext cx="2987824" cy="29878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регистрации земельных участков на ФИС «На Дальний </a:t>
            </a:r>
            <a:r>
              <a:rPr lang="ru-RU" dirty="0" err="1" smtClean="0"/>
              <a:t>Восток.рф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742021" cy="8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645524"/>
            <a:ext cx="9144000" cy="172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ИНВЕСТИЦИОННОЙ И ЗЕМЕЛЬНО-ИМУЩЕСТВЕННОЙ ПОЛИТИКИ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25.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935455"/>
            <a:ext cx="4634458" cy="4434697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Скругленная прямоугольная выноска 8"/>
          <p:cNvSpPr/>
          <p:nvPr/>
        </p:nvSpPr>
        <p:spPr>
          <a:xfrm>
            <a:off x="5292080" y="1844824"/>
            <a:ext cx="3600400" cy="2232248"/>
          </a:xfrm>
          <a:prstGeom prst="wedgeRoundRectCallout">
            <a:avLst>
              <a:gd name="adj1" fmla="val -54182"/>
              <a:gd name="adj2" fmla="val 10230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 входе на ФИС «На Дальний </a:t>
            </a:r>
            <a:r>
              <a:rPr lang="ru-RU" sz="2400" dirty="0" err="1" smtClean="0"/>
              <a:t>Восток.рф</a:t>
            </a:r>
            <a:r>
              <a:rPr lang="ru-RU" sz="2400" dirty="0" smtClean="0"/>
              <a:t>» следует выбрать соответствующую учетную запись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178" y="2525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Заявления на рассмотрении</a:t>
            </a:r>
          </a:p>
        </p:txBody>
      </p:sp>
      <p:pic>
        <p:nvPicPr>
          <p:cNvPr id="4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42021" cy="8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645524"/>
            <a:ext cx="9144000" cy="172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ИНВЕСТИЦИОННОЙ И ЗЕМЕЛЬНО-ИМУЩЕСТВЕННОЙ ПОЛИТИКИ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339" y="1074539"/>
            <a:ext cx="7651277" cy="532391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564904"/>
            <a:ext cx="1477981" cy="20532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Овал 5"/>
          <p:cNvSpPr/>
          <p:nvPr/>
        </p:nvSpPr>
        <p:spPr>
          <a:xfrm>
            <a:off x="7229377" y="2442870"/>
            <a:ext cx="1152128" cy="1337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3275856" y="1484784"/>
            <a:ext cx="1872208" cy="432048"/>
          </a:xfrm>
          <a:prstGeom prst="flowChartPreparation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>
            <a:off x="6876255" y="3703216"/>
            <a:ext cx="353121" cy="353121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Капля 10"/>
          <p:cNvSpPr/>
          <p:nvPr/>
        </p:nvSpPr>
        <p:spPr>
          <a:xfrm>
            <a:off x="3275856" y="2093601"/>
            <a:ext cx="353121" cy="353121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24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r="1569"/>
          <a:stretch/>
        </p:blipFill>
        <p:spPr>
          <a:xfrm>
            <a:off x="232563" y="854612"/>
            <a:ext cx="8780968" cy="587727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178" y="2525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Обработка заявлений</a:t>
            </a:r>
            <a:endParaRPr lang="ru-RU" dirty="0"/>
          </a:p>
        </p:txBody>
      </p:sp>
      <p:pic>
        <p:nvPicPr>
          <p:cNvPr id="4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742021" cy="8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645524"/>
            <a:ext cx="9144000" cy="172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ИНВЕСТИЦИОННОЙ И ЗЕМЕЛЬНО-ИМУЩЕСТВЕННОЙ ПОЛИТИКИ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67544" y="3495365"/>
            <a:ext cx="8188697" cy="2194018"/>
            <a:chOff x="528698" y="2873551"/>
            <a:chExt cx="8188697" cy="21940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698" y="2873551"/>
              <a:ext cx="8188697" cy="219401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glow rad="177800">
                <a:srgbClr val="C00000">
                  <a:alpha val="60000"/>
                </a:srgbClr>
              </a:glow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Блок-схема: знак завершения 5"/>
            <p:cNvSpPr/>
            <p:nvPr/>
          </p:nvSpPr>
          <p:spPr>
            <a:xfrm>
              <a:off x="827584" y="4462677"/>
              <a:ext cx="1512168" cy="432048"/>
            </a:xfrm>
            <a:prstGeom prst="flowChartTerminator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Овальная выноска 11"/>
          <p:cNvSpPr/>
          <p:nvPr/>
        </p:nvSpPr>
        <p:spPr>
          <a:xfrm>
            <a:off x="4433435" y="1324002"/>
            <a:ext cx="4222805" cy="1756686"/>
          </a:xfrm>
          <a:prstGeom prst="wedgeEllipseCallout">
            <a:avLst>
              <a:gd name="adj1" fmla="val -56505"/>
              <a:gd name="adj2" fmla="val 75434"/>
            </a:avLst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После того как Вы возьмете в обработку заявление, оно станет недоступным для обработки другим сотрудникам!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8-конечная звезда 12"/>
          <p:cNvSpPr/>
          <p:nvPr/>
        </p:nvSpPr>
        <p:spPr>
          <a:xfrm>
            <a:off x="112211" y="4838111"/>
            <a:ext cx="422634" cy="422634"/>
          </a:xfrm>
          <a:prstGeom prst="star8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8-конечная звезда 13"/>
          <p:cNvSpPr/>
          <p:nvPr/>
        </p:nvSpPr>
        <p:spPr>
          <a:xfrm>
            <a:off x="2771800" y="3272940"/>
            <a:ext cx="422634" cy="422634"/>
          </a:xfrm>
          <a:prstGeom prst="star8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6" y="404664"/>
            <a:ext cx="8245908" cy="572059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763594"/>
          </a:xfrm>
        </p:spPr>
        <p:txBody>
          <a:bodyPr>
            <a:normAutofit/>
          </a:bodyPr>
          <a:lstStyle/>
          <a:p>
            <a:r>
              <a:rPr lang="ru-RU" dirty="0" smtClean="0"/>
              <a:t>Стадия согласования</a:t>
            </a:r>
            <a:endParaRPr lang="ru-RU" dirty="0"/>
          </a:p>
        </p:txBody>
      </p:sp>
      <p:pic>
        <p:nvPicPr>
          <p:cNvPr id="4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742021" cy="8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645524"/>
            <a:ext cx="9144000" cy="172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ИНВЕСТИЦИОННОЙ И ЗЕМЕЛЬНО-ИМУЩЕСТВЕННОЙ ПОЛИТИКИ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57"/>
          <a:stretch/>
        </p:blipFill>
        <p:spPr>
          <a:xfrm>
            <a:off x="484556" y="1743225"/>
            <a:ext cx="3194016" cy="3465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6680000" sx="103000" sy="103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27" y="1366446"/>
            <a:ext cx="4448991" cy="2604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1143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6" t="39501" r="6412" b="16400"/>
          <a:stretch/>
        </p:blipFill>
        <p:spPr>
          <a:xfrm>
            <a:off x="4008170" y="4187169"/>
            <a:ext cx="4455048" cy="2390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1143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3" name="Овал 32"/>
          <p:cNvSpPr/>
          <p:nvPr/>
        </p:nvSpPr>
        <p:spPr>
          <a:xfrm>
            <a:off x="6732240" y="4258877"/>
            <a:ext cx="1512168" cy="151216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12-конечная звезда 33"/>
          <p:cNvSpPr/>
          <p:nvPr/>
        </p:nvSpPr>
        <p:spPr>
          <a:xfrm>
            <a:off x="196524" y="2031257"/>
            <a:ext cx="463781" cy="463781"/>
          </a:xfrm>
          <a:prstGeom prst="star12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12-конечная звезда 34"/>
          <p:cNvSpPr/>
          <p:nvPr/>
        </p:nvSpPr>
        <p:spPr>
          <a:xfrm>
            <a:off x="203897" y="2822622"/>
            <a:ext cx="463781" cy="463781"/>
          </a:xfrm>
          <a:prstGeom prst="star12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12-конечная звезда 35"/>
          <p:cNvSpPr/>
          <p:nvPr/>
        </p:nvSpPr>
        <p:spPr>
          <a:xfrm>
            <a:off x="203974" y="3640004"/>
            <a:ext cx="463781" cy="463781"/>
          </a:xfrm>
          <a:prstGeom prst="star12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8" t="45581" r="36208" b="35719"/>
          <a:stretch/>
        </p:blipFill>
        <p:spPr>
          <a:xfrm>
            <a:off x="667678" y="4890905"/>
            <a:ext cx="2900348" cy="1546852"/>
          </a:xfrm>
          <a:prstGeom prst="flowChartAlternateProcess">
            <a:avLst/>
          </a:prstGeom>
          <a:ln>
            <a:solidFill>
              <a:srgbClr val="C00000"/>
            </a:solidFill>
          </a:ln>
          <a:effectLst>
            <a:glow rad="152400">
              <a:srgbClr val="FF0000">
                <a:alpha val="40000"/>
              </a:srgbClr>
            </a:glow>
            <a:outerShdw blurRad="50800" dist="50800" dir="5400000" sx="97000" sy="97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12-конечная звезда 13"/>
          <p:cNvSpPr/>
          <p:nvPr/>
        </p:nvSpPr>
        <p:spPr>
          <a:xfrm>
            <a:off x="373029" y="5865854"/>
            <a:ext cx="463781" cy="463781"/>
          </a:xfrm>
          <a:prstGeom prst="star12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</TotalTime>
  <Words>488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Об особенностях предоставления гражданам земельных участков на территории Хабаровского края в целях реализации Федерального закона от 01 мая 2016 г.  № 119-ФЗ </vt:lpstr>
      <vt:lpstr>Требования Федерального закона  предъявляемые к органам местного самоуправления</vt:lpstr>
      <vt:lpstr>Региональная информационная система Хабаровского края</vt:lpstr>
      <vt:lpstr>Сведения о ранее предоставленных земельных участках</vt:lpstr>
      <vt:lpstr>Федеральная информационная система «На Дальний Восток» </vt:lpstr>
      <vt:lpstr>Этапы регистрации земельных участков на ФИС «На Дальний Восток.рф»</vt:lpstr>
      <vt:lpstr>Заявления на рассмотрении</vt:lpstr>
      <vt:lpstr>Обработка заявлений</vt:lpstr>
      <vt:lpstr>Стадия согласования</vt:lpstr>
      <vt:lpstr>Стадия утверждения </vt:lpstr>
      <vt:lpstr>Обработка договора</vt:lpstr>
      <vt:lpstr>Памятка о сроках обработки заявлений 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особенностях предоставления гражданам земельных участков на территории Хабаровского края в целях реализации Федерального закона от 01 мая 2016 г.  № 119-ФЗ</dc:title>
  <dc:creator>IvanovaAA</dc:creator>
  <cp:lastModifiedBy>Saya</cp:lastModifiedBy>
  <cp:revision>75</cp:revision>
  <dcterms:created xsi:type="dcterms:W3CDTF">2016-08-02T04:13:51Z</dcterms:created>
  <dcterms:modified xsi:type="dcterms:W3CDTF">2016-08-24T23:34:52Z</dcterms:modified>
</cp:coreProperties>
</file>