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6" r:id="rId4"/>
    <p:sldId id="267" r:id="rId5"/>
    <p:sldId id="268" r:id="rId6"/>
    <p:sldId id="269" r:id="rId7"/>
    <p:sldId id="270" r:id="rId8"/>
    <p:sldId id="271" r:id="rId9"/>
    <p:sldId id="272" r:id="rId10"/>
    <p:sldId id="273" r:id="rId11"/>
    <p:sldId id="276" r:id="rId12"/>
    <p:sldId id="27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642918"/>
            <a:ext cx="7772400" cy="1470025"/>
          </a:xfrm>
        </p:spPr>
        <p:txBody>
          <a:bodyPr>
            <a:normAutofit/>
          </a:bodyPr>
          <a:lstStyle/>
          <a:p>
            <a:br>
              <a:rPr lang="ru-RU" dirty="0">
                <a:solidFill>
                  <a:srgbClr val="00B050"/>
                </a:solidFill>
              </a:rPr>
            </a:br>
            <a:endParaRPr lang="ru-RU" dirty="0">
              <a:solidFill>
                <a:srgbClr val="00B050"/>
              </a:solidFill>
            </a:endParaRPr>
          </a:p>
        </p:txBody>
      </p:sp>
      <p:pic>
        <p:nvPicPr>
          <p:cNvPr id="15" name="Picture 4" descr="http://teriberka.com/img/b_z.png"/>
          <p:cNvPicPr>
            <a:picLocks noChangeAspect="1" noChangeArrowheads="1"/>
          </p:cNvPicPr>
          <p:nvPr/>
        </p:nvPicPr>
        <p:blipFill>
          <a:blip r:embed="rId2"/>
          <a:srcRect/>
          <a:stretch>
            <a:fillRect/>
          </a:stretch>
        </p:blipFill>
        <p:spPr bwMode="auto">
          <a:xfrm>
            <a:off x="311765" y="-71462"/>
            <a:ext cx="4714908" cy="1428760"/>
          </a:xfrm>
          <a:prstGeom prst="rect">
            <a:avLst/>
          </a:prstGeom>
          <a:noFill/>
        </p:spPr>
      </p:pic>
      <p:pic>
        <p:nvPicPr>
          <p:cNvPr id="16" name="Picture 2" descr="http://teriberka.com/img/logo_lavka.png"/>
          <p:cNvPicPr>
            <a:picLocks noChangeAspect="1" noChangeArrowheads="1"/>
          </p:cNvPicPr>
          <p:nvPr/>
        </p:nvPicPr>
        <p:blipFill>
          <a:blip r:embed="rId3"/>
          <a:srcRect/>
          <a:stretch>
            <a:fillRect/>
          </a:stretch>
        </p:blipFill>
        <p:spPr bwMode="auto">
          <a:xfrm>
            <a:off x="5802453" y="204772"/>
            <a:ext cx="3009900" cy="1152526"/>
          </a:xfrm>
          <a:prstGeom prst="rect">
            <a:avLst/>
          </a:prstGeom>
          <a:noFill/>
        </p:spPr>
      </p:pic>
      <p:cxnSp>
        <p:nvCxnSpPr>
          <p:cNvPr id="6" name="Прямая соединительная линия 5">
            <a:extLst>
              <a:ext uri="{FF2B5EF4-FFF2-40B4-BE49-F238E27FC236}">
                <a16:creationId xmlns:a16="http://schemas.microsoft.com/office/drawing/2014/main" id="{2BA51BDD-1B22-42A0-8D08-131ABE57D502}"/>
              </a:ext>
            </a:extLst>
          </p:cNvPr>
          <p:cNvCxnSpPr/>
          <p:nvPr/>
        </p:nvCxnSpPr>
        <p:spPr>
          <a:xfrm>
            <a:off x="0" y="1844824"/>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3" name="Прямоугольник 2">
            <a:extLst>
              <a:ext uri="{FF2B5EF4-FFF2-40B4-BE49-F238E27FC236}">
                <a16:creationId xmlns:a16="http://schemas.microsoft.com/office/drawing/2014/main" id="{BAFA3C1D-7F69-4030-8237-991A565A6865}"/>
              </a:ext>
            </a:extLst>
          </p:cNvPr>
          <p:cNvSpPr/>
          <p:nvPr/>
        </p:nvSpPr>
        <p:spPr>
          <a:xfrm>
            <a:off x="-828600" y="958733"/>
            <a:ext cx="6995638" cy="369332"/>
          </a:xfrm>
          <a:prstGeom prst="rect">
            <a:avLst/>
          </a:prstGeom>
        </p:spPr>
        <p:txBody>
          <a:bodyPr wrap="square">
            <a:spAutoFit/>
          </a:bodyPr>
          <a:lstStyle/>
          <a:p>
            <a:pPr algn="ctr"/>
            <a:r>
              <a:rPr lang="ru-RU" dirty="0">
                <a:solidFill>
                  <a:srgbClr val="00B050"/>
                </a:solidFill>
              </a:rPr>
              <a:t>АНО содействия устойчивому развитию территорий</a:t>
            </a:r>
          </a:p>
        </p:txBody>
      </p:sp>
      <p:sp>
        <p:nvSpPr>
          <p:cNvPr id="5" name="TextBox 4">
            <a:extLst>
              <a:ext uri="{FF2B5EF4-FFF2-40B4-BE49-F238E27FC236}">
                <a16:creationId xmlns:a16="http://schemas.microsoft.com/office/drawing/2014/main" id="{4BC25154-0A50-4338-BFFE-F5C6B2D41D33}"/>
              </a:ext>
            </a:extLst>
          </p:cNvPr>
          <p:cNvSpPr txBox="1"/>
          <p:nvPr/>
        </p:nvSpPr>
        <p:spPr>
          <a:xfrm>
            <a:off x="-331430" y="3294991"/>
            <a:ext cx="9721080" cy="1446550"/>
          </a:xfrm>
          <a:prstGeom prst="rect">
            <a:avLst/>
          </a:prstGeom>
          <a:noFill/>
        </p:spPr>
        <p:txBody>
          <a:bodyPr wrap="square" rtlCol="0">
            <a:spAutoFit/>
          </a:bodyPr>
          <a:lstStyle/>
          <a:p>
            <a:pPr algn="ctr"/>
            <a:r>
              <a:rPr lang="ru-RU" sz="4400" dirty="0">
                <a:latin typeface="Georgia" panose="02040502050405020303" pitchFamily="18" charset="0"/>
              </a:rPr>
              <a:t>РАЗВИТИЕ </a:t>
            </a:r>
            <a:endParaRPr lang="en-US" sz="4400" dirty="0">
              <a:latin typeface="Georgia" panose="02040502050405020303" pitchFamily="18" charset="0"/>
            </a:endParaRPr>
          </a:p>
          <a:p>
            <a:pPr algn="ctr"/>
            <a:r>
              <a:rPr lang="ru-RU" sz="4400" dirty="0">
                <a:latin typeface="Georgia" panose="02040502050405020303" pitchFamily="18" charset="0"/>
              </a:rPr>
              <a:t>СЕЛЬСКИХ ТЕРРИТОРИЙ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66692"/>
            <a:ext cx="7772400" cy="1470025"/>
          </a:xfrm>
        </p:spPr>
        <p:txBody>
          <a:bodyPr>
            <a:noAutofit/>
          </a:bodyPr>
          <a:lstStyle/>
          <a:p>
            <a:r>
              <a:rPr lang="ru-RU" sz="3200" dirty="0">
                <a:solidFill>
                  <a:srgbClr val="00B050"/>
                </a:solidFill>
              </a:rPr>
              <a:t>Териберка. Символ разрухи или пример возрождения?</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285720" y="1643050"/>
            <a:ext cx="8572560" cy="1752600"/>
          </a:xfrm>
        </p:spPr>
        <p:txBody>
          <a:bodyPr>
            <a:noAutofit/>
          </a:bodyPr>
          <a:lstStyle/>
          <a:p>
            <a:pPr algn="just"/>
            <a:r>
              <a:rPr lang="ru-RU" sz="1800" dirty="0">
                <a:solidFill>
                  <a:schemeClr val="tx1"/>
                </a:solidFill>
                <a:latin typeface="Arial Narrow" pitchFamily="34" charset="0"/>
              </a:rPr>
              <a:t>В 2015 году АНО «Большая Земля» и СПСК «</a:t>
            </a:r>
            <a:r>
              <a:rPr lang="ru-RU" sz="1800" dirty="0" err="1">
                <a:solidFill>
                  <a:schemeClr val="tx1"/>
                </a:solidFill>
                <a:latin typeface="Arial Narrow" pitchFamily="34" charset="0"/>
              </a:rPr>
              <a:t>ЛавкаЛавка</a:t>
            </a:r>
            <a:r>
              <a:rPr lang="ru-RU" sz="1800" dirty="0">
                <a:solidFill>
                  <a:schemeClr val="tx1"/>
                </a:solidFill>
                <a:latin typeface="Arial Narrow" pitchFamily="34" charset="0"/>
              </a:rPr>
              <a:t>» решили прийти в Териберку, чтобы попробовать возродить жизнь в посёлке, сделать ее «моделью прибрежного арктического поселения». Результаты нашей работы за три года: в 2016 году Териберку посетило 43 тысячи туристов, открыты 6 гостиниц, ресторан, 15 маломерных судов ходят с экскурсиями в море, заложена </a:t>
            </a:r>
            <a:r>
              <a:rPr lang="ru-RU" sz="1800" dirty="0" err="1">
                <a:solidFill>
                  <a:schemeClr val="tx1"/>
                </a:solidFill>
                <a:latin typeface="Arial Narrow" pitchFamily="34" charset="0"/>
              </a:rPr>
              <a:t>экотропа</a:t>
            </a:r>
            <a:r>
              <a:rPr lang="ru-RU" sz="1800" dirty="0">
                <a:solidFill>
                  <a:schemeClr val="tx1"/>
                </a:solidFill>
                <a:latin typeface="Arial Narrow" pitchFamily="34" charset="0"/>
              </a:rPr>
              <a:t>, орнитологи водят экскурсии на птичьи базары, из бюджета Мурманской области выделены средства и введен в эксплуатацию первый за 50 лет новый многоквартирный дом, асфальтированы улицы и дворы впервые в истории поселка. Квартиры в Териберке подорожали в 10 раз, на скалах обеспеченные </a:t>
            </a:r>
            <a:r>
              <a:rPr lang="ru-RU" sz="1800" dirty="0" err="1">
                <a:solidFill>
                  <a:schemeClr val="tx1"/>
                </a:solidFill>
                <a:latin typeface="Arial Narrow" pitchFamily="34" charset="0"/>
              </a:rPr>
              <a:t>мурманчане</a:t>
            </a:r>
            <a:r>
              <a:rPr lang="ru-RU" sz="1800" dirty="0">
                <a:solidFill>
                  <a:schemeClr val="tx1"/>
                </a:solidFill>
                <a:latin typeface="Arial Narrow" pitchFamily="34" charset="0"/>
              </a:rPr>
              <a:t> купили с аукциона участки под строительство гостиниц. Теперь речь не идёт о ликвидации посёлка, Териберка встала на путь развития.</a:t>
            </a:r>
          </a:p>
        </p:txBody>
      </p:sp>
      <p:pic>
        <p:nvPicPr>
          <p:cNvPr id="9218" name="Picture 2" descr="C:\Users\Alexander\Desktop\Фото для презы\Тер\269_PRMK_.jpg"/>
          <p:cNvPicPr>
            <a:picLocks noChangeAspect="1" noChangeArrowheads="1"/>
          </p:cNvPicPr>
          <p:nvPr/>
        </p:nvPicPr>
        <p:blipFill>
          <a:blip r:embed="rId2" cstate="print"/>
          <a:srcRect/>
          <a:stretch>
            <a:fillRect/>
          </a:stretch>
        </p:blipFill>
        <p:spPr bwMode="auto">
          <a:xfrm>
            <a:off x="428596" y="4572008"/>
            <a:ext cx="2786046" cy="1857364"/>
          </a:xfrm>
          <a:prstGeom prst="rect">
            <a:avLst/>
          </a:prstGeom>
          <a:noFill/>
        </p:spPr>
      </p:pic>
      <p:pic>
        <p:nvPicPr>
          <p:cNvPr id="9220" name="Picture 4" descr="C:\Users\Alexander\Desktop\Фото для презы\Тер\334_PRMK_.jpg"/>
          <p:cNvPicPr>
            <a:picLocks noChangeAspect="1" noChangeArrowheads="1"/>
          </p:cNvPicPr>
          <p:nvPr/>
        </p:nvPicPr>
        <p:blipFill>
          <a:blip r:embed="rId3" cstate="print"/>
          <a:srcRect/>
          <a:stretch>
            <a:fillRect/>
          </a:stretch>
        </p:blipFill>
        <p:spPr bwMode="auto">
          <a:xfrm>
            <a:off x="6357950" y="4572008"/>
            <a:ext cx="2643206" cy="1762137"/>
          </a:xfrm>
          <a:prstGeom prst="rect">
            <a:avLst/>
          </a:prstGeom>
          <a:noFill/>
        </p:spPr>
      </p:pic>
      <p:pic>
        <p:nvPicPr>
          <p:cNvPr id="5" name="Рисунок 4">
            <a:extLst>
              <a:ext uri="{FF2B5EF4-FFF2-40B4-BE49-F238E27FC236}">
                <a16:creationId xmlns:a16="http://schemas.microsoft.com/office/drawing/2014/main" id="{EF2F35E9-4BEB-437A-9AE3-FBBA363488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7550" y="4572008"/>
            <a:ext cx="2786046" cy="1857364"/>
          </a:xfrm>
          <a:prstGeom prst="rect">
            <a:avLst/>
          </a:prstGeom>
        </p:spPr>
      </p:pic>
      <p:cxnSp>
        <p:nvCxnSpPr>
          <p:cNvPr id="9" name="Прямая соединительная линия 8">
            <a:extLst>
              <a:ext uri="{FF2B5EF4-FFF2-40B4-BE49-F238E27FC236}">
                <a16:creationId xmlns:a16="http://schemas.microsoft.com/office/drawing/2014/main" id="{A2DCE67C-8B1B-4C42-A3DB-36AAF23D2C00}"/>
              </a:ext>
            </a:extLst>
          </p:cNvPr>
          <p:cNvCxnSpPr/>
          <p:nvPr/>
        </p:nvCxnSpPr>
        <p:spPr>
          <a:xfrm>
            <a:off x="0" y="1556792"/>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0114" y="-38014"/>
            <a:ext cx="7772400" cy="1470025"/>
          </a:xfrm>
        </p:spPr>
        <p:txBody>
          <a:bodyPr>
            <a:noAutofit/>
          </a:bodyPr>
          <a:lstStyle/>
          <a:p>
            <a:r>
              <a:rPr lang="ru-RU" sz="3200" dirty="0">
                <a:solidFill>
                  <a:srgbClr val="00B050"/>
                </a:solidFill>
              </a:rPr>
              <a:t>АНО «Большая Земля» внедряет инструменты устойчивого развития</a:t>
            </a:r>
          </a:p>
        </p:txBody>
      </p:sp>
      <p:sp>
        <p:nvSpPr>
          <p:cNvPr id="7" name="Овал 6"/>
          <p:cNvSpPr/>
          <p:nvPr/>
        </p:nvSpPr>
        <p:spPr>
          <a:xfrm>
            <a:off x="428596" y="3929066"/>
            <a:ext cx="2500330" cy="27146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Arial Narrow" pitchFamily="34" charset="0"/>
              </a:rPr>
              <a:t>Центр обучения и консалтинга для развития МСБ и поддержки местных культурных и общественных инициатив</a:t>
            </a:r>
            <a:endParaRPr lang="ru-RU" dirty="0"/>
          </a:p>
        </p:txBody>
      </p:sp>
      <p:sp>
        <p:nvSpPr>
          <p:cNvPr id="9" name="Овал 8"/>
          <p:cNvSpPr/>
          <p:nvPr/>
        </p:nvSpPr>
        <p:spPr>
          <a:xfrm>
            <a:off x="3214678" y="3929066"/>
            <a:ext cx="2500330" cy="27146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Arial Narrow" pitchFamily="34" charset="0"/>
            </a:endParaRPr>
          </a:p>
          <a:p>
            <a:pPr algn="ctr"/>
            <a:r>
              <a:rPr lang="ru-RU" dirty="0" err="1">
                <a:latin typeface="Arial Narrow" pitchFamily="34" charset="0"/>
              </a:rPr>
              <a:t>Краудфандинг</a:t>
            </a:r>
            <a:r>
              <a:rPr lang="ru-RU" dirty="0">
                <a:latin typeface="Arial Narrow" pitchFamily="34" charset="0"/>
              </a:rPr>
              <a:t> и </a:t>
            </a:r>
            <a:r>
              <a:rPr lang="ru-RU" dirty="0" err="1">
                <a:latin typeface="Arial Narrow" pitchFamily="34" charset="0"/>
              </a:rPr>
              <a:t>краудинвестинг</a:t>
            </a:r>
            <a:r>
              <a:rPr lang="ru-RU" dirty="0">
                <a:latin typeface="Arial Narrow" pitchFamily="34" charset="0"/>
              </a:rPr>
              <a:t> для развития бизнеса и местных инициатив. </a:t>
            </a:r>
            <a:r>
              <a:rPr lang="ru-RU" dirty="0" err="1">
                <a:latin typeface="Arial Narrow" pitchFamily="34" charset="0"/>
              </a:rPr>
              <a:t>Блокчейн</a:t>
            </a:r>
            <a:r>
              <a:rPr lang="ru-RU" dirty="0">
                <a:latin typeface="Arial Narrow" pitchFamily="34" charset="0"/>
              </a:rPr>
              <a:t> платформа.</a:t>
            </a:r>
            <a:endParaRPr lang="ru-RU" dirty="0"/>
          </a:p>
          <a:p>
            <a:pPr algn="ctr"/>
            <a:endParaRPr lang="ru-RU" sz="1600" dirty="0"/>
          </a:p>
        </p:txBody>
      </p:sp>
      <p:sp>
        <p:nvSpPr>
          <p:cNvPr id="10" name="Овал 9"/>
          <p:cNvSpPr/>
          <p:nvPr/>
        </p:nvSpPr>
        <p:spPr>
          <a:xfrm>
            <a:off x="6215074" y="4000504"/>
            <a:ext cx="2500330" cy="27146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Arial Narrow" pitchFamily="34" charset="0"/>
              </a:rPr>
              <a:t> </a:t>
            </a:r>
            <a:endParaRPr lang="ru-RU" sz="1600" dirty="0">
              <a:latin typeface="Arial Narrow" pitchFamily="34" charset="0"/>
            </a:endParaRPr>
          </a:p>
          <a:p>
            <a:pPr algn="ctr"/>
            <a:r>
              <a:rPr lang="ru-RU" dirty="0">
                <a:latin typeface="Arial Narrow" pitchFamily="34" charset="0"/>
              </a:rPr>
              <a:t>Резонансные общественные события. Арктический Фестиваль Устойчивого Развития «Териберка. Новая Жизнь»</a:t>
            </a:r>
            <a:endParaRPr lang="ru-RU" dirty="0"/>
          </a:p>
          <a:p>
            <a:pPr algn="ctr"/>
            <a:endParaRPr lang="ru-RU" sz="1600" dirty="0"/>
          </a:p>
        </p:txBody>
      </p:sp>
      <p:sp>
        <p:nvSpPr>
          <p:cNvPr id="11" name="Овал 10"/>
          <p:cNvSpPr/>
          <p:nvPr/>
        </p:nvSpPr>
        <p:spPr>
          <a:xfrm>
            <a:off x="1857356" y="1428736"/>
            <a:ext cx="2500330" cy="27146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err="1">
                <a:latin typeface="Arial Narrow" pitchFamily="34" charset="0"/>
              </a:rPr>
              <a:t>Урбанистика</a:t>
            </a:r>
            <a:r>
              <a:rPr lang="ru-RU" sz="2000" dirty="0">
                <a:latin typeface="Arial Narrow" pitchFamily="34" charset="0"/>
              </a:rPr>
              <a:t>. Разработка СПР и Мастер-планирование</a:t>
            </a:r>
          </a:p>
          <a:p>
            <a:pPr algn="ctr"/>
            <a:endParaRPr lang="ru-RU" sz="1600" dirty="0"/>
          </a:p>
        </p:txBody>
      </p:sp>
      <p:sp>
        <p:nvSpPr>
          <p:cNvPr id="12" name="Овал 11"/>
          <p:cNvSpPr/>
          <p:nvPr/>
        </p:nvSpPr>
        <p:spPr>
          <a:xfrm>
            <a:off x="4786314" y="1500174"/>
            <a:ext cx="2500330" cy="27146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Arial Narrow" pitchFamily="34" charset="0"/>
              </a:rPr>
              <a:t>Интегральные решения для развития местных общественных институтов и МСБ. Платформа «</a:t>
            </a:r>
            <a:r>
              <a:rPr lang="ru-RU" dirty="0" err="1">
                <a:latin typeface="Arial Narrow" pitchFamily="34" charset="0"/>
              </a:rPr>
              <a:t>Блокчейн</a:t>
            </a:r>
            <a:r>
              <a:rPr lang="ru-RU" dirty="0">
                <a:latin typeface="Arial Narrow" pitchFamily="34" charset="0"/>
              </a:rPr>
              <a:t> Земство»</a:t>
            </a:r>
            <a:endParaRPr lang="ru-RU" dirty="0"/>
          </a:p>
        </p:txBody>
      </p:sp>
      <p:cxnSp>
        <p:nvCxnSpPr>
          <p:cNvPr id="8" name="Прямая соединительная линия 7">
            <a:extLst>
              <a:ext uri="{FF2B5EF4-FFF2-40B4-BE49-F238E27FC236}">
                <a16:creationId xmlns:a16="http://schemas.microsoft.com/office/drawing/2014/main" id="{F5614C80-3C47-477B-99A0-7D45D3A1AC5D}"/>
              </a:ext>
            </a:extLst>
          </p:cNvPr>
          <p:cNvCxnSpPr/>
          <p:nvPr/>
        </p:nvCxnSpPr>
        <p:spPr>
          <a:xfrm>
            <a:off x="0" y="1268760"/>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274901"/>
            <a:ext cx="7772400" cy="1470025"/>
          </a:xfrm>
        </p:spPr>
        <p:txBody>
          <a:bodyPr>
            <a:noAutofit/>
          </a:bodyPr>
          <a:lstStyle/>
          <a:p>
            <a:r>
              <a:rPr lang="en-US" sz="3200" dirty="0">
                <a:solidFill>
                  <a:srgbClr val="00B050"/>
                </a:solidFill>
              </a:rPr>
              <a:t>C</a:t>
            </a:r>
            <a:r>
              <a:rPr lang="ru-RU" sz="3200" dirty="0" err="1">
                <a:solidFill>
                  <a:srgbClr val="00B050"/>
                </a:solidFill>
              </a:rPr>
              <a:t>пасибо</a:t>
            </a:r>
            <a:r>
              <a:rPr lang="ru-RU" sz="3200" dirty="0">
                <a:solidFill>
                  <a:srgbClr val="00B050"/>
                </a:solidFill>
              </a:rPr>
              <a:t> за внимание!</a:t>
            </a:r>
          </a:p>
        </p:txBody>
      </p:sp>
      <p:pic>
        <p:nvPicPr>
          <p:cNvPr id="16" name="Picture 4" descr="http://teriberka.com/img/b_z.png"/>
          <p:cNvPicPr>
            <a:picLocks noChangeAspect="1" noChangeArrowheads="1"/>
          </p:cNvPicPr>
          <p:nvPr/>
        </p:nvPicPr>
        <p:blipFill>
          <a:blip r:embed="rId2"/>
          <a:srcRect/>
          <a:stretch>
            <a:fillRect/>
          </a:stretch>
        </p:blipFill>
        <p:spPr bwMode="auto">
          <a:xfrm>
            <a:off x="251520" y="0"/>
            <a:ext cx="4714908" cy="1428760"/>
          </a:xfrm>
          <a:prstGeom prst="rect">
            <a:avLst/>
          </a:prstGeom>
          <a:noFill/>
        </p:spPr>
      </p:pic>
      <p:pic>
        <p:nvPicPr>
          <p:cNvPr id="17" name="Picture 2" descr="http://teriberka.com/img/logo_lavka.png"/>
          <p:cNvPicPr>
            <a:picLocks noChangeAspect="1" noChangeArrowheads="1"/>
          </p:cNvPicPr>
          <p:nvPr/>
        </p:nvPicPr>
        <p:blipFill>
          <a:blip r:embed="rId3"/>
          <a:srcRect/>
          <a:stretch>
            <a:fillRect/>
          </a:stretch>
        </p:blipFill>
        <p:spPr bwMode="auto">
          <a:xfrm>
            <a:off x="5443315" y="245601"/>
            <a:ext cx="3009900" cy="1152526"/>
          </a:xfrm>
          <a:prstGeom prst="rect">
            <a:avLst/>
          </a:prstGeom>
          <a:noFill/>
        </p:spPr>
      </p:pic>
      <p:sp>
        <p:nvSpPr>
          <p:cNvPr id="6" name="TextBox 5">
            <a:extLst>
              <a:ext uri="{FF2B5EF4-FFF2-40B4-BE49-F238E27FC236}">
                <a16:creationId xmlns:a16="http://schemas.microsoft.com/office/drawing/2014/main" id="{D14A58FA-696A-4288-9988-365929906646}"/>
              </a:ext>
            </a:extLst>
          </p:cNvPr>
          <p:cNvSpPr txBox="1"/>
          <p:nvPr/>
        </p:nvSpPr>
        <p:spPr>
          <a:xfrm>
            <a:off x="2233357" y="4293096"/>
            <a:ext cx="4714908" cy="1631216"/>
          </a:xfrm>
          <a:prstGeom prst="rect">
            <a:avLst/>
          </a:prstGeom>
          <a:noFill/>
        </p:spPr>
        <p:txBody>
          <a:bodyPr wrap="square" rtlCol="0">
            <a:spAutoFit/>
          </a:bodyPr>
          <a:lstStyle/>
          <a:p>
            <a:pPr algn="ctr"/>
            <a:r>
              <a:rPr lang="ru-RU" sz="1600" b="1" dirty="0">
                <a:solidFill>
                  <a:srgbClr val="00B0F0"/>
                </a:solidFill>
              </a:rPr>
              <a:t> </a:t>
            </a:r>
            <a:r>
              <a:rPr lang="ru-RU" sz="2800" b="1" dirty="0"/>
              <a:t>АНО «БОЛЬШАЯ ЗЕМЛЯ»</a:t>
            </a:r>
          </a:p>
          <a:p>
            <a:pPr algn="ctr"/>
            <a:r>
              <a:rPr lang="ru-RU" sz="2800" dirty="0"/>
              <a:t>rdfund@lavkalavka.ru</a:t>
            </a:r>
            <a:endParaRPr lang="ru-RU" sz="2800" b="1" dirty="0"/>
          </a:p>
          <a:p>
            <a:pPr algn="ctr"/>
            <a:r>
              <a:rPr lang="ru-RU" sz="2800" dirty="0">
                <a:latin typeface="Arial" panose="020B0604020202020204" pitchFamily="34" charset="0"/>
                <a:cs typeface="Arial" panose="020B0604020202020204" pitchFamily="34" charset="0"/>
              </a:rPr>
              <a:t>+7(495)953-44-75</a:t>
            </a:r>
            <a:r>
              <a:rPr lang="ru-RU" sz="2800" dirty="0"/>
              <a:t> </a:t>
            </a:r>
          </a:p>
          <a:p>
            <a:r>
              <a:rPr lang="ru-RU" sz="1600" dirty="0">
                <a:solidFill>
                  <a:srgbClr val="00B0F0"/>
                </a:solidFill>
              </a:rPr>
              <a:t> </a:t>
            </a:r>
            <a:endParaRPr lang="ru-RU" sz="1600" b="1" dirty="0">
              <a:solidFill>
                <a:srgbClr val="00B0F0"/>
              </a:solidFill>
            </a:endParaRPr>
          </a:p>
        </p:txBody>
      </p:sp>
      <p:cxnSp>
        <p:nvCxnSpPr>
          <p:cNvPr id="4" name="Прямая соединительная линия 3">
            <a:extLst>
              <a:ext uri="{FF2B5EF4-FFF2-40B4-BE49-F238E27FC236}">
                <a16:creationId xmlns:a16="http://schemas.microsoft.com/office/drawing/2014/main" id="{CC33EE6C-C18C-420B-9BE6-F5673521F510}"/>
              </a:ext>
            </a:extLst>
          </p:cNvPr>
          <p:cNvCxnSpPr/>
          <p:nvPr/>
        </p:nvCxnSpPr>
        <p:spPr>
          <a:xfrm>
            <a:off x="0" y="1552441"/>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323528" y="1621940"/>
            <a:ext cx="8496944" cy="2239108"/>
          </a:xfrm>
        </p:spPr>
        <p:txBody>
          <a:bodyPr>
            <a:noAutofit/>
          </a:bodyPr>
          <a:lstStyle/>
          <a:p>
            <a:pPr algn="just"/>
            <a:br>
              <a:rPr lang="ru-RU" sz="1600" dirty="0">
                <a:latin typeface="Arial Narrow" pitchFamily="34" charset="0"/>
              </a:rPr>
            </a:br>
            <a:r>
              <a:rPr lang="ru-RU" sz="1600" dirty="0">
                <a:latin typeface="Arial Narrow" pitchFamily="34" charset="0"/>
              </a:rPr>
              <a:t>С 2016 года реализуется новая Программа ООН «Преобразование нашего мира: повестка дня в области устойчивого развития на период до 2030 года</a:t>
            </a:r>
            <a:r>
              <a:rPr lang="ru-RU" sz="1600" b="1" dirty="0">
                <a:latin typeface="Arial Narrow" pitchFamily="34" charset="0"/>
              </a:rPr>
              <a:t>». </a:t>
            </a:r>
            <a:r>
              <a:rPr lang="ru-RU" sz="1600" dirty="0">
                <a:latin typeface="Arial Narrow" pitchFamily="34" charset="0"/>
              </a:rPr>
              <a:t>Концепция устойчивого развития территорий появилась в процессе объединения трех основных ракурсов рассмотрения: экономической, социальной (включая психологическую) и экологической. Подразумевается принятие мер, направленных на оптимальное использование ограниченных ресурсов, на сохранение стабильности социальных и культурных систем, на обеспечение целостности биологических и физических природных систем.</a:t>
            </a:r>
            <a:br>
              <a:rPr lang="en-US" sz="1600" dirty="0">
                <a:latin typeface="Arial Narrow" pitchFamily="34" charset="0"/>
              </a:rPr>
            </a:br>
            <a:br>
              <a:rPr lang="en-US" sz="1600" dirty="0">
                <a:latin typeface="Arial Narrow" pitchFamily="34" charset="0"/>
              </a:rPr>
            </a:br>
            <a:r>
              <a:rPr lang="ru-RU" sz="1600" dirty="0">
                <a:latin typeface="Arial Narrow" pitchFamily="34" charset="0"/>
              </a:rPr>
              <a:t>Развитие современных мегаполисов – процесс, который требует бесконечных социальных, экологических, экономических и психологических ресурсов, мегаполисы требуют бесконечного расширения, втягивая и подрывая всё вокруг. Это мировая проблема, и сейчас происходит корректировка развития городов, путем создания обособленных кварталов с микросредой и соседских общин внутри них </a:t>
            </a:r>
            <a:br>
              <a:rPr lang="en-US" sz="1600" dirty="0">
                <a:latin typeface="Arial Narrow" pitchFamily="34" charset="0"/>
              </a:rPr>
            </a:br>
            <a:br>
              <a:rPr lang="en-US" sz="1600" dirty="0">
                <a:latin typeface="Arial Narrow" pitchFamily="34" charset="0"/>
              </a:rPr>
            </a:br>
            <a:r>
              <a:rPr lang="en-US" sz="1600" dirty="0">
                <a:latin typeface="Arial Narrow" pitchFamily="34" charset="0"/>
              </a:rPr>
              <a:t>.</a:t>
            </a:r>
            <a:br>
              <a:rPr lang="en-US" sz="1600" dirty="0">
                <a:latin typeface="Arial Narrow" pitchFamily="34" charset="0"/>
              </a:rPr>
            </a:br>
            <a:br>
              <a:rPr lang="ru-RU" sz="1600" dirty="0">
                <a:latin typeface="Arial Narrow" pitchFamily="34" charset="0"/>
              </a:rPr>
            </a:br>
            <a:endParaRPr lang="ru-RU" sz="1600" dirty="0">
              <a:latin typeface="Arial Narrow" pitchFamily="34" charset="0"/>
            </a:endParaRPr>
          </a:p>
        </p:txBody>
      </p:sp>
      <p:sp>
        <p:nvSpPr>
          <p:cNvPr id="30" name="TextBox 29"/>
          <p:cNvSpPr txBox="1"/>
          <p:nvPr/>
        </p:nvSpPr>
        <p:spPr>
          <a:xfrm>
            <a:off x="2214546" y="214290"/>
            <a:ext cx="4287136" cy="584775"/>
          </a:xfrm>
          <a:prstGeom prst="rect">
            <a:avLst/>
          </a:prstGeom>
          <a:noFill/>
        </p:spPr>
        <p:txBody>
          <a:bodyPr wrap="none" rtlCol="0">
            <a:spAutoFit/>
          </a:bodyPr>
          <a:lstStyle/>
          <a:p>
            <a:r>
              <a:rPr lang="ru-RU" sz="3200" dirty="0">
                <a:solidFill>
                  <a:srgbClr val="00B050"/>
                </a:solidFill>
              </a:rPr>
              <a:t>Мегаполис против села</a:t>
            </a:r>
          </a:p>
        </p:txBody>
      </p:sp>
      <p:pic>
        <p:nvPicPr>
          <p:cNvPr id="20" name="Рисунок 19" descr="http://img4.tourbina.ru/photos.3/1/0/1018046/big.photo/Park-Gorkogo-leto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72008"/>
            <a:ext cx="2714644" cy="2000264"/>
          </a:xfrm>
          <a:prstGeom prst="rect">
            <a:avLst/>
          </a:prstGeom>
          <a:noFill/>
          <a:ln>
            <a:noFill/>
          </a:ln>
        </p:spPr>
      </p:pic>
      <p:pic>
        <p:nvPicPr>
          <p:cNvPr id="22" name="Рисунок 21" descr="http://i.ytimg.com/vi/R2kqTmEnkYo/mqdefault.jpg"/>
          <p:cNvPicPr/>
          <p:nvPr/>
        </p:nvPicPr>
        <p:blipFill>
          <a:blip r:embed="rId3">
            <a:extLst>
              <a:ext uri="{28A0092B-C50C-407E-A947-70E740481C1C}">
                <a14:useLocalDpi xmlns:a14="http://schemas.microsoft.com/office/drawing/2010/main" val="0"/>
              </a:ext>
            </a:extLst>
          </a:blip>
          <a:srcRect/>
          <a:stretch>
            <a:fillRect/>
          </a:stretch>
        </p:blipFill>
        <p:spPr bwMode="auto">
          <a:xfrm>
            <a:off x="6105828" y="4572008"/>
            <a:ext cx="2714644" cy="2000264"/>
          </a:xfrm>
          <a:prstGeom prst="rect">
            <a:avLst/>
          </a:prstGeom>
          <a:noFill/>
          <a:ln>
            <a:noFill/>
          </a:ln>
        </p:spPr>
      </p:pic>
      <p:cxnSp>
        <p:nvCxnSpPr>
          <p:cNvPr id="13" name="Прямая соединительная линия 12">
            <a:extLst>
              <a:ext uri="{FF2B5EF4-FFF2-40B4-BE49-F238E27FC236}">
                <a16:creationId xmlns:a16="http://schemas.microsoft.com/office/drawing/2014/main" id="{36741481-0F65-4BB6-A8A8-3516205AA36B}"/>
              </a:ext>
            </a:extLst>
          </p:cNvPr>
          <p:cNvCxnSpPr/>
          <p:nvPr/>
        </p:nvCxnSpPr>
        <p:spPr>
          <a:xfrm>
            <a:off x="0" y="754068"/>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BF437AA5-9CD1-4F71-8ABF-B28CE1748EF7}"/>
              </a:ext>
            </a:extLst>
          </p:cNvPr>
          <p:cNvSpPr txBox="1"/>
          <p:nvPr/>
        </p:nvSpPr>
        <p:spPr>
          <a:xfrm>
            <a:off x="280875" y="3648678"/>
            <a:ext cx="8928992" cy="923330"/>
          </a:xfrm>
          <a:prstGeom prst="rect">
            <a:avLst/>
          </a:prstGeom>
          <a:noFill/>
        </p:spPr>
        <p:txBody>
          <a:bodyPr wrap="square" rtlCol="0">
            <a:spAutoFit/>
          </a:bodyPr>
          <a:lstStyle/>
          <a:p>
            <a:r>
              <a:rPr lang="ru-RU" dirty="0">
                <a:latin typeface="Arial Narrow" pitchFamily="34" charset="0"/>
              </a:rPr>
              <a:t>(таким</a:t>
            </a:r>
            <a:r>
              <a:rPr lang="en-US" dirty="0">
                <a:latin typeface="Arial Narrow" pitchFamily="34" charset="0"/>
              </a:rPr>
              <a:t> </a:t>
            </a:r>
            <a:r>
              <a:rPr lang="ru-RU" dirty="0">
                <a:latin typeface="Arial Narrow" pitchFamily="34" charset="0"/>
              </a:rPr>
              <a:t>проектированием в Канаде занялся</a:t>
            </a:r>
            <a:r>
              <a:rPr lang="en-US" dirty="0">
                <a:latin typeface="Arial Narrow" pitchFamily="34" charset="0"/>
              </a:rPr>
              <a:t> </a:t>
            </a:r>
            <a:r>
              <a:rPr lang="ru-RU" dirty="0">
                <a:latin typeface="Arial Narrow" pitchFamily="34" charset="0"/>
              </a:rPr>
              <a:t>даже </a:t>
            </a:r>
            <a:r>
              <a:rPr lang="ru-RU" dirty="0" err="1">
                <a:latin typeface="Arial Narrow" pitchFamily="34" charset="0"/>
              </a:rPr>
              <a:t>Google</a:t>
            </a:r>
            <a:r>
              <a:rPr lang="en-US" dirty="0">
                <a:latin typeface="Arial Narrow" pitchFamily="34" charset="0"/>
              </a:rPr>
              <a:t>).</a:t>
            </a:r>
            <a:br>
              <a:rPr lang="en-US" dirty="0">
                <a:latin typeface="Arial Narrow" pitchFamily="34" charset="0"/>
              </a:rPr>
            </a:br>
            <a:br>
              <a:rPr lang="en-US" dirty="0">
                <a:latin typeface="Arial Narrow" pitchFamily="34" charset="0"/>
              </a:rPr>
            </a:br>
            <a:endParaRPr lang="ru-RU" dirty="0"/>
          </a:p>
        </p:txBody>
      </p:sp>
      <p:pic>
        <p:nvPicPr>
          <p:cNvPr id="8" name="Рисунок 7">
            <a:extLst>
              <a:ext uri="{FF2B5EF4-FFF2-40B4-BE49-F238E27FC236}">
                <a16:creationId xmlns:a16="http://schemas.microsoft.com/office/drawing/2014/main" id="{15DDF13C-EE47-4D51-9720-8CE40D270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572009"/>
            <a:ext cx="2853446" cy="2000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5286380" y="714356"/>
            <a:ext cx="3643338" cy="6143644"/>
          </a:xfrm>
        </p:spPr>
        <p:txBody>
          <a:bodyPr>
            <a:noAutofit/>
          </a:bodyPr>
          <a:lstStyle/>
          <a:p>
            <a:pPr algn="l"/>
            <a:r>
              <a:rPr lang="ru-RU" sz="1800" dirty="0">
                <a:latin typeface="Arial Narrow" pitchFamily="34" charset="0"/>
              </a:rPr>
              <a:t>Это новый тренд, связанный с Целями устойчивого развития, также, как и практики</a:t>
            </a:r>
            <a:br>
              <a:rPr lang="en-US" sz="1800" dirty="0">
                <a:latin typeface="Arial Narrow" pitchFamily="34" charset="0"/>
              </a:rPr>
            </a:br>
            <a:r>
              <a:rPr lang="ru-RU" sz="1800" dirty="0">
                <a:latin typeface="Arial Narrow" pitchFamily="34" charset="0"/>
              </a:rPr>
              <a:t>устойчивого земледелия, производства </a:t>
            </a:r>
            <a:r>
              <a:rPr lang="ru-RU" sz="1800" dirty="0" err="1">
                <a:latin typeface="Arial Narrow" pitchFamily="34" charset="0"/>
              </a:rPr>
              <a:t>экопродуктов</a:t>
            </a:r>
            <a:r>
              <a:rPr lang="ru-RU" sz="1800" dirty="0">
                <a:latin typeface="Arial Narrow" pitchFamily="34" charset="0"/>
              </a:rPr>
              <a:t> (включая дикоросы), сохранения культурного разнообразия и </a:t>
            </a:r>
            <a:r>
              <a:rPr lang="ru-RU" sz="1800" dirty="0" err="1">
                <a:latin typeface="Arial Narrow" pitchFamily="34" charset="0"/>
              </a:rPr>
              <a:t>многоукладности</a:t>
            </a:r>
            <a:r>
              <a:rPr lang="ru-RU" sz="1800" dirty="0">
                <a:latin typeface="Arial Narrow" pitchFamily="34" charset="0"/>
              </a:rPr>
              <a:t> экономики, переформатирования моногородов. </a:t>
            </a:r>
            <a:br>
              <a:rPr lang="ru-RU" sz="1800" dirty="0">
                <a:latin typeface="Arial Narrow" pitchFamily="34" charset="0"/>
              </a:rPr>
            </a:br>
            <a:r>
              <a:rPr lang="ru-RU" sz="1800" dirty="0">
                <a:latin typeface="Arial Narrow" pitchFamily="34" charset="0"/>
              </a:rPr>
              <a:t>Мы видим успешные примеры реформирования городской среды: Программы создания Комфортной городской среды проживания, Программы преобразования Моногородов.</a:t>
            </a:r>
            <a:br>
              <a:rPr lang="ru-RU" sz="1800" dirty="0">
                <a:latin typeface="Arial Narrow" pitchFamily="34" charset="0"/>
              </a:rPr>
            </a:br>
            <a:r>
              <a:rPr lang="ru-RU" sz="1800" dirty="0">
                <a:latin typeface="Arial Narrow" pitchFamily="34" charset="0"/>
              </a:rPr>
              <a:t>Однако очевидно, что территории, находящиеся за пределами больших городов – сельские территории, пребывают в разоренном состоянии. </a:t>
            </a:r>
          </a:p>
        </p:txBody>
      </p:sp>
      <p:sp>
        <p:nvSpPr>
          <p:cNvPr id="21" name="TextBox 20"/>
          <p:cNvSpPr txBox="1"/>
          <p:nvPr/>
        </p:nvSpPr>
        <p:spPr>
          <a:xfrm>
            <a:off x="2214546" y="214290"/>
            <a:ext cx="4287136" cy="584775"/>
          </a:xfrm>
          <a:prstGeom prst="rect">
            <a:avLst/>
          </a:prstGeom>
          <a:noFill/>
        </p:spPr>
        <p:txBody>
          <a:bodyPr wrap="none" rtlCol="0">
            <a:spAutoFit/>
          </a:bodyPr>
          <a:lstStyle/>
          <a:p>
            <a:r>
              <a:rPr lang="ru-RU" sz="3200" dirty="0">
                <a:solidFill>
                  <a:srgbClr val="00B050"/>
                </a:solidFill>
              </a:rPr>
              <a:t>Мегаполис против села</a:t>
            </a:r>
          </a:p>
        </p:txBody>
      </p:sp>
      <p:pic>
        <p:nvPicPr>
          <p:cNvPr id="1026" name="Picture 2" descr="C:\Users\Alexander\Desktop\Фото для презы\DSC_6110-1200x795-af65.jpg"/>
          <p:cNvPicPr>
            <a:picLocks noChangeAspect="1" noChangeArrowheads="1"/>
          </p:cNvPicPr>
          <p:nvPr/>
        </p:nvPicPr>
        <p:blipFill>
          <a:blip r:embed="rId2" cstate="print"/>
          <a:srcRect b="8635"/>
          <a:stretch>
            <a:fillRect/>
          </a:stretch>
        </p:blipFill>
        <p:spPr bwMode="auto">
          <a:xfrm>
            <a:off x="285720" y="714356"/>
            <a:ext cx="4786346" cy="2857520"/>
          </a:xfrm>
          <a:prstGeom prst="rect">
            <a:avLst/>
          </a:prstGeom>
          <a:noFill/>
        </p:spPr>
      </p:pic>
      <p:pic>
        <p:nvPicPr>
          <p:cNvPr id="3" name="Рисунок 2">
            <a:extLst>
              <a:ext uri="{FF2B5EF4-FFF2-40B4-BE49-F238E27FC236}">
                <a16:creationId xmlns:a16="http://schemas.microsoft.com/office/drawing/2014/main" id="{ACFA17A0-4F7B-432C-A29D-A59A37294D83}"/>
              </a:ext>
            </a:extLst>
          </p:cNvPr>
          <p:cNvPicPr>
            <a:picLocks noChangeAspect="1"/>
          </p:cNvPicPr>
          <p:nvPr/>
        </p:nvPicPr>
        <p:blipFill rotWithShape="1">
          <a:blip r:embed="rId3">
            <a:extLst>
              <a:ext uri="{28A0092B-C50C-407E-A947-70E740481C1C}">
                <a14:useLocalDpi xmlns:a14="http://schemas.microsoft.com/office/drawing/2010/main" val="0"/>
              </a:ext>
            </a:extLst>
          </a:blip>
          <a:srcRect b="11956"/>
          <a:stretch/>
        </p:blipFill>
        <p:spPr>
          <a:xfrm>
            <a:off x="285720" y="3820909"/>
            <a:ext cx="4786346" cy="2488411"/>
          </a:xfrm>
          <a:prstGeom prst="rect">
            <a:avLst/>
          </a:prstGeom>
        </p:spPr>
      </p:pic>
      <p:cxnSp>
        <p:nvCxnSpPr>
          <p:cNvPr id="8" name="Прямая соединительная линия 7">
            <a:extLst>
              <a:ext uri="{FF2B5EF4-FFF2-40B4-BE49-F238E27FC236}">
                <a16:creationId xmlns:a16="http://schemas.microsoft.com/office/drawing/2014/main" id="{260AEC26-E1DC-4F7E-884D-FB9BE81C3AEE}"/>
              </a:ext>
            </a:extLst>
          </p:cNvPr>
          <p:cNvCxnSpPr/>
          <p:nvPr/>
        </p:nvCxnSpPr>
        <p:spPr>
          <a:xfrm>
            <a:off x="0" y="702245"/>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3993"/>
            <a:ext cx="7772400" cy="1470025"/>
          </a:xfrm>
        </p:spPr>
        <p:txBody>
          <a:bodyPr>
            <a:normAutofit/>
          </a:bodyPr>
          <a:lstStyle/>
          <a:p>
            <a:r>
              <a:rPr lang="ru-RU" sz="3200" dirty="0">
                <a:solidFill>
                  <a:srgbClr val="00B050"/>
                </a:solidFill>
              </a:rPr>
              <a:t>Какое оно – «село»?</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285720" y="1643050"/>
            <a:ext cx="8572560" cy="1752600"/>
          </a:xfrm>
        </p:spPr>
        <p:txBody>
          <a:bodyPr>
            <a:noAutofit/>
          </a:bodyPr>
          <a:lstStyle/>
          <a:p>
            <a:pPr algn="just"/>
            <a:r>
              <a:rPr lang="ru-RU" sz="1800" dirty="0">
                <a:solidFill>
                  <a:schemeClr val="tx1"/>
                </a:solidFill>
                <a:latin typeface="Arial Narrow" pitchFamily="34" charset="0"/>
              </a:rPr>
              <a:t>У нас есть четкий и позитивный образ «сельской Франции» и «фермерской Америки», уютные деревни с кирхами, разбросанные по просторам ковбойские ранчо, ухоженные поля, тучные стада, социально полноценная и даже привлекательная жизнь, пусть этот образ идеализирован и расходится с реальностью, но он есть. Есть сложный, но в целом позитивный образ «русской деревни» до разрушения крепостного уклада – маленькие деревни, большие сёла, избы, община - мы понимаем, как люди жили, что делали.</a:t>
            </a:r>
          </a:p>
        </p:txBody>
      </p:sp>
      <p:sp>
        <p:nvSpPr>
          <p:cNvPr id="19" name="TextBox 18"/>
          <p:cNvSpPr txBox="1"/>
          <p:nvPr/>
        </p:nvSpPr>
        <p:spPr>
          <a:xfrm>
            <a:off x="428596" y="3714752"/>
            <a:ext cx="8286808" cy="369332"/>
          </a:xfrm>
          <a:prstGeom prst="rect">
            <a:avLst/>
          </a:prstGeom>
          <a:noFill/>
        </p:spPr>
        <p:txBody>
          <a:bodyPr wrap="square" rtlCol="0">
            <a:spAutoFit/>
          </a:bodyPr>
          <a:lstStyle/>
          <a:p>
            <a:r>
              <a:rPr lang="ru-RU" dirty="0"/>
              <a:t>«Американская деревня»           «Французская деревня»         «Русская деревня»</a:t>
            </a:r>
          </a:p>
        </p:txBody>
      </p:sp>
      <p:pic>
        <p:nvPicPr>
          <p:cNvPr id="21" name="Рисунок 20" descr="https://ic.pics.livejournal.com/tanjand/44781189/14280214/14280214_original.jpg"/>
          <p:cNvPicPr/>
          <p:nvPr/>
        </p:nvPicPr>
        <p:blipFill>
          <a:blip r:embed="rId2">
            <a:extLst>
              <a:ext uri="{28A0092B-C50C-407E-A947-70E740481C1C}">
                <a14:useLocalDpi xmlns:a14="http://schemas.microsoft.com/office/drawing/2010/main" val="0"/>
              </a:ext>
            </a:extLst>
          </a:blip>
          <a:srcRect/>
          <a:stretch>
            <a:fillRect/>
          </a:stretch>
        </p:blipFill>
        <p:spPr bwMode="auto">
          <a:xfrm>
            <a:off x="6316664" y="4143381"/>
            <a:ext cx="2684492" cy="2143140"/>
          </a:xfrm>
          <a:prstGeom prst="rect">
            <a:avLst/>
          </a:prstGeom>
          <a:noFill/>
          <a:ln>
            <a:noFill/>
          </a:ln>
        </p:spPr>
      </p:pic>
      <p:pic>
        <p:nvPicPr>
          <p:cNvPr id="5" name="Рисунок 4">
            <a:extLst>
              <a:ext uri="{FF2B5EF4-FFF2-40B4-BE49-F238E27FC236}">
                <a16:creationId xmlns:a16="http://schemas.microsoft.com/office/drawing/2014/main" id="{8DDA70D3-E9AF-42A2-9447-F886DA33D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2" y="4154199"/>
            <a:ext cx="2964089" cy="2132322"/>
          </a:xfrm>
          <a:prstGeom prst="rect">
            <a:avLst/>
          </a:prstGeom>
        </p:spPr>
      </p:pic>
      <p:pic>
        <p:nvPicPr>
          <p:cNvPr id="7" name="Рисунок 6">
            <a:extLst>
              <a:ext uri="{FF2B5EF4-FFF2-40B4-BE49-F238E27FC236}">
                <a16:creationId xmlns:a16="http://schemas.microsoft.com/office/drawing/2014/main" id="{AB783C7F-582B-4E8F-89B4-4DF3EBA74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808" y="4143381"/>
            <a:ext cx="2923979" cy="2192984"/>
          </a:xfrm>
          <a:prstGeom prst="rect">
            <a:avLst/>
          </a:prstGeom>
        </p:spPr>
      </p:pic>
      <p:cxnSp>
        <p:nvCxnSpPr>
          <p:cNvPr id="12" name="Прямая соединительная линия 11">
            <a:extLst>
              <a:ext uri="{FF2B5EF4-FFF2-40B4-BE49-F238E27FC236}">
                <a16:creationId xmlns:a16="http://schemas.microsoft.com/office/drawing/2014/main" id="{9B9F8733-B57A-47F9-B0A5-55F0BBA8D598}"/>
              </a:ext>
            </a:extLst>
          </p:cNvPr>
          <p:cNvCxnSpPr/>
          <p:nvPr/>
        </p:nvCxnSpPr>
        <p:spPr>
          <a:xfrm>
            <a:off x="0" y="1268760"/>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7851"/>
            <a:ext cx="7772400" cy="1470025"/>
          </a:xfrm>
        </p:spPr>
        <p:txBody>
          <a:bodyPr>
            <a:normAutofit/>
          </a:bodyPr>
          <a:lstStyle/>
          <a:p>
            <a:r>
              <a:rPr lang="ru-RU" sz="3200" dirty="0">
                <a:solidFill>
                  <a:srgbClr val="00B050"/>
                </a:solidFill>
              </a:rPr>
              <a:t>Какое оно – «село»?</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285720" y="1643050"/>
            <a:ext cx="8572560" cy="1752600"/>
          </a:xfrm>
        </p:spPr>
        <p:txBody>
          <a:bodyPr>
            <a:noAutofit/>
          </a:bodyPr>
          <a:lstStyle/>
          <a:p>
            <a:pPr algn="just"/>
            <a:r>
              <a:rPr lang="ru-RU" sz="1800" dirty="0">
                <a:solidFill>
                  <a:schemeClr val="tx1"/>
                </a:solidFill>
                <a:latin typeface="Arial Narrow" pitchFamily="34" charset="0"/>
              </a:rPr>
              <a:t>После отмены крепостного права в России в 1861 году задачи формирования нового уклада сельской жизни стояли перед всеми реформаторами, общественными активистами и правительствами: народниками, Столыпиным, Чаяновым, советским государством вплоть до распада. </a:t>
            </a:r>
            <a:endParaRPr lang="ru-RU" sz="1700" dirty="0">
              <a:solidFill>
                <a:schemeClr val="tx1"/>
              </a:solidFill>
              <a:latin typeface="Arial Narrow" pitchFamily="34" charset="0"/>
            </a:endParaRPr>
          </a:p>
        </p:txBody>
      </p:sp>
      <p:sp>
        <p:nvSpPr>
          <p:cNvPr id="19" name="TextBox 18"/>
          <p:cNvSpPr txBox="1"/>
          <p:nvPr/>
        </p:nvSpPr>
        <p:spPr>
          <a:xfrm>
            <a:off x="0" y="4790024"/>
            <a:ext cx="8286808" cy="369332"/>
          </a:xfrm>
          <a:prstGeom prst="rect">
            <a:avLst/>
          </a:prstGeom>
          <a:noFill/>
        </p:spPr>
        <p:txBody>
          <a:bodyPr wrap="square" rtlCol="0">
            <a:spAutoFit/>
          </a:bodyPr>
          <a:lstStyle/>
          <a:p>
            <a:r>
              <a:rPr lang="ru-RU" dirty="0"/>
              <a:t>              Л.Н. Толстой                                 А.В. Чаянов                                  П.А. Столыпин                </a:t>
            </a:r>
          </a:p>
        </p:txBody>
      </p:sp>
      <p:pic>
        <p:nvPicPr>
          <p:cNvPr id="4098" name="Picture 2" descr="C:\Users\Alexander\Desktop\Фото для презы\Лев Толстой.jpg"/>
          <p:cNvPicPr>
            <a:picLocks noChangeAspect="1" noChangeArrowheads="1"/>
          </p:cNvPicPr>
          <p:nvPr/>
        </p:nvPicPr>
        <p:blipFill>
          <a:blip r:embed="rId2" cstate="print"/>
          <a:srcRect/>
          <a:stretch>
            <a:fillRect/>
          </a:stretch>
        </p:blipFill>
        <p:spPr bwMode="auto">
          <a:xfrm>
            <a:off x="533082" y="2913678"/>
            <a:ext cx="2038873" cy="1827216"/>
          </a:xfrm>
          <a:prstGeom prst="rect">
            <a:avLst/>
          </a:prstGeom>
          <a:noFill/>
        </p:spPr>
      </p:pic>
      <p:pic>
        <p:nvPicPr>
          <p:cNvPr id="4099" name="Picture 3" descr="C:\Users\Alexander\Desktop\Фото для презы\А.В. Чаянов.jpg"/>
          <p:cNvPicPr>
            <a:picLocks noChangeAspect="1" noChangeArrowheads="1"/>
          </p:cNvPicPr>
          <p:nvPr/>
        </p:nvPicPr>
        <p:blipFill>
          <a:blip r:embed="rId3"/>
          <a:srcRect/>
          <a:stretch>
            <a:fillRect/>
          </a:stretch>
        </p:blipFill>
        <p:spPr bwMode="auto">
          <a:xfrm>
            <a:off x="3473768" y="2972803"/>
            <a:ext cx="1928826" cy="1768091"/>
          </a:xfrm>
          <a:prstGeom prst="rect">
            <a:avLst/>
          </a:prstGeom>
          <a:noFill/>
        </p:spPr>
      </p:pic>
      <p:pic>
        <p:nvPicPr>
          <p:cNvPr id="4100" name="Picture 4" descr="C:\Users\Alexander\Desktop\Фото для презы\П.А. Столыпин.jpg"/>
          <p:cNvPicPr>
            <a:picLocks noChangeAspect="1" noChangeArrowheads="1"/>
          </p:cNvPicPr>
          <p:nvPr/>
        </p:nvPicPr>
        <p:blipFill>
          <a:blip r:embed="rId4" cstate="print"/>
          <a:srcRect/>
          <a:stretch>
            <a:fillRect/>
          </a:stretch>
        </p:blipFill>
        <p:spPr bwMode="auto">
          <a:xfrm>
            <a:off x="6304407" y="2996243"/>
            <a:ext cx="1779234" cy="1810511"/>
          </a:xfrm>
          <a:prstGeom prst="rect">
            <a:avLst/>
          </a:prstGeom>
          <a:noFill/>
        </p:spPr>
      </p:pic>
      <p:pic>
        <p:nvPicPr>
          <p:cNvPr id="4101" name="Picture 5" descr="C:\Users\Alexander\Desktop\Фото для презы\И.В. Сталин.jpg"/>
          <p:cNvPicPr>
            <a:picLocks noChangeAspect="1" noChangeArrowheads="1"/>
          </p:cNvPicPr>
          <p:nvPr/>
        </p:nvPicPr>
        <p:blipFill>
          <a:blip r:embed="rId5"/>
          <a:srcRect/>
          <a:stretch>
            <a:fillRect/>
          </a:stretch>
        </p:blipFill>
        <p:spPr bwMode="auto">
          <a:xfrm>
            <a:off x="2987824" y="5315171"/>
            <a:ext cx="1285894" cy="1403137"/>
          </a:xfrm>
          <a:prstGeom prst="rect">
            <a:avLst/>
          </a:prstGeom>
          <a:noFill/>
        </p:spPr>
      </p:pic>
      <p:pic>
        <p:nvPicPr>
          <p:cNvPr id="4102" name="Picture 6" descr="C:\Users\Alexander\Desktop\Фото для презы\Н.С. Хрущев.png"/>
          <p:cNvPicPr>
            <a:picLocks noChangeAspect="1" noChangeArrowheads="1"/>
          </p:cNvPicPr>
          <p:nvPr/>
        </p:nvPicPr>
        <p:blipFill>
          <a:blip r:embed="rId6" cstate="print"/>
          <a:srcRect/>
          <a:stretch>
            <a:fillRect/>
          </a:stretch>
        </p:blipFill>
        <p:spPr bwMode="auto">
          <a:xfrm>
            <a:off x="5073589" y="5316983"/>
            <a:ext cx="1206673" cy="1428760"/>
          </a:xfrm>
          <a:prstGeom prst="rect">
            <a:avLst/>
          </a:prstGeom>
          <a:noFill/>
        </p:spPr>
      </p:pic>
      <p:sp>
        <p:nvSpPr>
          <p:cNvPr id="24" name="TextBox 23"/>
          <p:cNvSpPr txBox="1"/>
          <p:nvPr/>
        </p:nvSpPr>
        <p:spPr>
          <a:xfrm>
            <a:off x="1428760" y="5950602"/>
            <a:ext cx="6858048" cy="369332"/>
          </a:xfrm>
          <a:prstGeom prst="rect">
            <a:avLst/>
          </a:prstGeom>
          <a:noFill/>
        </p:spPr>
        <p:txBody>
          <a:bodyPr wrap="square" rtlCol="0">
            <a:spAutoFit/>
          </a:bodyPr>
          <a:lstStyle/>
          <a:p>
            <a:r>
              <a:rPr lang="ru-RU" dirty="0"/>
              <a:t>И.В. Сталин                                                                             Н.С. Хрущев</a:t>
            </a:r>
          </a:p>
        </p:txBody>
      </p:sp>
      <p:cxnSp>
        <p:nvCxnSpPr>
          <p:cNvPr id="11" name="Прямая соединительная линия 10">
            <a:extLst>
              <a:ext uri="{FF2B5EF4-FFF2-40B4-BE49-F238E27FC236}">
                <a16:creationId xmlns:a16="http://schemas.microsoft.com/office/drawing/2014/main" id="{E221D369-FB66-4F27-BEDA-5207B348BCFD}"/>
              </a:ext>
            </a:extLst>
          </p:cNvPr>
          <p:cNvCxnSpPr/>
          <p:nvPr/>
        </p:nvCxnSpPr>
        <p:spPr>
          <a:xfrm>
            <a:off x="0" y="1340768"/>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53"/>
            <a:ext cx="7772400" cy="1071570"/>
          </a:xfrm>
        </p:spPr>
        <p:txBody>
          <a:bodyPr>
            <a:normAutofit/>
          </a:bodyPr>
          <a:lstStyle/>
          <a:p>
            <a:r>
              <a:rPr lang="ru-RU" sz="3200" dirty="0">
                <a:solidFill>
                  <a:srgbClr val="00B050"/>
                </a:solidFill>
              </a:rPr>
              <a:t>«Село» – что делать?</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357158" y="714356"/>
            <a:ext cx="8572560" cy="2538418"/>
          </a:xfrm>
        </p:spPr>
        <p:txBody>
          <a:bodyPr>
            <a:noAutofit/>
          </a:bodyPr>
          <a:lstStyle/>
          <a:p>
            <a:pPr algn="just"/>
            <a:r>
              <a:rPr lang="ru-RU" sz="1800" dirty="0">
                <a:solidFill>
                  <a:schemeClr val="tx1"/>
                </a:solidFill>
                <a:latin typeface="Arial Narrow" pitchFamily="34" charset="0"/>
              </a:rPr>
              <a:t>И сегодня существует Федеральная Программа Развития Сельских Территорий. Ее благие задачи:</a:t>
            </a:r>
          </a:p>
          <a:p>
            <a:pPr marL="800100" lvl="1" indent="-342900" algn="just">
              <a:buFont typeface="+mj-lt"/>
              <a:buAutoNum type="arabicPeriod"/>
            </a:pPr>
            <a:r>
              <a:rPr lang="ru-RU" sz="1800" dirty="0">
                <a:solidFill>
                  <a:schemeClr val="tx1"/>
                </a:solidFill>
                <a:latin typeface="Arial Narrow" pitchFamily="34" charset="0"/>
              </a:rPr>
              <a:t>Сохранить и увеличить численность сельского населения страны.</a:t>
            </a:r>
          </a:p>
          <a:p>
            <a:pPr marL="800100" lvl="1" indent="-342900" algn="just">
              <a:buFont typeface="+mj-lt"/>
              <a:buAutoNum type="arabicPeriod"/>
            </a:pPr>
            <a:r>
              <a:rPr lang="ru-RU" sz="1800" dirty="0">
                <a:solidFill>
                  <a:schemeClr val="tx1"/>
                </a:solidFill>
                <a:latin typeface="Arial Narrow" pitchFamily="34" charset="0"/>
              </a:rPr>
              <a:t>Повысить комфортность проживания в сельской местности:</a:t>
            </a:r>
          </a:p>
          <a:p>
            <a:pPr marL="800100" lvl="1" indent="-342900" algn="just">
              <a:buFont typeface="+mj-lt"/>
              <a:buAutoNum type="arabicPeriod"/>
            </a:pPr>
            <a:r>
              <a:rPr lang="ru-RU" sz="1800" dirty="0">
                <a:solidFill>
                  <a:schemeClr val="tx1"/>
                </a:solidFill>
                <a:latin typeface="Arial Narrow" pitchFamily="34" charset="0"/>
              </a:rPr>
              <a:t>Обеспечить населению доступность качественного школьного и медицинского образования</a:t>
            </a:r>
          </a:p>
          <a:p>
            <a:pPr marL="800100" lvl="1" indent="-342900" algn="just">
              <a:buFont typeface="+mj-lt"/>
              <a:buAutoNum type="arabicPeriod"/>
            </a:pPr>
            <a:r>
              <a:rPr lang="ru-RU" sz="1800" dirty="0">
                <a:solidFill>
                  <a:schemeClr val="tx1"/>
                </a:solidFill>
                <a:latin typeface="Arial Narrow" pitchFamily="34" charset="0"/>
              </a:rPr>
              <a:t>Повысить доступность современных систем жизнеобеспечения: тепло, вода, электричество</a:t>
            </a:r>
          </a:p>
          <a:p>
            <a:pPr marL="800100" lvl="1" indent="-342900" algn="just">
              <a:buFont typeface="+mj-lt"/>
              <a:buAutoNum type="arabicPeriod"/>
            </a:pPr>
            <a:r>
              <a:rPr lang="ru-RU" sz="1800" dirty="0">
                <a:solidFill>
                  <a:schemeClr val="tx1"/>
                </a:solidFill>
                <a:latin typeface="Arial Narrow" pitchFamily="34" charset="0"/>
              </a:rPr>
              <a:t>Улучшить качество дорог</a:t>
            </a:r>
          </a:p>
          <a:p>
            <a:pPr marL="800100" lvl="1" indent="-342900" algn="just">
              <a:buFont typeface="+mj-lt"/>
              <a:buAutoNum type="arabicPeriod"/>
            </a:pPr>
            <a:r>
              <a:rPr lang="ru-RU" sz="1800" dirty="0">
                <a:solidFill>
                  <a:schemeClr val="tx1"/>
                </a:solidFill>
                <a:latin typeface="Arial Narrow" pitchFamily="34" charset="0"/>
              </a:rPr>
              <a:t>Обеспечить сельское население комфортным современным жильем</a:t>
            </a:r>
          </a:p>
          <a:p>
            <a:pPr marL="800100" lvl="1" indent="-342900" algn="just">
              <a:buFont typeface="+mj-lt"/>
              <a:buAutoNum type="arabicPeriod"/>
            </a:pPr>
            <a:r>
              <a:rPr lang="ru-RU" sz="1800" dirty="0">
                <a:solidFill>
                  <a:schemeClr val="tx1"/>
                </a:solidFill>
                <a:latin typeface="Arial Narrow" pitchFamily="34" charset="0"/>
              </a:rPr>
              <a:t>Развивать фермерство и малый бизнес </a:t>
            </a:r>
          </a:p>
          <a:p>
            <a:pPr marL="800100" lvl="1" indent="-342900" algn="just">
              <a:buFont typeface="+mj-lt"/>
              <a:buAutoNum type="arabicPeriod"/>
            </a:pPr>
            <a:r>
              <a:rPr lang="ru-RU" sz="1800" dirty="0">
                <a:solidFill>
                  <a:schemeClr val="tx1"/>
                </a:solidFill>
                <a:latin typeface="Arial Narrow" pitchFamily="34" charset="0"/>
              </a:rPr>
              <a:t>Обеспечить наличие востребованных высококвалифицированных специалистов</a:t>
            </a:r>
          </a:p>
        </p:txBody>
      </p:sp>
      <p:pic>
        <p:nvPicPr>
          <p:cNvPr id="5125" name="Picture 5" descr="C:\Users\Alexander\Desktop\Фото для презы\Фермер с трактором.jpg"/>
          <p:cNvPicPr>
            <a:picLocks noChangeAspect="1" noChangeArrowheads="1"/>
          </p:cNvPicPr>
          <p:nvPr/>
        </p:nvPicPr>
        <p:blipFill>
          <a:blip r:embed="rId2"/>
          <a:srcRect/>
          <a:stretch>
            <a:fillRect/>
          </a:stretch>
        </p:blipFill>
        <p:spPr bwMode="auto">
          <a:xfrm>
            <a:off x="6643702" y="4941168"/>
            <a:ext cx="2230039" cy="1600881"/>
          </a:xfrm>
          <a:prstGeom prst="rect">
            <a:avLst/>
          </a:prstGeom>
          <a:noFill/>
        </p:spPr>
      </p:pic>
      <p:pic>
        <p:nvPicPr>
          <p:cNvPr id="5" name="Рисунок 4">
            <a:extLst>
              <a:ext uri="{FF2B5EF4-FFF2-40B4-BE49-F238E27FC236}">
                <a16:creationId xmlns:a16="http://schemas.microsoft.com/office/drawing/2014/main" id="{07ECE90A-1F74-4587-A1A5-E7F00C436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192" y="4920242"/>
            <a:ext cx="2230040" cy="1600881"/>
          </a:xfrm>
          <a:prstGeom prst="rect">
            <a:avLst/>
          </a:prstGeom>
        </p:spPr>
      </p:pic>
      <p:pic>
        <p:nvPicPr>
          <p:cNvPr id="7" name="Рисунок 6">
            <a:extLst>
              <a:ext uri="{FF2B5EF4-FFF2-40B4-BE49-F238E27FC236}">
                <a16:creationId xmlns:a16="http://schemas.microsoft.com/office/drawing/2014/main" id="{47E2D769-D9A7-4BE0-B8CC-844D92D05C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94" y="4920969"/>
            <a:ext cx="1986809" cy="1524795"/>
          </a:xfrm>
          <a:prstGeom prst="rect">
            <a:avLst/>
          </a:prstGeom>
        </p:spPr>
      </p:pic>
      <p:pic>
        <p:nvPicPr>
          <p:cNvPr id="9" name="Рисунок 8">
            <a:extLst>
              <a:ext uri="{FF2B5EF4-FFF2-40B4-BE49-F238E27FC236}">
                <a16:creationId xmlns:a16="http://schemas.microsoft.com/office/drawing/2014/main" id="{819B73C1-7426-4BBC-9AE0-FC5C50DF35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067" y="4920969"/>
            <a:ext cx="2033061" cy="1524795"/>
          </a:xfrm>
          <a:prstGeom prst="rect">
            <a:avLst/>
          </a:prstGeom>
        </p:spPr>
      </p:pic>
      <p:cxnSp>
        <p:nvCxnSpPr>
          <p:cNvPr id="14" name="Прямая соединительная линия 13">
            <a:extLst>
              <a:ext uri="{FF2B5EF4-FFF2-40B4-BE49-F238E27FC236}">
                <a16:creationId xmlns:a16="http://schemas.microsoft.com/office/drawing/2014/main" id="{6A51DEBA-8A51-4CDF-B4BA-52B6EE492856}"/>
              </a:ext>
            </a:extLst>
          </p:cNvPr>
          <p:cNvCxnSpPr/>
          <p:nvPr/>
        </p:nvCxnSpPr>
        <p:spPr>
          <a:xfrm>
            <a:off x="0" y="660042"/>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4FC8A7E-1600-44F0-9FD1-7F501BFA0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6207" y="5058552"/>
            <a:ext cx="3022073" cy="1643074"/>
          </a:xfrm>
          <a:prstGeom prst="rect">
            <a:avLst/>
          </a:prstGeom>
        </p:spPr>
      </p:pic>
      <p:pic>
        <p:nvPicPr>
          <p:cNvPr id="21" name="Рисунок 20" descr="http://photos.lifeisphoto.ru/76/0/7689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5000636"/>
            <a:ext cx="2613022" cy="1700990"/>
          </a:xfrm>
          <a:prstGeom prst="rect">
            <a:avLst/>
          </a:prstGeom>
          <a:noFill/>
          <a:ln>
            <a:noFill/>
          </a:ln>
        </p:spPr>
      </p:pic>
      <p:pic>
        <p:nvPicPr>
          <p:cNvPr id="19" name="Рисунок 18" descr="http://gov.cap.ru/UserFiles/photo/201607/13/Albom167261/dsc_804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4246" y="5058552"/>
            <a:ext cx="2541616" cy="1643074"/>
          </a:xfrm>
          <a:prstGeom prst="rect">
            <a:avLst/>
          </a:prstGeom>
          <a:noFill/>
          <a:ln>
            <a:noFill/>
          </a:ln>
        </p:spPr>
      </p:pic>
      <p:sp>
        <p:nvSpPr>
          <p:cNvPr id="2" name="Заголовок 1"/>
          <p:cNvSpPr>
            <a:spLocks noGrp="1"/>
          </p:cNvSpPr>
          <p:nvPr>
            <p:ph type="ctrTitle"/>
          </p:nvPr>
        </p:nvSpPr>
        <p:spPr>
          <a:xfrm>
            <a:off x="642910" y="285728"/>
            <a:ext cx="7772400" cy="1470025"/>
          </a:xfrm>
        </p:spPr>
        <p:txBody>
          <a:bodyPr>
            <a:normAutofit/>
          </a:bodyPr>
          <a:lstStyle/>
          <a:p>
            <a:r>
              <a:rPr lang="ru-RU" sz="3200" dirty="0">
                <a:solidFill>
                  <a:srgbClr val="00B050"/>
                </a:solidFill>
              </a:rPr>
              <a:t>«Село» – куда зовем?</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285720" y="1214422"/>
            <a:ext cx="8572560" cy="1752600"/>
          </a:xfrm>
        </p:spPr>
        <p:txBody>
          <a:bodyPr>
            <a:noAutofit/>
          </a:bodyPr>
          <a:lstStyle/>
          <a:p>
            <a:pPr algn="just"/>
            <a:r>
              <a:rPr lang="ru-RU" sz="1800" dirty="0">
                <a:solidFill>
                  <a:schemeClr val="tx1"/>
                </a:solidFill>
                <a:latin typeface="Arial Narrow" pitchFamily="34" charset="0"/>
              </a:rPr>
              <a:t>Можно сказать, что эти задачи мы решаем уже 150 лет. С тех пор как в 1861 году перед русским обществом встал вопрос об изменении уклада сельской жизни, вопрос никем не был решен, до сих пор не создан образ, модель, какова должна быть жизнь на селе? Что такое современное сельское поселение? Что такое дом сельского жителя? Каковы базовые модели экономики села? На каких принципах идет развитие инженерных систем жизнеобеспечения на сельских территориях? </a:t>
            </a:r>
          </a:p>
          <a:p>
            <a:pPr algn="just"/>
            <a:r>
              <a:rPr lang="ru-RU" sz="1800" dirty="0">
                <a:solidFill>
                  <a:schemeClr val="tx1"/>
                </a:solidFill>
                <a:latin typeface="Arial Narrow" pitchFamily="34" charset="0"/>
              </a:rPr>
              <a:t>Если мы действительно хотим развивать сельские территории, то без создания моделей, отвечающих на эти вопросы, мы впустую будем тратить деньги и силы. Подремонтируем советские Дома Культуры и танцплощадки? Избы будем ремонтировать и некрасивые, неудобные многоквартирные малоэтажные дома? Будем осуществлять очень капиталоемкие проекты по газификации маленьких деревень и труднодоступных районов? </a:t>
            </a:r>
          </a:p>
        </p:txBody>
      </p:sp>
      <p:sp>
        <p:nvSpPr>
          <p:cNvPr id="20" name="TextBox 19"/>
          <p:cNvSpPr txBox="1"/>
          <p:nvPr/>
        </p:nvSpPr>
        <p:spPr>
          <a:xfrm>
            <a:off x="899592" y="5156814"/>
            <a:ext cx="778674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cxnSp>
        <p:nvCxnSpPr>
          <p:cNvPr id="10" name="Прямая соединительная линия 9">
            <a:extLst>
              <a:ext uri="{FF2B5EF4-FFF2-40B4-BE49-F238E27FC236}">
                <a16:creationId xmlns:a16="http://schemas.microsoft.com/office/drawing/2014/main" id="{A79E76DF-EBF1-4BCB-9B26-709E4F3B1476}"/>
              </a:ext>
            </a:extLst>
          </p:cNvPr>
          <p:cNvCxnSpPr/>
          <p:nvPr/>
        </p:nvCxnSpPr>
        <p:spPr>
          <a:xfrm>
            <a:off x="0" y="1052736"/>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7772400" cy="1470025"/>
          </a:xfrm>
        </p:spPr>
        <p:txBody>
          <a:bodyPr>
            <a:normAutofit/>
          </a:bodyPr>
          <a:lstStyle/>
          <a:p>
            <a:r>
              <a:rPr lang="ru-RU" sz="3200" dirty="0">
                <a:solidFill>
                  <a:srgbClr val="00B050"/>
                </a:solidFill>
              </a:rPr>
              <a:t>«Село» – куда зовем?</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142844" y="785794"/>
            <a:ext cx="8572560" cy="1752600"/>
          </a:xfrm>
        </p:spPr>
        <p:txBody>
          <a:bodyPr>
            <a:noAutofit/>
          </a:bodyPr>
          <a:lstStyle/>
          <a:p>
            <a:pPr algn="just"/>
            <a:r>
              <a:rPr lang="ru-RU" sz="1800" dirty="0">
                <a:solidFill>
                  <a:schemeClr val="tx1"/>
                </a:solidFill>
                <a:latin typeface="Arial Narrow" pitchFamily="34" charset="0"/>
              </a:rPr>
              <a:t>Кто и где будет учить и лечить сельских жителей на достойном уровне? Закатаем в асфальт протяженные сельские дороги и будем их ремонтировать? Будем продолжать советский курс на укрупнение сельских поселений или будем поддерживать плотность расселения за счет малых деревень и хуторов? Будем развивать устойчивое фермерское земледелие или эксплуатацию лучших ресурсов </a:t>
            </a:r>
            <a:r>
              <a:rPr lang="ru-RU" sz="1800" dirty="0" err="1">
                <a:solidFill>
                  <a:schemeClr val="tx1"/>
                </a:solidFill>
                <a:latin typeface="Arial Narrow" pitchFamily="34" charset="0"/>
              </a:rPr>
              <a:t>агрохолдингами</a:t>
            </a:r>
            <a:r>
              <a:rPr lang="ru-RU" sz="1800" dirty="0">
                <a:solidFill>
                  <a:schemeClr val="tx1"/>
                </a:solidFill>
                <a:latin typeface="Arial Narrow" pitchFamily="34" charset="0"/>
              </a:rPr>
              <a:t>? К чему мы хотим прийти? Где призываем жить людей? Куда зовём? </a:t>
            </a:r>
          </a:p>
          <a:p>
            <a:pPr algn="just"/>
            <a:r>
              <a:rPr lang="ru-RU" sz="1800" dirty="0">
                <a:solidFill>
                  <a:schemeClr val="tx1"/>
                </a:solidFill>
                <a:latin typeface="Arial Narrow" pitchFamily="34" charset="0"/>
              </a:rPr>
              <a:t>Ответы на эти вопросы должны быть даны с привлечением лучших интеллектуальных сил страны. Иначе мы утратим огромный ресурс, перестанем использовать уникальный потенциал, который оставили нам предки, веками цивилизовавшие огромные территории. </a:t>
            </a:r>
          </a:p>
          <a:p>
            <a:pPr algn="just"/>
            <a:r>
              <a:rPr lang="ru-RU" sz="1800" dirty="0">
                <a:solidFill>
                  <a:schemeClr val="tx1"/>
                </a:solidFill>
                <a:latin typeface="Arial Narrow" pitchFamily="34" charset="0"/>
              </a:rPr>
              <a:t>А по Федеральной Программе Развития Сельских Территорий мы тратим деньги впустую – латаем дыры на ветхом кафтане. Никто в такое «село» не поедет.</a:t>
            </a:r>
          </a:p>
        </p:txBody>
      </p:sp>
      <p:pic>
        <p:nvPicPr>
          <p:cNvPr id="7170" name="Picture 2" descr="C:\Users\Alexander\Desktop\Фото для презы\фермер.jpg"/>
          <p:cNvPicPr>
            <a:picLocks noChangeAspect="1" noChangeArrowheads="1"/>
          </p:cNvPicPr>
          <p:nvPr/>
        </p:nvPicPr>
        <p:blipFill>
          <a:blip r:embed="rId2" cstate="print"/>
          <a:srcRect/>
          <a:stretch>
            <a:fillRect/>
          </a:stretch>
        </p:blipFill>
        <p:spPr bwMode="auto">
          <a:xfrm>
            <a:off x="3071802" y="4429132"/>
            <a:ext cx="2908792" cy="1940141"/>
          </a:xfrm>
          <a:prstGeom prst="rect">
            <a:avLst/>
          </a:prstGeom>
          <a:noFill/>
        </p:spPr>
      </p:pic>
      <p:pic>
        <p:nvPicPr>
          <p:cNvPr id="7171" name="Picture 3" descr="C:\Users\Alexander\Desktop\Фото для презы\Хипстер.jpg"/>
          <p:cNvPicPr>
            <a:picLocks noChangeAspect="1" noChangeArrowheads="1"/>
          </p:cNvPicPr>
          <p:nvPr/>
        </p:nvPicPr>
        <p:blipFill>
          <a:blip r:embed="rId3" cstate="print"/>
          <a:srcRect/>
          <a:stretch>
            <a:fillRect/>
          </a:stretch>
        </p:blipFill>
        <p:spPr bwMode="auto">
          <a:xfrm>
            <a:off x="6643702" y="3643314"/>
            <a:ext cx="2071702" cy="1383600"/>
          </a:xfrm>
          <a:prstGeom prst="rect">
            <a:avLst/>
          </a:prstGeom>
          <a:noFill/>
        </p:spPr>
      </p:pic>
      <p:pic>
        <p:nvPicPr>
          <p:cNvPr id="7173" name="Picture 5" descr="C:\Users\Alexander\Desktop\Фото для презы\Солнеч бат.jpg"/>
          <p:cNvPicPr>
            <a:picLocks noChangeAspect="1" noChangeArrowheads="1"/>
          </p:cNvPicPr>
          <p:nvPr/>
        </p:nvPicPr>
        <p:blipFill>
          <a:blip r:embed="rId4" cstate="print"/>
          <a:srcRect/>
          <a:stretch>
            <a:fillRect/>
          </a:stretch>
        </p:blipFill>
        <p:spPr bwMode="auto">
          <a:xfrm>
            <a:off x="428596" y="5572140"/>
            <a:ext cx="2124207" cy="1077712"/>
          </a:xfrm>
          <a:prstGeom prst="rect">
            <a:avLst/>
          </a:prstGeom>
          <a:noFill/>
        </p:spPr>
      </p:pic>
      <p:pic>
        <p:nvPicPr>
          <p:cNvPr id="7174" name="Picture 6" descr="C:\Users\Alexander\Desktop\Фото для презы\Ветряк.jpg"/>
          <p:cNvPicPr>
            <a:picLocks noChangeAspect="1" noChangeArrowheads="1"/>
          </p:cNvPicPr>
          <p:nvPr/>
        </p:nvPicPr>
        <p:blipFill>
          <a:blip r:embed="rId5" cstate="print"/>
          <a:srcRect/>
          <a:stretch>
            <a:fillRect/>
          </a:stretch>
        </p:blipFill>
        <p:spPr bwMode="auto">
          <a:xfrm>
            <a:off x="428596" y="4071942"/>
            <a:ext cx="2123708" cy="1387489"/>
          </a:xfrm>
          <a:prstGeom prst="rect">
            <a:avLst/>
          </a:prstGeom>
          <a:noFill/>
        </p:spPr>
      </p:pic>
      <p:sp>
        <p:nvSpPr>
          <p:cNvPr id="21" name="TextBox 20"/>
          <p:cNvSpPr txBox="1"/>
          <p:nvPr/>
        </p:nvSpPr>
        <p:spPr>
          <a:xfrm>
            <a:off x="1071538" y="4071942"/>
            <a:ext cx="100013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sp>
        <p:nvSpPr>
          <p:cNvPr id="23" name="TextBox 22"/>
          <p:cNvSpPr txBox="1"/>
          <p:nvPr/>
        </p:nvSpPr>
        <p:spPr>
          <a:xfrm>
            <a:off x="4000496" y="4857760"/>
            <a:ext cx="100013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sp>
        <p:nvSpPr>
          <p:cNvPr id="24" name="TextBox 23"/>
          <p:cNvSpPr txBox="1"/>
          <p:nvPr/>
        </p:nvSpPr>
        <p:spPr>
          <a:xfrm>
            <a:off x="1500166" y="5411450"/>
            <a:ext cx="100013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sp>
        <p:nvSpPr>
          <p:cNvPr id="25" name="TextBox 24"/>
          <p:cNvSpPr txBox="1"/>
          <p:nvPr/>
        </p:nvSpPr>
        <p:spPr>
          <a:xfrm>
            <a:off x="6858016" y="3643314"/>
            <a:ext cx="100013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sp>
        <p:nvSpPr>
          <p:cNvPr id="26" name="TextBox 25"/>
          <p:cNvSpPr txBox="1"/>
          <p:nvPr/>
        </p:nvSpPr>
        <p:spPr>
          <a:xfrm>
            <a:off x="7286644" y="5214950"/>
            <a:ext cx="100013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pic>
        <p:nvPicPr>
          <p:cNvPr id="5" name="Рисунок 4">
            <a:extLst>
              <a:ext uri="{FF2B5EF4-FFF2-40B4-BE49-F238E27FC236}">
                <a16:creationId xmlns:a16="http://schemas.microsoft.com/office/drawing/2014/main" id="{0AD0FD77-3907-4491-9C41-B6DE6F9EAE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4260" y="5147179"/>
            <a:ext cx="2695940" cy="1502673"/>
          </a:xfrm>
          <a:prstGeom prst="rect">
            <a:avLst/>
          </a:prstGeom>
        </p:spPr>
      </p:pic>
      <p:sp>
        <p:nvSpPr>
          <p:cNvPr id="18" name="TextBox 17">
            <a:extLst>
              <a:ext uri="{FF2B5EF4-FFF2-40B4-BE49-F238E27FC236}">
                <a16:creationId xmlns:a16="http://schemas.microsoft.com/office/drawing/2014/main" id="{741F2344-7F68-486F-B0E4-D7DC54852C32}"/>
              </a:ext>
            </a:extLst>
          </p:cNvPr>
          <p:cNvSpPr txBox="1"/>
          <p:nvPr/>
        </p:nvSpPr>
        <p:spPr>
          <a:xfrm>
            <a:off x="7234139" y="5258203"/>
            <a:ext cx="1000132" cy="1446550"/>
          </a:xfrm>
          <a:prstGeom prst="rect">
            <a:avLst/>
          </a:prstGeom>
          <a:noFill/>
        </p:spPr>
        <p:txBody>
          <a:bodyPr wrap="square" rtlCol="0">
            <a:spAutoFit/>
          </a:bodyPr>
          <a:lstStyle/>
          <a:p>
            <a:r>
              <a:rPr lang="ru-RU" sz="8800" dirty="0">
                <a:solidFill>
                  <a:schemeClr val="bg1"/>
                </a:solidFill>
                <a:latin typeface="Arial" pitchFamily="34" charset="0"/>
                <a:cs typeface="Arial" pitchFamily="34" charset="0"/>
              </a:rPr>
              <a:t>?</a:t>
            </a:r>
            <a:r>
              <a:rPr lang="en-US" sz="8800" dirty="0">
                <a:solidFill>
                  <a:schemeClr val="bg1"/>
                </a:solidFill>
                <a:latin typeface="Arial" pitchFamily="34" charset="0"/>
                <a:cs typeface="Arial" pitchFamily="34" charset="0"/>
              </a:rPr>
              <a:t>   </a:t>
            </a:r>
            <a:r>
              <a:rPr lang="ru-RU" sz="8800" dirty="0">
                <a:solidFill>
                  <a:schemeClr val="bg1"/>
                </a:solidFill>
                <a:latin typeface="Arial" pitchFamily="34" charset="0"/>
                <a:cs typeface="Arial" pitchFamily="34" charset="0"/>
              </a:rPr>
              <a:t>                                                               </a:t>
            </a:r>
          </a:p>
        </p:txBody>
      </p:sp>
      <p:cxnSp>
        <p:nvCxnSpPr>
          <p:cNvPr id="19" name="Прямая соединительная линия 18">
            <a:extLst>
              <a:ext uri="{FF2B5EF4-FFF2-40B4-BE49-F238E27FC236}">
                <a16:creationId xmlns:a16="http://schemas.microsoft.com/office/drawing/2014/main" id="{22B87B79-5099-4A31-89BA-01E68491562E}"/>
              </a:ext>
            </a:extLst>
          </p:cNvPr>
          <p:cNvCxnSpPr/>
          <p:nvPr/>
        </p:nvCxnSpPr>
        <p:spPr>
          <a:xfrm>
            <a:off x="0" y="785794"/>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91655"/>
            <a:ext cx="7772400" cy="1470025"/>
          </a:xfrm>
        </p:spPr>
        <p:txBody>
          <a:bodyPr>
            <a:noAutofit/>
          </a:bodyPr>
          <a:lstStyle/>
          <a:p>
            <a:r>
              <a:rPr lang="ru-RU" sz="3200" dirty="0">
                <a:solidFill>
                  <a:srgbClr val="00B050"/>
                </a:solidFill>
              </a:rPr>
              <a:t>Териберка. Символ разрухи или пример возрождения?</a:t>
            </a:r>
            <a:br>
              <a:rPr lang="ru-RU" sz="3200" dirty="0">
                <a:solidFill>
                  <a:srgbClr val="00B050"/>
                </a:solidFill>
              </a:rPr>
            </a:br>
            <a:endParaRPr lang="ru-RU" sz="3200" dirty="0">
              <a:solidFill>
                <a:srgbClr val="00B050"/>
              </a:solidFill>
            </a:endParaRPr>
          </a:p>
        </p:txBody>
      </p:sp>
      <p:sp>
        <p:nvSpPr>
          <p:cNvPr id="3" name="Подзаголовок 2"/>
          <p:cNvSpPr>
            <a:spLocks noGrp="1"/>
          </p:cNvSpPr>
          <p:nvPr>
            <p:ph type="subTitle" idx="1"/>
          </p:nvPr>
        </p:nvSpPr>
        <p:spPr>
          <a:xfrm>
            <a:off x="214282" y="1643050"/>
            <a:ext cx="8572560" cy="1752600"/>
          </a:xfrm>
        </p:spPr>
        <p:txBody>
          <a:bodyPr>
            <a:noAutofit/>
          </a:bodyPr>
          <a:lstStyle/>
          <a:p>
            <a:pPr algn="just"/>
            <a:r>
              <a:rPr lang="ru-RU" sz="1800" dirty="0">
                <a:solidFill>
                  <a:schemeClr val="tx1"/>
                </a:solidFill>
                <a:latin typeface="Arial Narrow" pitchFamily="34" charset="0"/>
              </a:rPr>
              <a:t>В 2015 году поселок был в стадии расселения. Было принято решение о ликвидации старейшего поморского поселка на берегу Баренцева моря. 80% зданий разрушено, инфраструктуры нет, работы нет. Редко встретишь людей на улице. А 30 лет назад здесь жили 3000 человек, кипела жизнь. Не это ли судьба русского села? В 2015 был здесь был снят «Левиафан» - Териберка стала символом разрухи.</a:t>
            </a:r>
          </a:p>
        </p:txBody>
      </p:sp>
      <p:pic>
        <p:nvPicPr>
          <p:cNvPr id="8196" name="Picture 4" descr="C:\Users\Alexander\Desktop\Фото для презы\тер 3.jpg"/>
          <p:cNvPicPr>
            <a:picLocks noChangeAspect="1" noChangeArrowheads="1"/>
          </p:cNvPicPr>
          <p:nvPr/>
        </p:nvPicPr>
        <p:blipFill>
          <a:blip r:embed="rId2" cstate="print"/>
          <a:srcRect/>
          <a:stretch>
            <a:fillRect/>
          </a:stretch>
        </p:blipFill>
        <p:spPr bwMode="auto">
          <a:xfrm>
            <a:off x="3143240" y="3571876"/>
            <a:ext cx="2643206" cy="2286016"/>
          </a:xfrm>
          <a:prstGeom prst="rect">
            <a:avLst/>
          </a:prstGeom>
          <a:noFill/>
        </p:spPr>
      </p:pic>
      <p:pic>
        <p:nvPicPr>
          <p:cNvPr id="8197" name="Picture 5" descr="C:\Users\Alexander\Desktop\Фото для презы\тер 2.jpg"/>
          <p:cNvPicPr>
            <a:picLocks noChangeAspect="1" noChangeArrowheads="1"/>
          </p:cNvPicPr>
          <p:nvPr/>
        </p:nvPicPr>
        <p:blipFill>
          <a:blip r:embed="rId3"/>
          <a:srcRect b="7588"/>
          <a:stretch>
            <a:fillRect/>
          </a:stretch>
        </p:blipFill>
        <p:spPr bwMode="auto">
          <a:xfrm>
            <a:off x="0" y="3571875"/>
            <a:ext cx="2928926" cy="2259457"/>
          </a:xfrm>
          <a:prstGeom prst="rect">
            <a:avLst/>
          </a:prstGeom>
          <a:noFill/>
        </p:spPr>
      </p:pic>
      <p:pic>
        <p:nvPicPr>
          <p:cNvPr id="8198" name="Picture 6" descr="C:\Users\Alexander\Desktop\Фото для презы\Тер1.jpg"/>
          <p:cNvPicPr>
            <a:picLocks noChangeAspect="1" noChangeArrowheads="1"/>
          </p:cNvPicPr>
          <p:nvPr/>
        </p:nvPicPr>
        <p:blipFill>
          <a:blip r:embed="rId4"/>
          <a:srcRect/>
          <a:stretch>
            <a:fillRect/>
          </a:stretch>
        </p:blipFill>
        <p:spPr bwMode="auto">
          <a:xfrm>
            <a:off x="6072198" y="3571876"/>
            <a:ext cx="3071802" cy="2303852"/>
          </a:xfrm>
          <a:prstGeom prst="rect">
            <a:avLst/>
          </a:prstGeom>
          <a:noFill/>
        </p:spPr>
      </p:pic>
      <p:cxnSp>
        <p:nvCxnSpPr>
          <p:cNvPr id="7" name="Прямая соединительная линия 6">
            <a:extLst>
              <a:ext uri="{FF2B5EF4-FFF2-40B4-BE49-F238E27FC236}">
                <a16:creationId xmlns:a16="http://schemas.microsoft.com/office/drawing/2014/main" id="{27FB5E52-CBA8-46C8-9E05-4F2E3F5CA35E}"/>
              </a:ext>
            </a:extLst>
          </p:cNvPr>
          <p:cNvCxnSpPr/>
          <p:nvPr/>
        </p:nvCxnSpPr>
        <p:spPr>
          <a:xfrm>
            <a:off x="0" y="1340768"/>
            <a:ext cx="914400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895</Words>
  <Application>Microsoft Office PowerPoint</Application>
  <PresentationFormat>Экран (4:3)</PresentationFormat>
  <Paragraphs>57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Arial Narrow</vt:lpstr>
      <vt:lpstr>Calibri</vt:lpstr>
      <vt:lpstr>Georgia</vt:lpstr>
      <vt:lpstr>Тема Office</vt:lpstr>
      <vt:lpstr> </vt:lpstr>
      <vt:lpstr> С 2016 года реализуется новая Программа ООН «Преобразование нашего мира: повестка дня в области устойчивого развития на период до 2030 года». Концепция устойчивого развития территорий появилась в процессе объединения трех основных ракурсов рассмотрения: экономической, социальной (включая психологическую) и экологической. Подразумевается принятие мер, направленных на оптимальное использование ограниченных ресурсов, на сохранение стабильности социальных и культурных систем, на обеспечение целостности биологических и физических природных систем.  Развитие современных мегаполисов – процесс, который требует бесконечных социальных, экологических, экономических и психологических ресурсов, мегаполисы требуют бесконечного расширения, втягивая и подрывая всё вокруг. Это мировая проблема, и сейчас происходит корректировка развития городов, путем создания обособленных кварталов с микросредой и соседских общин внутри них   .  </vt:lpstr>
      <vt:lpstr>Это новый тренд, связанный с Целями устойчивого развития, также, как и практики устойчивого земледелия, производства экопродуктов (включая дикоросы), сохранения культурного разнообразия и многоукладности экономики, переформатирования моногородов.  Мы видим успешные примеры реформирования городской среды: Программы создания Комфортной городской среды проживания, Программы преобразования Моногородов. Однако очевидно, что территории, находящиеся за пределами больших городов – сельские территории, пребывают в разоренном состоянии. </vt:lpstr>
      <vt:lpstr>Какое оно – «село»? </vt:lpstr>
      <vt:lpstr>Какое оно – «село»? </vt:lpstr>
      <vt:lpstr>«Село» – что делать? </vt:lpstr>
      <vt:lpstr>«Село» – куда зовем? </vt:lpstr>
      <vt:lpstr>«Село» – куда зовем? </vt:lpstr>
      <vt:lpstr>Териберка. Символ разрухи или пример возрождения? </vt:lpstr>
      <vt:lpstr>Териберка. Символ разрухи или пример возрождения? </vt:lpstr>
      <vt:lpstr>АНО «Большая Земля» внедряет инструменты устойчивого развития</vt:lpstr>
      <vt:lpstr>Cпасибо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Alexander</dc:creator>
  <cp:lastModifiedBy>mshvedko</cp:lastModifiedBy>
  <cp:revision>42</cp:revision>
  <dcterms:created xsi:type="dcterms:W3CDTF">2017-11-23T16:45:06Z</dcterms:created>
  <dcterms:modified xsi:type="dcterms:W3CDTF">2017-11-24T09:56:26Z</dcterms:modified>
</cp:coreProperties>
</file>