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72" r:id="rId3"/>
    <p:sldId id="376" r:id="rId4"/>
    <p:sldId id="347" r:id="rId5"/>
    <p:sldId id="335" r:id="rId6"/>
    <p:sldId id="370" r:id="rId7"/>
    <p:sldId id="377" r:id="rId8"/>
    <p:sldId id="363" r:id="rId9"/>
    <p:sldId id="374" r:id="rId10"/>
    <p:sldId id="378" r:id="rId11"/>
    <p:sldId id="375" r:id="rId12"/>
    <p:sldId id="379" r:id="rId13"/>
    <p:sldId id="380" r:id="rId14"/>
    <p:sldId id="367" r:id="rId15"/>
    <p:sldId id="356" r:id="rId16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07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69CE9D"/>
    <a:srgbClr val="F95765"/>
    <a:srgbClr val="AE249E"/>
    <a:srgbClr val="C35855"/>
    <a:srgbClr val="F79646"/>
    <a:srgbClr val="32BF72"/>
    <a:srgbClr val="705690"/>
    <a:srgbClr val="921E84"/>
    <a:srgbClr val="6C2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69943" autoAdjust="0"/>
  </p:normalViewPr>
  <p:slideViewPr>
    <p:cSldViewPr>
      <p:cViewPr varScale="1">
        <p:scale>
          <a:sx n="77" d="100"/>
          <a:sy n="77" d="100"/>
        </p:scale>
        <p:origin x="-2640" y="-90"/>
      </p:cViewPr>
      <p:guideLst>
        <p:guide orient="horz" pos="2115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18" y="-7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280" cy="497284"/>
          </a:xfrm>
          <a:prstGeom prst="rect">
            <a:avLst/>
          </a:prstGeom>
        </p:spPr>
        <p:txBody>
          <a:bodyPr vert="horz" lIns="91750" tIns="45876" rIns="91750" bIns="4587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122" y="1"/>
            <a:ext cx="2972280" cy="497284"/>
          </a:xfrm>
          <a:prstGeom prst="rect">
            <a:avLst/>
          </a:prstGeom>
        </p:spPr>
        <p:txBody>
          <a:bodyPr vert="horz" lIns="91750" tIns="45876" rIns="91750" bIns="45876" rtlCol="0"/>
          <a:lstStyle>
            <a:lvl1pPr algn="r">
              <a:defRPr sz="1200"/>
            </a:lvl1pPr>
          </a:lstStyle>
          <a:p>
            <a:fld id="{9A5B2229-009F-4F09-A5EE-EA66CD9828BB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8403"/>
            <a:ext cx="2972280" cy="497283"/>
          </a:xfrm>
          <a:prstGeom prst="rect">
            <a:avLst/>
          </a:prstGeom>
        </p:spPr>
        <p:txBody>
          <a:bodyPr vert="horz" lIns="91750" tIns="45876" rIns="91750" bIns="4587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122" y="9448403"/>
            <a:ext cx="2972280" cy="497283"/>
          </a:xfrm>
          <a:prstGeom prst="rect">
            <a:avLst/>
          </a:prstGeom>
        </p:spPr>
        <p:txBody>
          <a:bodyPr vert="horz" lIns="91750" tIns="45876" rIns="91750" bIns="45876" rtlCol="0" anchor="b"/>
          <a:lstStyle>
            <a:lvl1pPr algn="r">
              <a:defRPr sz="1200"/>
            </a:lvl1pPr>
          </a:lstStyle>
          <a:p>
            <a:fld id="{E5B8F7F1-0B2F-4C03-8646-9D0D704221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697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7363"/>
          </a:xfrm>
          <a:prstGeom prst="rect">
            <a:avLst/>
          </a:prstGeom>
        </p:spPr>
        <p:txBody>
          <a:bodyPr vert="horz" lIns="91750" tIns="45876" rIns="91750" bIns="4587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5" y="1"/>
            <a:ext cx="2971800" cy="497363"/>
          </a:xfrm>
          <a:prstGeom prst="rect">
            <a:avLst/>
          </a:prstGeom>
        </p:spPr>
        <p:txBody>
          <a:bodyPr vert="horz" lIns="91750" tIns="45876" rIns="91750" bIns="45876" rtlCol="0"/>
          <a:lstStyle>
            <a:lvl1pPr algn="r">
              <a:defRPr sz="1200"/>
            </a:lvl1pPr>
          </a:lstStyle>
          <a:p>
            <a:fld id="{6B9BA5CF-D887-4792-8C3C-E8969F194FB3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45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50" tIns="45876" rIns="91750" bIns="4587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24957"/>
            <a:ext cx="5486400" cy="4476273"/>
          </a:xfrm>
          <a:prstGeom prst="rect">
            <a:avLst/>
          </a:prstGeom>
        </p:spPr>
        <p:txBody>
          <a:bodyPr vert="horz" lIns="91750" tIns="45876" rIns="91750" bIns="4587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8187"/>
            <a:ext cx="2971800" cy="497363"/>
          </a:xfrm>
          <a:prstGeom prst="rect">
            <a:avLst/>
          </a:prstGeom>
        </p:spPr>
        <p:txBody>
          <a:bodyPr vert="horz" lIns="91750" tIns="45876" rIns="91750" bIns="4587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5" y="9448187"/>
            <a:ext cx="2971800" cy="497363"/>
          </a:xfrm>
          <a:prstGeom prst="rect">
            <a:avLst/>
          </a:prstGeom>
        </p:spPr>
        <p:txBody>
          <a:bodyPr vert="horz" lIns="91750" tIns="45876" rIns="91750" bIns="45876" rtlCol="0" anchor="b"/>
          <a:lstStyle>
            <a:lvl1pPr algn="r">
              <a:defRPr sz="1200"/>
            </a:lvl1pPr>
          </a:lstStyle>
          <a:p>
            <a:fld id="{6405ABEF-1744-4EB8-8F36-455F89B7E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29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Добрый день, уважаемые коллеги!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94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в городе инновационной экономики должно быть обеспечено современной городской инфраструктурой. Это необходимый элемент развития современного города, без которой невозможно полноценно развиваться.</a:t>
            </a:r>
          </a:p>
          <a:p>
            <a:pPr algn="just"/>
            <a:r>
              <a:rPr lang="ru-RU" sz="1200" dirty="0" smtClean="0"/>
              <a:t>Первые два года первой пятилетки почти завершены и мы можем </a:t>
            </a:r>
            <a:r>
              <a:rPr lang="ru-RU" sz="1200" dirty="0" err="1" smtClean="0"/>
              <a:t>отфиксировать</a:t>
            </a:r>
            <a:r>
              <a:rPr lang="ru-RU" sz="1200" dirty="0" smtClean="0"/>
              <a:t> их результаты. </a:t>
            </a:r>
          </a:p>
          <a:p>
            <a:pPr algn="just"/>
            <a:r>
              <a:rPr lang="ru-RU" sz="1200" dirty="0" smtClean="0"/>
              <a:t>В рамках </a:t>
            </a:r>
            <a:r>
              <a:rPr lang="ru-RU" sz="1200" b="1" dirty="0" smtClean="0"/>
              <a:t>Проекта «Школа «на пятерку»: </a:t>
            </a:r>
            <a:r>
              <a:rPr lang="ru-RU" sz="1200" dirty="0" smtClean="0"/>
              <a:t>впервые за многие годы 1 сентября 2016 года введена в эксплуатацию новая школа «Мастерград» на 1 200 мест. В 2017 году началось строительство еще двух новых школ (СОШ №42 (1000 мест) и №59 (1000 мест)), ввод в эксплуатацию 1 сентября 2018 года.</a:t>
            </a:r>
          </a:p>
          <a:p>
            <a:pPr algn="just"/>
            <a:r>
              <a:rPr lang="ru-RU" sz="1200" b="1" dirty="0" smtClean="0"/>
              <a:t>В рамках Проекта «Детский сад»: в</a:t>
            </a:r>
            <a:r>
              <a:rPr lang="ru-RU" sz="1200" dirty="0" smtClean="0"/>
              <a:t> 2016 году приобретены два детских сада на 440 мест, в 2017 году приобретен два детских сада на 480 мест. До конца года будет введен после реконструкции детский сад на 150 мест.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56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приоритетных направлений деятельности администрации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города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сфере общего образования является создание сети уникальных школ в Перми.</a:t>
            </a: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Уникальность школ состоит в том, что специалисты крупных пермских предприятий: инженеры, дизайнеры, рабочие, программисты, работают с детьми, как в школе, так и на своем предприятии в формате профессиональных проб и практик. Таким образом, у детей уже на школьном уровне формируются не только теоретические знания, но и практические навыки. </a:t>
            </a: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действуют следующие уникальные школы:</a:t>
            </a:r>
          </a:p>
          <a:p>
            <a:pPr indent="444500" algn="just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black"/>
                </a:solidFill>
              </a:rPr>
              <a:t>Школа «Фотоника» </a:t>
            </a:r>
            <a:r>
              <a:rPr lang="ru-RU" sz="1200" dirty="0" smtClean="0">
                <a:solidFill>
                  <a:prstClr val="black"/>
                </a:solidFill>
              </a:rPr>
              <a:t>(СОШ № 93) - школа для юных физиков, академия робототехники и Интерактивный музей физики. </a:t>
            </a:r>
            <a:r>
              <a:rPr lang="ru-RU" sz="1200" b="1" i="1" dirty="0" smtClean="0">
                <a:solidFill>
                  <a:prstClr val="black"/>
                </a:solidFill>
              </a:rPr>
              <a:t>Партнёр – АО ПНППК, кластер «Фотоника»</a:t>
            </a:r>
            <a:endParaRPr lang="ru-RU" sz="1200" dirty="0" smtClean="0">
              <a:solidFill>
                <a:prstClr val="black"/>
              </a:solidFill>
            </a:endParaRPr>
          </a:p>
          <a:p>
            <a:pPr indent="444500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prstClr val="black"/>
                </a:solidFill>
              </a:rPr>
              <a:t>IT</a:t>
            </a:r>
            <a:r>
              <a:rPr lang="ru-RU" sz="1200" b="1" dirty="0" smtClean="0">
                <a:solidFill>
                  <a:prstClr val="black"/>
                </a:solidFill>
              </a:rPr>
              <a:t>-школа (СОШ № 10) </a:t>
            </a:r>
            <a:r>
              <a:rPr lang="ru-RU" sz="1200" dirty="0" smtClean="0">
                <a:solidFill>
                  <a:prstClr val="black"/>
                </a:solidFill>
              </a:rPr>
              <a:t>- действует свой технопарк, ученикам предоставлена возможность получать знания с помощью использования информационно-коммуникационных</a:t>
            </a:r>
            <a:r>
              <a:rPr lang="ru-RU" sz="1200" baseline="0" dirty="0" smtClean="0">
                <a:solidFill>
                  <a:prstClr val="black"/>
                </a:solidFill>
              </a:rPr>
              <a:t> технологий</a:t>
            </a:r>
            <a:r>
              <a:rPr lang="ru-RU" sz="1200" dirty="0" smtClean="0">
                <a:solidFill>
                  <a:prstClr val="black"/>
                </a:solidFill>
              </a:rPr>
              <a:t>. </a:t>
            </a:r>
            <a:r>
              <a:rPr lang="ru-RU" sz="1200" b="1" i="1" dirty="0" smtClean="0">
                <a:solidFill>
                  <a:prstClr val="black"/>
                </a:solidFill>
              </a:rPr>
              <a:t>Партнёр – технополис «Новый Звездный»</a:t>
            </a:r>
          </a:p>
          <a:p>
            <a:pPr indent="444500" algn="just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black"/>
                </a:solidFill>
              </a:rPr>
              <a:t>Инженерно-техническая школа (СОШ № 16)</a:t>
            </a:r>
            <a:r>
              <a:rPr lang="ru-RU" sz="1200" dirty="0" smtClean="0">
                <a:solidFill>
                  <a:prstClr val="black"/>
                </a:solidFill>
              </a:rPr>
              <a:t> - профильное образование помогает ребятам поступить на инженерно-технические специальности, сформировать навыки конструирования. Школьники проходят инженерные практики на предприятиях-партнерах школы. </a:t>
            </a:r>
            <a:r>
              <a:rPr lang="ru-RU" sz="1200" b="1" i="1" dirty="0" smtClean="0">
                <a:solidFill>
                  <a:prstClr val="black"/>
                </a:solidFill>
              </a:rPr>
              <a:t>Партнёр – НПО «Искра»</a:t>
            </a:r>
          </a:p>
          <a:p>
            <a:pPr indent="444500" algn="just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b="1" i="0" dirty="0" smtClean="0">
                <a:solidFill>
                  <a:prstClr val="black"/>
                </a:solidFill>
              </a:rPr>
              <a:t>Школа Мастерград </a:t>
            </a:r>
            <a:r>
              <a:rPr lang="ru-RU" sz="1200" b="1" i="1" dirty="0" smtClean="0">
                <a:solidFill>
                  <a:prstClr val="black"/>
                </a:solidFill>
              </a:rPr>
              <a:t>- </a:t>
            </a:r>
            <a:r>
              <a:rPr lang="ru-RU" sz="1200" dirty="0" smtClean="0"/>
              <a:t>будет готовить для Перми будущих архитекторов, дизайнеров, строителей, инженеров. </a:t>
            </a:r>
            <a:r>
              <a:rPr lang="ru-RU" sz="1200" b="1" i="1" dirty="0" smtClean="0"/>
              <a:t>Партнер - АО Пермский завод силикатных панелей</a:t>
            </a:r>
            <a:endParaRPr lang="ru-RU" sz="1200" b="1" i="1" dirty="0" smtClean="0">
              <a:solidFill>
                <a:prstClr val="black"/>
              </a:solidFill>
            </a:endParaRPr>
          </a:p>
          <a:p>
            <a:pPr indent="444500" algn="just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black"/>
                </a:solidFill>
              </a:rPr>
              <a:t>«Петролеум+»</a:t>
            </a:r>
            <a:r>
              <a:rPr lang="ru-RU" sz="1200" b="1" baseline="0" dirty="0" smtClean="0">
                <a:solidFill>
                  <a:prstClr val="black"/>
                </a:solidFill>
              </a:rPr>
              <a:t> (</a:t>
            </a:r>
            <a:r>
              <a:rPr lang="ru-RU" sz="1200" b="1" dirty="0" smtClean="0"/>
              <a:t>МАОУ «СОШ №102 с углубленным изучением отдельных предметов») - </a:t>
            </a:r>
            <a:r>
              <a:rPr lang="ru-RU" sz="1200" dirty="0" smtClean="0"/>
              <a:t>уникальная школа нефтехимического направления. </a:t>
            </a:r>
            <a:r>
              <a:rPr lang="ru-RU" sz="1200" b="1" i="1" dirty="0" smtClean="0">
                <a:solidFill>
                  <a:prstClr val="black"/>
                </a:solidFill>
              </a:rPr>
              <a:t>Партнёр – ООО Лукойл-Пермь </a:t>
            </a:r>
            <a:r>
              <a:rPr lang="ru-RU" sz="1200" b="0" dirty="0" smtClean="0"/>
              <a:t>Целью</a:t>
            </a:r>
            <a:r>
              <a:rPr lang="ru-RU" sz="1200" dirty="0" smtClean="0"/>
              <a:t> создания школы является обеспечение готовности выпускников к профессиональному самоопределению в сфере высокотехнологичных наукоемких  нефтедобывающих и нефтеперерабатывающих производств. </a:t>
            </a:r>
            <a:endParaRPr lang="ru-RU" sz="1200" b="1" i="1" dirty="0" smtClean="0">
              <a:solidFill>
                <a:prstClr val="black"/>
              </a:solidFill>
            </a:endParaRPr>
          </a:p>
          <a:p>
            <a:pPr indent="444500" algn="just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b="1" dirty="0" err="1" smtClean="0">
                <a:solidFill>
                  <a:prstClr val="black"/>
                </a:solidFill>
              </a:rPr>
              <a:t>Техношкола</a:t>
            </a:r>
            <a:r>
              <a:rPr lang="ru-RU" sz="1200" b="1" dirty="0" smtClean="0">
                <a:solidFill>
                  <a:prstClr val="black"/>
                </a:solidFill>
              </a:rPr>
              <a:t> (СОШ № 129)  </a:t>
            </a:r>
            <a:r>
              <a:rPr lang="ru-RU" sz="1200" dirty="0" smtClean="0">
                <a:solidFill>
                  <a:prstClr val="black"/>
                </a:solidFill>
              </a:rPr>
              <a:t>– специализируется на создании различных приспособлений технической направленности: моделей самолетов, металлических головоломок. </a:t>
            </a:r>
            <a:r>
              <a:rPr lang="ru-RU" sz="1200" b="1" i="1" dirty="0" smtClean="0">
                <a:solidFill>
                  <a:prstClr val="black"/>
                </a:solidFill>
              </a:rPr>
              <a:t>Партнёр – ПАО «Протон-ПМ»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505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rtl="0"/>
            <a:r>
              <a:rPr lang="ru-RU" sz="1200" b="1" dirty="0" smtClean="0"/>
              <a:t>Проект «Пермь спортивная»: </a:t>
            </a:r>
            <a:r>
              <a:rPr lang="ru-RU" sz="1200" dirty="0" smtClean="0"/>
              <a:t>В 2016 году введено 8 спортивных площадок с полным пакетом муниципальных услуг, в 2017 году - 5 спортивных площадок. На площадках организованы занятия с тренером для населения, регулярно проводятся спортивно-массовые мероприятия.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Главным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спортивным событием года безусловно стал 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ервый Пермский международный марафон, который прошел 3 сентября 2017 года. Участниками забегов на 3, 10, 21 и 42 км стали более шести тысяч человек из Перми, городов России и других стран, в том числе Великобритании, Германии, Испании, Италии, Кении и др. В числе бегунов были взрослые, дети, пенсионеры – любители спорта и здорового образа жизни. Самой многочисленной стала команда «Пермь 300», в которую вошли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врио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губернатора Пермского края Максим Решетников, Глава Перми Дмитрий Самойлов, сотрудники администрации Перми, депутаты Пермской городской Думы и члены их семей. Победитель Пермского международного марафона на дистанции 42 км Дмитрий Сафронов поставил рекорд сезона в России.</a:t>
            </a:r>
          </a:p>
          <a:p>
            <a:r>
              <a:rPr lang="ru-RU" sz="1200" b="1" dirty="0" smtClean="0"/>
              <a:t>Проект «Безопасные и качественные дороги»</a:t>
            </a:r>
            <a:r>
              <a:rPr lang="ru-RU" sz="1200" dirty="0" smtClean="0"/>
              <a:t>: Завершены реконструкция ул. Макаренко, площади Восстания – важнейших транспортных развязок города. </a:t>
            </a:r>
          </a:p>
          <a:p>
            <a:r>
              <a:rPr lang="ru-RU" sz="1200" dirty="0" smtClean="0"/>
              <a:t>Начаты работы по реконструкции пересечения ул. Героев Хасана и Транссибирской магистрали. </a:t>
            </a:r>
          </a:p>
          <a:p>
            <a:pPr algn="just" defTabSz="918698">
              <a:defRPr/>
            </a:pPr>
            <a:r>
              <a:rPr lang="ru-RU" sz="1200" dirty="0" smtClean="0"/>
              <a:t>Завершается проектирование двух масштабных проектов по реконструкции дорог на ул. Карпинского и ул. Революции. Реализация проектов в 2018-2019 годах.</a:t>
            </a:r>
          </a:p>
          <a:p>
            <a:pPr algn="just" defTabSz="918698">
              <a:defRPr/>
            </a:pPr>
            <a:r>
              <a:rPr lang="ru-RU" sz="1200" dirty="0" smtClean="0"/>
              <a:t>Это позволит значительно улучшить пропускную способность городских дорог.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заключенного </a:t>
            </a: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концессионного соглашения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ведется строительство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транспортной развязки в районе Ипподрома по заказу ООО «Ла Терра». Объем внебюджетных средств составил 386,5 млн.руб.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45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/>
              <a:t>Проект «Жилье»: </a:t>
            </a:r>
            <a:r>
              <a:rPr lang="ru-RU" sz="1200" dirty="0" smtClean="0"/>
              <a:t>В 2016 году расселено 26 тыс.кв.м аварийного и непригодного для проживания жилищного фонда, что позволило улучшить жилищные условия более</a:t>
            </a:r>
            <a:r>
              <a:rPr lang="ru-RU" sz="1200" baseline="0" dirty="0" smtClean="0"/>
              <a:t> чем 2 тыс. жителей </a:t>
            </a:r>
            <a:r>
              <a:rPr lang="ru-RU" sz="1200" dirty="0" smtClean="0"/>
              <a:t>города Перми. За 10 месяцев 2017 года расселено 18 тыс.кв.м. аварийного фонда, что позволило улучшить жилищные условия </a:t>
            </a:r>
            <a:r>
              <a:rPr lang="ru-RU" sz="1200" b="1" dirty="0" smtClean="0"/>
              <a:t>1 400 </a:t>
            </a:r>
            <a:r>
              <a:rPr lang="ru-RU" sz="1200" dirty="0" smtClean="0"/>
              <a:t>чел. Завершается строительство второго муниципального дома. </a:t>
            </a:r>
          </a:p>
          <a:p>
            <a:r>
              <a:rPr lang="ru-RU" sz="1200" i="1" dirty="0" smtClean="0"/>
              <a:t>2 302 жителям </a:t>
            </a:r>
          </a:p>
          <a:p>
            <a:r>
              <a:rPr lang="ru-RU" sz="1200" b="1" dirty="0" smtClean="0"/>
              <a:t>В рамках Проекта «Комфортная городская среда»: </a:t>
            </a:r>
            <a:r>
              <a:rPr lang="ru-RU" sz="1200" dirty="0" smtClean="0"/>
              <a:t>благоустроено 269 дворовых территорий.</a:t>
            </a:r>
            <a:endParaRPr lang="ru-RU" sz="1200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55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1300" dirty="0"/>
              <a:t>В 2016 году Пермь наконец-то получила набережную, план развития которой сверстан до 2022 года и, по сути стал планом преобразования всей территории города, примыкающей к Каме.</a:t>
            </a:r>
          </a:p>
          <a:p>
            <a:r>
              <a:rPr lang="ru-RU" sz="1300" dirty="0"/>
              <a:t>В рамках проекта «Суббота на набережной» каждую субботу этого лета городская набережная реки Камы становилась центром событий для горожан и гостей Перми.</a:t>
            </a:r>
          </a:p>
          <a:p>
            <a:r>
              <a:rPr lang="ru-RU" sz="1300" dirty="0"/>
              <a:t>Мероприятия проходили с 12:00 до 20:00. Утреннее время было наполнено спортивными активностями:  йога, </a:t>
            </a:r>
            <a:r>
              <a:rPr lang="ru-RU" sz="1300" dirty="0" err="1"/>
              <a:t>кроссфит</a:t>
            </a:r>
            <a:r>
              <a:rPr lang="ru-RU" sz="1300" dirty="0"/>
              <a:t>, </a:t>
            </a:r>
            <a:r>
              <a:rPr lang="ru-RU" sz="1300" dirty="0" err="1" smtClean="0"/>
              <a:t>зумба</a:t>
            </a:r>
            <a:r>
              <a:rPr lang="ru-RU" sz="1300" dirty="0" smtClean="0"/>
              <a:t>. </a:t>
            </a:r>
            <a:endParaRPr lang="ru-RU" sz="1300" dirty="0"/>
          </a:p>
          <a:p>
            <a:r>
              <a:rPr lang="ru-RU" sz="1300" dirty="0"/>
              <a:t>Днем на набережной можно было стать участником настольных </a:t>
            </a:r>
            <a:r>
              <a:rPr lang="ru-RU" sz="1300" dirty="0" smtClean="0"/>
              <a:t>игр, </a:t>
            </a:r>
            <a:r>
              <a:rPr lang="ru-RU" sz="1300" dirty="0"/>
              <a:t>стать зрителем уличного спектакля или встретится с  пермскими учеными, писателями, путешественниками в Интеллектуальном кафе. Особый интерес для посетителей набережной представляли авторские мастер-классы, которые были отобраны в предварительном конкурсе. </a:t>
            </a:r>
          </a:p>
          <a:p>
            <a:r>
              <a:rPr lang="ru-RU" sz="1300" dirty="0"/>
              <a:t>Огромной популярностью пользовалась площадка «Свободная сцена», где каждый желающий мог исполнить свою любимую </a:t>
            </a:r>
            <a:r>
              <a:rPr lang="ru-RU" sz="1300" dirty="0" smtClean="0"/>
              <a:t>композицию. </a:t>
            </a:r>
            <a:endParaRPr lang="ru-RU" sz="1300" dirty="0"/>
          </a:p>
          <a:p>
            <a:r>
              <a:rPr lang="ru-RU" sz="1300" dirty="0"/>
              <a:t>По итогам реализации проекта было проведено 148 мероприятий, которые посетило </a:t>
            </a:r>
            <a:r>
              <a:rPr lang="ru-RU" sz="1300" dirty="0" smtClean="0"/>
              <a:t>около</a:t>
            </a:r>
            <a:r>
              <a:rPr lang="ru-RU" sz="1300" baseline="0" dirty="0" smtClean="0"/>
              <a:t> 200 тыс.</a:t>
            </a:r>
            <a:r>
              <a:rPr lang="ru-RU" sz="1300" dirty="0" smtClean="0"/>
              <a:t> человек.  </a:t>
            </a:r>
            <a:endParaRPr lang="ru-RU" sz="13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1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Таковы </a:t>
            </a:r>
            <a:r>
              <a:rPr lang="ru-RU" sz="1400" dirty="0" smtClean="0"/>
              <a:t>приоритеты, основные задачи </a:t>
            </a:r>
            <a:r>
              <a:rPr lang="ru-RU" sz="1400" dirty="0"/>
              <a:t>и первые результаты </a:t>
            </a:r>
            <a:r>
              <a:rPr lang="ru-RU" sz="1400" dirty="0" smtClean="0"/>
              <a:t>реализации стратегии </a:t>
            </a:r>
            <a:r>
              <a:rPr lang="ru-RU" sz="1400" dirty="0"/>
              <a:t>Перми. Мы ставили перед собой задачу создать план вывода города из движения по экономическому и социальному «проселку» на магистраль, достойную российского </a:t>
            </a:r>
            <a:r>
              <a:rPr lang="ru-RU" sz="1400" dirty="0" err="1"/>
              <a:t>миллионника</a:t>
            </a:r>
            <a:r>
              <a:rPr lang="ru-RU" sz="1400" dirty="0"/>
              <a:t>. Мы создали такой план, увязали его </a:t>
            </a:r>
            <a:r>
              <a:rPr lang="ru-RU" sz="1400" dirty="0" smtClean="0"/>
              <a:t>реализацию с результативностью деятельности </a:t>
            </a:r>
            <a:r>
              <a:rPr lang="ru-RU" sz="1400" dirty="0"/>
              <a:t>городских властей и движемся по нему, этап за этапом достигая того, к чему призывает нас известный пермский </a:t>
            </a:r>
            <a:r>
              <a:rPr lang="ru-RU" sz="1400" dirty="0" err="1"/>
              <a:t>артобъект</a:t>
            </a:r>
            <a:r>
              <a:rPr lang="ru-RU" sz="1400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44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8698">
              <a:defRPr/>
            </a:pPr>
            <a:r>
              <a:rPr lang="ru-RU" sz="1200" dirty="0" smtClean="0"/>
              <a:t>Разработка Стратегии Перми ничем не отличалась от стандартной процедуры разработки</a:t>
            </a:r>
            <a:r>
              <a:rPr lang="ru-RU" sz="1200" baseline="0" dirty="0" smtClean="0"/>
              <a:t> подобных документов. Решение о разработке Стратегии было принято в 2009 году и по итогам открытого конкурса определен генеральный разработчик </a:t>
            </a:r>
            <a:r>
              <a:rPr lang="ru-RU" sz="1200" dirty="0" smtClean="0"/>
              <a:t>Стратегии</a:t>
            </a:r>
            <a:r>
              <a:rPr lang="ru-RU" sz="1200" baseline="0" dirty="0" smtClean="0"/>
              <a:t> - ведущий и</a:t>
            </a:r>
            <a:r>
              <a:rPr lang="ru-RU" sz="1200" dirty="0" smtClean="0"/>
              <a:t>сследовательский институт,</a:t>
            </a:r>
            <a:r>
              <a:rPr lang="ru-RU" sz="1200" baseline="0" dirty="0" smtClean="0"/>
              <a:t> </a:t>
            </a:r>
            <a:r>
              <a:rPr lang="ru-RU" sz="1200" dirty="0" smtClean="0"/>
              <a:t>имеющий огромный опыт разработки</a:t>
            </a:r>
            <a:r>
              <a:rPr lang="ru-RU" sz="1200" baseline="0" dirty="0" smtClean="0"/>
              <a:t> подобных документов - Фонд «Институт экономики города».</a:t>
            </a:r>
            <a:endParaRPr lang="ru-RU" sz="1200" dirty="0" smtClean="0"/>
          </a:p>
          <a:p>
            <a:pPr algn="just" defTabSz="918698">
              <a:defRPr/>
            </a:pPr>
            <a:r>
              <a:rPr lang="ru-RU" sz="1200" dirty="0" smtClean="0"/>
              <a:t>В течение года были проведены глубокие исследования всех аспектов городской жизни, тенденций и трендов развития успешных городов мира, городов России, комплексные социологические исследования. Прошли масштабные общественные обсуждения проекта Стратегии во всех районах города (8 районов).</a:t>
            </a:r>
          </a:p>
          <a:p>
            <a:pPr algn="just" defTabSz="918698">
              <a:defRPr/>
            </a:pPr>
            <a:r>
              <a:rPr lang="ru-RU" sz="1200" dirty="0" smtClean="0"/>
              <a:t>В конце 2010 года проект Стратегии </a:t>
            </a:r>
            <a:r>
              <a:rPr lang="ru-RU" sz="1200" i="1" dirty="0" smtClean="0"/>
              <a:t>развития города Перми до 2030 года</a:t>
            </a:r>
            <a:r>
              <a:rPr lang="ru-RU" sz="1200" dirty="0" smtClean="0"/>
              <a:t> был внесен на рассмотрение Пермской городской Думы и принят в первом чтении. </a:t>
            </a:r>
          </a:p>
          <a:p>
            <a:pPr algn="just" defTabSz="918698">
              <a:defRPr/>
            </a:pPr>
            <a:r>
              <a:rPr lang="ru-RU" sz="1200" dirty="0" smtClean="0"/>
              <a:t>Но по мере продвижения по этому понятному и традиционному пути у нас нарастало понимание того, что плавный подъем в развитии не позволит нам в ближайшее время занять достойное место среди городов</a:t>
            </a:r>
            <a:r>
              <a:rPr lang="ru-RU" sz="1200" baseline="0" dirty="0" smtClean="0"/>
              <a:t> России, стать ее точкой роста, гордостью</a:t>
            </a:r>
            <a:r>
              <a:rPr lang="ru-RU" sz="1200" dirty="0" smtClean="0"/>
              <a:t>.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говорится «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Иногда следует свернуть с правильной дороги, чтобы оказаться на верном пути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Аврелий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Марков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just" defTabSz="918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И мы такой путь нашли. </a:t>
            </a:r>
            <a:r>
              <a:rPr lang="ru-RU" sz="1200" i="0" dirty="0" smtClean="0"/>
              <a:t>Стратегия города принятая в 2014 году явилась отражением именно этого понимания.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8FE5F-CDBC-4703-B68A-05F53C62539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Одной из закономерностей экономического развития в настоящее время является развитие на основе смены технологических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укладов, причем всегда в недрах предыдущего уклада формируются зачатки последующего технологического уклада. В настоящее время мир переходит от пятого технологического уклада к шестому. Соответствие перспективам шестого технологического уклада (инновационным трендам) создает потенциал успешного развития города Перми в экономической среде будущего.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для выхода на новый уровень городу необходимо определить приоритетные направления развития экономики и создать условия для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их развития.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себя мы определили три ключевых приоритета:</a:t>
            </a:r>
          </a:p>
          <a:p>
            <a:pPr marL="171450" indent="-171450">
              <a:buFontTx/>
              <a:buChar char="-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 Пермской городской агломерации</a:t>
            </a:r>
          </a:p>
          <a:p>
            <a:pPr marL="171450" indent="-171450">
              <a:buFontTx/>
              <a:buChar char="-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кластерной политики</a:t>
            </a:r>
          </a:p>
          <a:p>
            <a:pPr marL="171450" indent="-171450">
              <a:buFontTx/>
              <a:buChar char="-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современной городской инфраструктуры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54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400" dirty="0" smtClean="0"/>
              <a:t>В соответствии с приоритетами определена стратегическая цель </a:t>
            </a:r>
            <a:r>
              <a:rPr lang="ru-RU" sz="1400" dirty="0"/>
              <a:t>развития города Перми </a:t>
            </a:r>
            <a:r>
              <a:rPr lang="ru-RU" sz="1400" dirty="0" smtClean="0"/>
              <a:t>как повышение </a:t>
            </a:r>
            <a:r>
              <a:rPr lang="ru-RU" sz="1400" dirty="0"/>
              <a:t>качества жизни населения на основе инновационного развития экономики города.</a:t>
            </a:r>
          </a:p>
          <a:p>
            <a:pPr algn="just"/>
            <a:r>
              <a:rPr lang="ru-RU" sz="1400" dirty="0" smtClean="0"/>
              <a:t>Стратегия</a:t>
            </a:r>
            <a:r>
              <a:rPr lang="ru-RU" sz="1400" baseline="0" dirty="0" smtClean="0"/>
              <a:t> </a:t>
            </a:r>
            <a:r>
              <a:rPr lang="ru-RU" sz="1400" dirty="0" smtClean="0"/>
              <a:t>сформирована </a:t>
            </a:r>
            <a:r>
              <a:rPr lang="ru-RU" sz="1400" dirty="0"/>
              <a:t>по шести функционально-целевым </a:t>
            </a:r>
            <a:r>
              <a:rPr lang="ru-RU" sz="1400" dirty="0" smtClean="0"/>
              <a:t>направлениям, каждое из которых</a:t>
            </a:r>
            <a:r>
              <a:rPr lang="ru-RU" sz="1400" baseline="0" dirty="0" smtClean="0"/>
              <a:t> имеет свою стратегическую цель</a:t>
            </a:r>
            <a:r>
              <a:rPr lang="ru-RU" sz="1400" dirty="0" smtClean="0"/>
              <a:t>:</a:t>
            </a:r>
            <a:endParaRPr lang="ru-RU" sz="1400" dirty="0"/>
          </a:p>
          <a:p>
            <a:pPr lvl="0" algn="just"/>
            <a:r>
              <a:rPr lang="ru-RU" sz="1400" dirty="0">
                <a:ea typeface="Cambria Math" panose="02040503050406030204" pitchFamily="18" charset="0"/>
              </a:rPr>
              <a:t>Социальная сфера</a:t>
            </a:r>
          </a:p>
          <a:p>
            <a:pPr lvl="0" algn="just"/>
            <a:r>
              <a:rPr lang="ru-RU" sz="1400" dirty="0">
                <a:ea typeface="Cambria Math" panose="02040503050406030204" pitchFamily="18" charset="0"/>
              </a:rPr>
              <a:t>Общественная безопасность</a:t>
            </a:r>
          </a:p>
          <a:p>
            <a:pPr lvl="0" algn="just"/>
            <a:r>
              <a:rPr lang="ru-RU" sz="1400" dirty="0">
                <a:ea typeface="Cambria Math" panose="02040503050406030204" pitchFamily="18" charset="0"/>
              </a:rPr>
              <a:t>Экономическое развитие</a:t>
            </a:r>
          </a:p>
          <a:p>
            <a:pPr lvl="0" algn="just"/>
            <a:r>
              <a:rPr lang="ru-RU" sz="1400" dirty="0">
                <a:ea typeface="Cambria Math" panose="02040503050406030204" pitchFamily="18" charset="0"/>
              </a:rPr>
              <a:t>Развитие инфраструктуры</a:t>
            </a:r>
          </a:p>
          <a:p>
            <a:pPr lvl="0" algn="just"/>
            <a:r>
              <a:rPr lang="ru-RU" sz="1400" dirty="0">
                <a:ea typeface="Cambria Math" panose="02040503050406030204" pitchFamily="18" charset="0"/>
              </a:rPr>
              <a:t>Пространственное развитие</a:t>
            </a:r>
          </a:p>
          <a:p>
            <a:pPr lvl="0" algn="just"/>
            <a:r>
              <a:rPr lang="ru-RU" sz="1400" dirty="0">
                <a:ea typeface="Cambria Math" panose="02040503050406030204" pitchFamily="18" charset="0"/>
              </a:rPr>
              <a:t>Развитие системы муниципального </a:t>
            </a:r>
            <a:r>
              <a:rPr lang="ru-RU" sz="1400" dirty="0" smtClean="0">
                <a:ea typeface="Cambria Math" panose="02040503050406030204" pitchFamily="18" charset="0"/>
              </a:rPr>
              <a:t>управления</a:t>
            </a:r>
          </a:p>
          <a:p>
            <a:pPr lvl="0" algn="just"/>
            <a:endParaRPr lang="ru-RU" sz="1400" dirty="0">
              <a:ea typeface="Cambria Math" panose="02040503050406030204" pitchFamily="18" charset="0"/>
            </a:endParaRPr>
          </a:p>
          <a:p>
            <a:pPr algn="just" defTabSz="918698">
              <a:defRPr/>
            </a:pPr>
            <a:r>
              <a:rPr lang="ru-RU" sz="1400" dirty="0"/>
              <a:t>Результатом реализации Стратегии является достижение городом Пермь в 2030 году лидерских позиций по качеству жизни и экономическому развитию в Приволжском федеральном округе и Российской Федерации.</a:t>
            </a:r>
          </a:p>
          <a:p>
            <a:pPr lvl="0" algn="just"/>
            <a:endParaRPr lang="ru-RU" dirty="0">
              <a:ea typeface="Cambria Math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196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400" dirty="0"/>
              <a:t>Основным механизмом реализации Стратегии является План мероприятий по реализации Стратегии.</a:t>
            </a:r>
          </a:p>
          <a:p>
            <a:pPr algn="just"/>
            <a:r>
              <a:rPr lang="ru-RU" sz="1400" dirty="0"/>
              <a:t>Этот документ представляется нам не менее важным, чем сама стратегия, поскольку, во-первых, содержит показатели, достижение которых свидетельствует </a:t>
            </a:r>
            <a:r>
              <a:rPr lang="ru-RU" sz="1400" dirty="0" smtClean="0"/>
              <a:t>о решении задач </a:t>
            </a:r>
            <a:r>
              <a:rPr lang="ru-RU" sz="1400" dirty="0"/>
              <a:t>стратегии, и, во-вторых - конкретные мероприятия, которые необходимо осуществить и механизмы их реализации.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Слабостью любой стратегии является то, что тот, кто ее принимает крайне редко отчитывается о достижении ее результатов. Для преодоления этой проблемы мы разбили план реализации стратегии на три пятилетних срока, привязав их к срокам полномочий органов местного самоуправления. По каждой такой пятилетке установлены </a:t>
            </a:r>
            <a:r>
              <a:rPr lang="ru-RU" sz="1400" dirty="0" smtClean="0"/>
              <a:t>целевые показатели</a:t>
            </a:r>
            <a:r>
              <a:rPr lang="ru-RU" sz="1400" dirty="0"/>
              <a:t>, </a:t>
            </a:r>
            <a:r>
              <a:rPr lang="ru-RU" sz="1400" dirty="0" smtClean="0"/>
              <a:t>которые </a:t>
            </a:r>
            <a:r>
              <a:rPr lang="ru-RU" sz="1400" dirty="0"/>
              <a:t>необходимо достичь, и на достижение которых заточены показатели оценки деятельности администрации города. </a:t>
            </a:r>
          </a:p>
          <a:p>
            <a:pPr algn="just" defTabSz="918698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698">
              <a:defRPr/>
            </a:pPr>
            <a:r>
              <a:rPr lang="ru-RU" sz="1400" dirty="0" smtClean="0"/>
              <a:t>Главным</a:t>
            </a:r>
            <a:r>
              <a:rPr lang="ru-RU" sz="1400" baseline="0" dirty="0" smtClean="0"/>
              <a:t> и</a:t>
            </a:r>
            <a:r>
              <a:rPr lang="ru-RU" sz="1400" dirty="0" smtClean="0"/>
              <a:t>нструментом </a:t>
            </a:r>
            <a:r>
              <a:rPr lang="ru-RU" sz="1400" dirty="0"/>
              <a:t>реализации Плана мероприятий являются муниципальные программы</a:t>
            </a:r>
            <a:r>
              <a:rPr lang="ru-RU" sz="1400" dirty="0" smtClean="0"/>
              <a:t>.</a:t>
            </a:r>
          </a:p>
          <a:p>
            <a:pPr defTabSz="918698">
              <a:defRPr/>
            </a:pPr>
            <a:r>
              <a:rPr lang="ru-RU" sz="1400" dirty="0" smtClean="0"/>
              <a:t>Муниципальная программа как документ стратегического планирования</a:t>
            </a:r>
            <a:r>
              <a:rPr lang="ru-RU" sz="1400" baseline="0" dirty="0" smtClean="0"/>
              <a:t> включает в себя комплекс мероприятий, взаимоувязанных по задачам, срокам, исполнителям, ресурсам и обеспечивающих наиболее эффективное достижение целей и решение задач развития города.</a:t>
            </a:r>
          </a:p>
          <a:p>
            <a:pPr defTabSz="918698">
              <a:defRPr/>
            </a:pPr>
            <a:r>
              <a:rPr lang="ru-RU" sz="1400" baseline="0" dirty="0" smtClean="0"/>
              <a:t>При этом источником реализации муниципальной программы выступают не только средства бюджета города Перми, но и вышестоящих бюджетов, а также внебюджетные средства, привлеченные в рамках концессионных соглашений, реализации проектов муниципально-частного партнерства, проектов инициативного бюджетирования.</a:t>
            </a:r>
            <a:endParaRPr lang="ru-RU" sz="1400" dirty="0"/>
          </a:p>
          <a:p>
            <a:pPr>
              <a:defRPr/>
            </a:pPr>
            <a:r>
              <a:rPr lang="ru-RU" sz="1400" dirty="0"/>
              <a:t>В настоящее время администрацией города Перми реализуется 25 муниципальных программ, стоимость их реализации более 22 млрд. </a:t>
            </a:r>
            <a:r>
              <a:rPr lang="ru-RU" sz="1400" dirty="0" smtClean="0"/>
              <a:t>рублей (бюджетных), </a:t>
            </a:r>
            <a:r>
              <a:rPr lang="ru-RU" sz="1400" dirty="0"/>
              <a:t>что составляет более 90% от всех расходов бюджета города Перми.</a:t>
            </a:r>
          </a:p>
          <a:p>
            <a:pPr>
              <a:defRPr/>
            </a:pPr>
            <a:r>
              <a:rPr lang="ru-RU" sz="1400" dirty="0"/>
              <a:t>Принципиальным для нас является то обстоятельство, что цели и параметры муниципальных программ в обязательном порядке увязываются с планом реализации стратегии.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379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sz="1200" dirty="0" smtClean="0"/>
              <a:t>Еще одним инструментом реализации Стратегии являются флагманские проекты, </a:t>
            </a:r>
            <a:r>
              <a:rPr lang="ru-RU" sz="1200" baseline="0" dirty="0" smtClean="0"/>
              <a:t>сформированные в соответствии с приоритетами развития города</a:t>
            </a:r>
            <a:r>
              <a:rPr lang="ru-RU" sz="1200" dirty="0" smtClean="0"/>
              <a:t>:</a:t>
            </a:r>
          </a:p>
          <a:p>
            <a:pPr marL="0" indent="0">
              <a:buNone/>
            </a:pPr>
            <a:r>
              <a:rPr lang="ru-RU" sz="1200" b="1" dirty="0" smtClean="0"/>
              <a:t>1) Проекты по созданию Пермской городской агломерации и Кластерной политики </a:t>
            </a:r>
            <a:r>
              <a:rPr lang="ru-RU" sz="1200" dirty="0" smtClean="0"/>
              <a:t>предполагают</a:t>
            </a:r>
            <a:r>
              <a:rPr lang="ru-RU" sz="1200" b="1" dirty="0" smtClean="0"/>
              <a:t> </a:t>
            </a:r>
            <a:r>
              <a:rPr lang="ru-RU" sz="1200" dirty="0" smtClean="0"/>
              <a:t>развитие связей с пригородами Перми в увязке с созданием там инновационных территориальных кластеров.</a:t>
            </a:r>
          </a:p>
          <a:p>
            <a:pPr marL="0" indent="0">
              <a:buNone/>
            </a:pPr>
            <a:r>
              <a:rPr lang="ru-RU" sz="1200" b="1" dirty="0" smtClean="0"/>
              <a:t>2) Проект «Школа на пятерку»  - </a:t>
            </a:r>
            <a:r>
              <a:rPr lang="ru-RU" sz="1200" b="0" dirty="0" smtClean="0"/>
              <a:t>это с</a:t>
            </a:r>
            <a:r>
              <a:rPr lang="ru-RU" sz="1200" dirty="0" smtClean="0"/>
              <a:t>оздание</a:t>
            </a:r>
            <a:r>
              <a:rPr lang="ru-RU" sz="1200" b="1" dirty="0" smtClean="0"/>
              <a:t> </a:t>
            </a:r>
            <a:r>
              <a:rPr lang="ru-RU" sz="1200" dirty="0" smtClean="0"/>
              <a:t>около 4,5 тыс. новых мест в пяти школах. Другим направлением проекта является</a:t>
            </a:r>
            <a:r>
              <a:rPr lang="ru-RU" sz="1200" baseline="0" dirty="0" smtClean="0"/>
              <a:t> с</a:t>
            </a:r>
            <a:r>
              <a:rPr lang="ru-RU" sz="1200" dirty="0" smtClean="0"/>
              <a:t>оздание в Перми «уникальных школ», основанных на сотрудничестве школ и ведущих предприятий. Данное направление связано в том числе с функционированием</a:t>
            </a:r>
            <a:r>
              <a:rPr lang="ru-RU" sz="1200" baseline="0" dirty="0" smtClean="0"/>
              <a:t> инновационных кластеров.</a:t>
            </a:r>
            <a:endParaRPr lang="ru-RU" sz="1200" dirty="0" smtClean="0"/>
          </a:p>
          <a:p>
            <a:pPr lvl="0"/>
            <a:r>
              <a:rPr lang="ru-RU" sz="1200" dirty="0" smtClean="0"/>
              <a:t>3) </a:t>
            </a:r>
            <a:r>
              <a:rPr lang="ru-RU" sz="1200" b="1" dirty="0" smtClean="0"/>
              <a:t>Проекта «Детский сад» - </a:t>
            </a:r>
            <a:r>
              <a:rPr lang="ru-RU" sz="1200" b="0" dirty="0" smtClean="0"/>
              <a:t>это с</a:t>
            </a:r>
            <a:r>
              <a:rPr lang="ru-RU" sz="1200" dirty="0" smtClean="0"/>
              <a:t>оздание около 1,2 тыс. мест в 5 детских садах. Параллельно осуществляется стимулирование частной сети образовательных организаций, что позволяет ежегодно создавать в частной сети дошкольных учреждений около 400 мест.</a:t>
            </a:r>
            <a:endParaRPr lang="ru-RU" sz="1200" b="1" u="sng" dirty="0" smtClean="0"/>
          </a:p>
          <a:p>
            <a:pPr defTabSz="918698">
              <a:defRPr/>
            </a:pPr>
            <a:r>
              <a:rPr lang="ru-RU" sz="1200" dirty="0" smtClean="0"/>
              <a:t>4) </a:t>
            </a:r>
            <a:r>
              <a:rPr lang="ru-RU" sz="1200" b="1" dirty="0" smtClean="0"/>
              <a:t>Проект «Пермь спортивная»  - </a:t>
            </a:r>
            <a:r>
              <a:rPr lang="ru-RU" sz="1200" b="0" dirty="0" smtClean="0"/>
              <a:t>это </a:t>
            </a:r>
            <a:r>
              <a:rPr lang="ru-RU" sz="1200" b="1" dirty="0" smtClean="0"/>
              <a:t>с</a:t>
            </a:r>
            <a:r>
              <a:rPr lang="ru-RU" sz="1200" dirty="0" smtClean="0"/>
              <a:t>троительство и приобретение в собственность 7 спортивных объектов, в том числе трех бассейнов, </a:t>
            </a:r>
            <a:r>
              <a:rPr lang="ru-RU" sz="1200" dirty="0" err="1" smtClean="0"/>
              <a:t>ФОКа</a:t>
            </a:r>
            <a:r>
              <a:rPr lang="ru-RU" sz="1200" dirty="0" smtClean="0"/>
              <a:t>, универсального дворца спорта. Создание плоскостных спортивных сооружений с инвентарем для занятия спортом по месту жительства. Ежегодно вводится 6-8 таких площадок. Проведение крупных массовых</a:t>
            </a:r>
            <a:r>
              <a:rPr lang="ru-RU" sz="1200" baseline="0" dirty="0" smtClean="0"/>
              <a:t> спортивных мероприятий</a:t>
            </a:r>
            <a:endParaRPr lang="ru-RU" sz="1200" dirty="0" smtClean="0"/>
          </a:p>
          <a:p>
            <a:pPr defTabSz="918698">
              <a:defRPr/>
            </a:pPr>
            <a:r>
              <a:rPr lang="ru-RU" sz="1200" dirty="0" smtClean="0"/>
              <a:t>5) П</a:t>
            </a:r>
            <a:r>
              <a:rPr lang="ru-RU" sz="1200" b="1" dirty="0" smtClean="0"/>
              <a:t>роекта «Безопасные и качественные дороги» </a:t>
            </a:r>
            <a:r>
              <a:rPr lang="ru-RU" sz="1200" b="0" dirty="0" smtClean="0"/>
              <a:t>предполагает</a:t>
            </a:r>
            <a:r>
              <a:rPr lang="ru-RU" sz="1200" b="1" dirty="0" smtClean="0"/>
              <a:t> </a:t>
            </a:r>
            <a:r>
              <a:rPr lang="ru-RU" sz="1200" dirty="0" smtClean="0"/>
              <a:t>«расшивку» всех узких мест городской дорожной сети.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6) П</a:t>
            </a:r>
            <a:r>
              <a:rPr lang="ru-RU" sz="1200" b="1" dirty="0" smtClean="0"/>
              <a:t>роект «Жилье» </a:t>
            </a:r>
            <a:r>
              <a:rPr lang="ru-RU" sz="1200" dirty="0" smtClean="0"/>
              <a:t>предполагает расселение, 344,7 тыс.кв.м жилого фонда признанного аварийным, в том числе – за счет развития застроенных территорий.</a:t>
            </a:r>
          </a:p>
          <a:p>
            <a:pPr algn="just"/>
            <a:r>
              <a:rPr lang="ru-RU" sz="1200" dirty="0" smtClean="0"/>
              <a:t>7) </a:t>
            </a:r>
            <a:r>
              <a:rPr lang="ru-RU" sz="1200" b="1" dirty="0" smtClean="0"/>
              <a:t>Проект «Формирование комфортной городской среды»</a:t>
            </a:r>
            <a:r>
              <a:rPr lang="ru-RU" sz="1200" dirty="0" smtClean="0"/>
              <a:t> - благоустройство дворовых территорий (более 2 тыс. дворовых территорий).</a:t>
            </a:r>
          </a:p>
          <a:p>
            <a:pPr algn="just"/>
            <a:r>
              <a:rPr lang="ru-RU" sz="1200" dirty="0" smtClean="0"/>
              <a:t>8) П</a:t>
            </a:r>
            <a:r>
              <a:rPr lang="ru-RU" sz="1200" b="1" dirty="0" smtClean="0"/>
              <a:t>роект «Парки и скверы» </a:t>
            </a:r>
            <a:r>
              <a:rPr lang="ru-RU" sz="1200" dirty="0" smtClean="0"/>
              <a:t>Предполагает, что к 2020 году будет построено или реконструировано 20 парков и скверов.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9) </a:t>
            </a:r>
            <a:r>
              <a:rPr lang="ru-RU" sz="1200" b="1" dirty="0" smtClean="0"/>
              <a:t>Проект «Большая набережная реки Кама» </a:t>
            </a:r>
            <a:r>
              <a:rPr lang="ru-RU" sz="1200" dirty="0" smtClean="0"/>
              <a:t>включает реконструкцию набережной реки Кама, а также создание нового формата организации досуга на ней.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46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 Пермской городской агломерации обусловлено реалиями социально-экономического положения двух граничащих друг с другом муниципальных образований (город Пермь и Пермский муниципальный район), а также необходимостью согласования сбалансированного подхода к развитию этих территорий, проведения скоординированной экономической, социальной, финансовой и градостроительной политики, соблюдения последовательных действий по территориальному развитию с учетом текущих приоритетов федерального центра (встраивание территорий в кластерное развитие, агломерационные «ареалы». 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экономического роста основными приоритетами станут кластерное развитие территорий по выявленным перспективным направлениям, усиливающим инновационную составляющую экономики агломерации; развитие существующих и создание новых производств и видов деятельности, что обеспечит формирование новых центров труда и расселения.</a:t>
            </a:r>
            <a:endParaRPr lang="ru-RU" sz="1400" dirty="0" smtClean="0"/>
          </a:p>
          <a:p>
            <a:pPr algn="just"/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31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Реализация кластерной политики, позволяет сконцентрировать существующий спектр инструментов государственной поддержки в точках роста городской экономики – территориальных кластерах инновационной и промышленной направленности.</a:t>
            </a:r>
          </a:p>
          <a:p>
            <a:r>
              <a:rPr lang="ru-RU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Целью кластерной политики является содействие реализации промышленного, инновационного, научного и образовательного потенциала города посредством поддержки кластерных инициатив в ключевых отраслях городской экономики. Кластерная политика способствует решению широкого спектра задач социально-экономического развития за счет синергетического эффекта, в том числе росту экономической активности, созданию новых высокопроизводительных рабочих мест, повышению уровня жизни населения.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Инновационные кластеры созданы на базе ведущих предприятий отрасли в крае. Задачей кластеров является объединение отраслевых предприятий с целью создания уникальных продуктов и разработок. </a:t>
            </a:r>
            <a:endParaRPr lang="ru-RU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Промышленные кластеры призваны создать глубокую кооперацию между промышленными предприятиями края с целью снижения производственных издержек и облегчения входа в отрасль</a:t>
            </a:r>
            <a:endParaRPr lang="ru-RU" sz="1200" dirty="0" smtClean="0"/>
          </a:p>
          <a:p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НОВЫЙ ЗВЕЗДНЫЙ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ПРИОРИТЕТЫ РАЗВИТИЯ</a:t>
            </a:r>
            <a:endParaRPr lang="ru-RU" sz="120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Совершенствование высоких машиностроительных технологий авиационно-космического и энергетического назначения.</a:t>
            </a:r>
            <a:endParaRPr lang="ru-RU" sz="120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Развитие международной научно-технической и промышленной кооперации</a:t>
            </a:r>
            <a:endParaRPr lang="ru-RU" sz="120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Создание Российского центра ракетного двигателестроения</a:t>
            </a:r>
          </a:p>
          <a:p>
            <a:pPr marL="0" lvl="1" indent="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None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Якорные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предприятия: ПАО «Протон-ПМ», АО «ОДК-Авиадвигатель», АО «ОДК-ПМ», ПАО НПО Искра, АО ПЗ «Машиностроитель» и др.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ФОТОНИКА</a:t>
            </a:r>
            <a:endParaRPr lang="ru-RU" sz="120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ПРИОРИТЕТЫ РАЗВИТИЯ</a:t>
            </a:r>
            <a:endParaRPr lang="ru-RU" sz="1200" dirty="0" smtClean="0"/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условий для привлечения высококвалифицированных кадров в сферу волоконно-оптических технологий</a:t>
            </a: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Повышение конкурентоспособности и экономического потенциала участников Кластера за счет усиления кооперации и сотрудничества</a:t>
            </a:r>
          </a:p>
          <a:p>
            <a:r>
              <a:rPr lang="ru-RU" sz="1200" dirty="0" smtClean="0"/>
              <a:t>Якорные предприятия: АО ПНППК, ООО Инкаб, ООО Инверсия-Сенсор</a:t>
            </a:r>
            <a:r>
              <a:rPr lang="ru-RU" sz="1200" baseline="0" dirty="0" smtClean="0"/>
              <a:t> и др.</a:t>
            </a:r>
            <a:r>
              <a:rPr lang="ru-RU" sz="1200" dirty="0" smtClean="0"/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ИННОВАЦИОННЫЙ ИТ-КЛАСТЕР  ПЕРМСКОГО КРАЯ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08 сентября 2017 года, в Перми, В.В. Путин  провел круглый стол, посвященный вопросам развития информационных технологий.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31 октября 2017 на площадке АО «ЭР-Телеком Холдинг» прошла первая стратегическая сессия по развитию IT-кластера в Пермском крае. В мероприятии приняли участие более 70 пермских IT-компаний, представители образовательного сообщества, промышленных предприятий и органы власти.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рамках сессии представители IT-предприятий, власти и науки, работая в четырех группах, обсудили актуальные вопросы по развитию отрасли. Эксперты предложили свои видения, варианты решений по направлениям: IT-кадры, господдержка, интеграция информационных технологий в производство, а также создание умного города и применение интернета вещей.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Якорные предприятия: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ЗАО «ЭР-Телеком Холдинг», ЗАО «ИВС-Сети», ОАО «Морион», ООО «Инкаб»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состав кластера также вошли резиденты Пермского бизнес-инкубатора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Promobot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 разработчики музейного интерактивного проекта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Maugry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который предлагает современные программные решения для оснащения музеев, выставок, массовых мероприятий. </a:t>
            </a:r>
          </a:p>
          <a:p>
            <a:endParaRPr lang="ru-RU" sz="120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промышленного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кластера «Композиты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Прикамья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позволяет организациям-участникам, в результате их тесной кооперации реализовывать проекты в сфере разработки и организации серийного изготовления  изделий из полимерных композиционных материалов.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Якорные предприятия: ПАО НПО Искра, АО ПЗ «Машиностроитель», АО «УНИИКМ», ООО «АЛЛТЕРМ» 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др.</a:t>
            </a:r>
            <a:endParaRPr lang="ru-RU" sz="1200" dirty="0" smtClean="0"/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результате кооперации участников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«фармацевтического кластера»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Пермском крае создается производство более 15 наименований лекарственных средств и фармацевтических субстанций, входящих в число важнейших и жизненно необходимых и в настоящее время преимущественно импортируемых из-за рубежа</a:t>
            </a:r>
            <a:endParaRPr lang="ru-RU" sz="1200" dirty="0" smtClean="0"/>
          </a:p>
          <a:p>
            <a:r>
              <a:rPr lang="ru-RU" sz="1200" dirty="0" smtClean="0"/>
              <a:t>Якорные предприятия: ЗАО «</a:t>
            </a:r>
            <a:r>
              <a:rPr lang="ru-RU" sz="1200" dirty="0" err="1" smtClean="0"/>
              <a:t>Медисорб</a:t>
            </a:r>
            <a:r>
              <a:rPr lang="ru-RU" sz="1200" dirty="0" smtClean="0"/>
              <a:t>», ООО Пермская химическая компания, НПО</a:t>
            </a:r>
            <a:r>
              <a:rPr lang="ru-RU" sz="1200" baseline="0" dirty="0" smtClean="0"/>
              <a:t> </a:t>
            </a:r>
            <a:r>
              <a:rPr lang="ru-RU" sz="1200" baseline="0" dirty="0" err="1" smtClean="0"/>
              <a:t>Биомед</a:t>
            </a:r>
            <a:r>
              <a:rPr lang="ru-RU" sz="1200" baseline="0" dirty="0" smtClean="0"/>
              <a:t>, ОАО Сорбент и др.</a:t>
            </a:r>
            <a:endParaRPr lang="ru-RU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ABEF-1744-4EB8-8F36-455F89B7E58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00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04A-28E7-461A-A14D-0A6E1B046967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 userDrawn="1">
            <p:ph type="ctrTitle"/>
          </p:nvPr>
        </p:nvSpPr>
        <p:spPr>
          <a:xfrm>
            <a:off x="1475656" y="2924944"/>
            <a:ext cx="7488832" cy="1470025"/>
          </a:xfrm>
        </p:spPr>
        <p:txBody>
          <a:bodyPr>
            <a:normAutofit fontScale="90000"/>
          </a:bodyPr>
          <a:lstStyle>
            <a:lvl1pPr>
              <a:defRPr cap="all" baseline="0"/>
            </a:lvl1pPr>
          </a:lstStyle>
          <a:p>
            <a:endParaRPr lang="ru-RU" b="1" dirty="0"/>
          </a:p>
        </p:txBody>
      </p:sp>
      <p:sp>
        <p:nvSpPr>
          <p:cNvPr id="10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1763688" y="4725144"/>
            <a:ext cx="6840760" cy="1752600"/>
          </a:xfrm>
        </p:spPr>
        <p:txBody>
          <a:bodyPr/>
          <a:lstStyle>
            <a:lvl1pPr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0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E0E38-2362-414F-A55C-407A3C66AB9D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413E-4F94-4895-8FB2-5F1AD9794387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A1C5-E2E2-441E-AAF8-2BD0B6107059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 userDrawn="1">
            <p:ph type="title"/>
          </p:nvPr>
        </p:nvSpPr>
        <p:spPr>
          <a:xfrm>
            <a:off x="1259632" y="188640"/>
            <a:ext cx="770485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 userDrawn="1">
            <p:ph idx="1"/>
          </p:nvPr>
        </p:nvSpPr>
        <p:spPr>
          <a:xfrm>
            <a:off x="1259632" y="1600200"/>
            <a:ext cx="7704856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0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18246-C350-4738-A374-85D36AABFED0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84ED-A598-42AD-9D98-285CF79AAEC5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774B-6FE3-49ED-A213-AED357C95447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AAC9-1EED-4E11-B2FA-BD823A0547D0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0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19883-9916-4037-9624-02A3922E00E2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BC1F-46B8-4FFC-BC0D-085D311F39F2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917A-618E-43F5-848A-0537A090C73A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A4DE9-50DB-4A97-A103-7499A0BA9040}" type="datetime1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24886-9752-4B9C-B3D2-2CF47660C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44624"/>
            <a:ext cx="971600" cy="681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ru-RU" dirty="0"/>
          </a:p>
        </p:txBody>
      </p:sp>
      <p:pic>
        <p:nvPicPr>
          <p:cNvPr id="8" name="Рисунок 7" descr="P1010123.jpg"/>
          <p:cNvPicPr>
            <a:picLocks noChangeAspect="1"/>
          </p:cNvPicPr>
          <p:nvPr/>
        </p:nvPicPr>
        <p:blipFill rotWithShape="1">
          <a:blip r:embed="rId3" cstate="print"/>
          <a:srcRect r="-468"/>
          <a:stretch/>
        </p:blipFill>
        <p:spPr>
          <a:xfrm>
            <a:off x="-9144" y="0"/>
            <a:ext cx="9198000" cy="3514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10" name="Picture 4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4930" cy="99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67544" y="5418262"/>
            <a:ext cx="7488832" cy="85366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600" dirty="0" smtClean="0">
                <a:latin typeface="+mj-lt"/>
              </a:rPr>
              <a:t>Крузель Елена Ипполитовна</a:t>
            </a:r>
            <a:endParaRPr lang="ru-RU" sz="2600" dirty="0">
              <a:latin typeface="+mj-lt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начальник департамента планирования и мониторинга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администрации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города Перми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082" y="3933056"/>
            <a:ext cx="5999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D42C2C"/>
                </a:solidFill>
              </a:rPr>
              <a:t>ПЕРМЬ 2030:</a:t>
            </a:r>
          </a:p>
          <a:p>
            <a:r>
              <a:rPr lang="ru-RU" sz="4400" b="1" dirty="0">
                <a:solidFill>
                  <a:srgbClr val="D42C2C"/>
                </a:solidFill>
              </a:rPr>
              <a:t>СЧАСТЬЕ НЕ ЗА ГОРАМИ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>
            <a:off x="0" y="2159390"/>
            <a:ext cx="9144000" cy="14401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5" y="23829"/>
            <a:ext cx="8066087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623"/>
            <a:ext cx="720080" cy="86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780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258062" y="273524"/>
            <a:ext cx="7562410" cy="55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rgbClr val="355E8F"/>
                </a:solidFill>
              </a:rPr>
              <a:t>УНИКАЛЬНЫЕ ШКОЛЫ</a:t>
            </a:r>
            <a:endParaRPr lang="ru-RU" sz="3600" b="1" dirty="0">
              <a:solidFill>
                <a:srgbClr val="355E8F"/>
              </a:solidFill>
            </a:endParaRPr>
          </a:p>
        </p:txBody>
      </p:sp>
      <p:pic>
        <p:nvPicPr>
          <p:cNvPr id="4103" name="Picture 7" descr="http://www.business-class.su/uploads/news/4bbeadb395a93025992bbc111c8cae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27" y="1437529"/>
            <a:ext cx="8208000" cy="54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17817" y="1437529"/>
            <a:ext cx="8208000" cy="540797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09" y="1919016"/>
            <a:ext cx="7529513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 descr="гер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623"/>
            <a:ext cx="720080" cy="86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3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71" y="67973"/>
            <a:ext cx="8351837" cy="674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623"/>
            <a:ext cx="720080" cy="86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3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22" y="53975"/>
            <a:ext cx="8066087" cy="674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623"/>
            <a:ext cx="720080" cy="86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454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2970" y="1052736"/>
            <a:ext cx="3467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БОЛЬШАЯ НАБЕРЕЖНАЯ РЕКИ КАМА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7191" y="10339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9" name="Номер слайда 13"/>
          <p:cNvSpPr txBox="1">
            <a:spLocks/>
          </p:cNvSpPr>
          <p:nvPr/>
        </p:nvSpPr>
        <p:spPr>
          <a:xfrm>
            <a:off x="8730625" y="64928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6C9D35-381C-4344-8B17-3D399063C221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9"/>
          <a:stretch/>
        </p:blipFill>
        <p:spPr bwMode="auto">
          <a:xfrm>
            <a:off x="1340107" y="1556792"/>
            <a:ext cx="3597053" cy="2559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623"/>
            <a:ext cx="720080" cy="86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58061" y="273524"/>
            <a:ext cx="7751201" cy="72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altLang="ru-RU" sz="2800" b="1" dirty="0">
                <a:solidFill>
                  <a:srgbClr val="355E8F"/>
                </a:solidFill>
              </a:rPr>
              <a:t>РЕЗУЛЬТАТЫ РЕАЛИЗАЦИИ СТРАТЕГИИ РАЗВИТИЯ ГОРОДА ПЕРМИ В 2016-2017 </a:t>
            </a:r>
            <a:r>
              <a:rPr lang="ru-RU" altLang="ru-RU" sz="2800" b="1" dirty="0" smtClean="0">
                <a:solidFill>
                  <a:srgbClr val="355E8F"/>
                </a:solidFill>
              </a:rPr>
              <a:t>ГОДАХ</a:t>
            </a:r>
            <a:endParaRPr lang="ru-RU" altLang="ru-RU" sz="2800" b="1" dirty="0">
              <a:solidFill>
                <a:srgbClr val="355E8F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8794" y="4186280"/>
            <a:ext cx="3555790" cy="2559820"/>
          </a:xfrm>
          <a:prstGeom prst="roundRect">
            <a:avLst>
              <a:gd name="adj" fmla="val 10622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59137" y="4192000"/>
            <a:ext cx="3533157" cy="2524364"/>
          </a:xfrm>
          <a:prstGeom prst="roundRect">
            <a:avLst>
              <a:gd name="adj" fmla="val 9422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059138" y="1556792"/>
            <a:ext cx="3533157" cy="2524364"/>
          </a:xfrm>
          <a:prstGeom prst="roundRect">
            <a:avLst>
              <a:gd name="adj" fmla="val 9422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Объект 5" descr="C:\Users\Пользователь\Desktop\набережная\Набережная\Контент\логотип\subbota na nabereghnoi_logQ.jpg"/>
          <p:cNvPicPr>
            <a:picLocks noGrp="1"/>
          </p:cNvPicPr>
          <p:nvPr>
            <p:ph idx="1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15" b="21678"/>
          <a:stretch/>
        </p:blipFill>
        <p:spPr bwMode="auto">
          <a:xfrm>
            <a:off x="3312562" y="3357563"/>
            <a:ext cx="3382475" cy="130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41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8194" name="Picture 2" descr="https://omskzdes.ru/storage/c/2014/10/09/1482378718_490924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8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38" y="734546"/>
            <a:ext cx="6566101" cy="5214734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403648" y="2204864"/>
            <a:ext cx="6671921" cy="4329191"/>
            <a:chOff x="1452840" y="1987326"/>
            <a:chExt cx="6671921" cy="4329191"/>
          </a:xfrm>
        </p:grpSpPr>
        <p:sp>
          <p:nvSpPr>
            <p:cNvPr id="11" name="TextBox 10"/>
            <p:cNvSpPr txBox="1"/>
            <p:nvPr/>
          </p:nvSpPr>
          <p:spPr>
            <a:xfrm>
              <a:off x="1452840" y="5731742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rgbClr val="69CE9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2009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05168" y="5731742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rgbClr val="69CE9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57096" y="3706807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rgbClr val="69CE9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06534" y="1987326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rgbClr val="F9576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2030</a:t>
              </a:r>
            </a:p>
          </p:txBody>
        </p:sp>
      </p:grp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368" y="6491158"/>
            <a:ext cx="2133600" cy="365125"/>
          </a:xfrm>
        </p:spPr>
        <p:txBody>
          <a:bodyPr/>
          <a:lstStyle/>
          <a:p>
            <a:pPr>
              <a:defRPr/>
            </a:pPr>
            <a:fld id="{C97003BD-A47D-4B96-9489-6ABDF8093B51}" type="slidenum">
              <a:rPr lang="en-US" b="1">
                <a:solidFill>
                  <a:schemeClr val="tx1"/>
                </a:solidFill>
                <a:latin typeface="Arial Narrow" pitchFamily="34" charset="0"/>
              </a:rPr>
              <a:pPr>
                <a:defRPr/>
              </a:pPr>
              <a:t>2</a:t>
            </a:fld>
            <a:endParaRPr lang="en-US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8062" y="275282"/>
            <a:ext cx="6842330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355E8F"/>
                </a:solidFill>
              </a:rPr>
              <a:t>ЭТАПЫ ФОРМИРОВАНИЯ СТРАТЕГИИ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-3434"/>
            <a:ext cx="935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623"/>
            <a:ext cx="720080" cy="86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0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1489"/>
          <a:stretch/>
        </p:blipFill>
        <p:spPr bwMode="auto">
          <a:xfrm>
            <a:off x="24714" y="24714"/>
            <a:ext cx="8999480" cy="65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252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456" y="1681839"/>
            <a:ext cx="5309788" cy="4911498"/>
          </a:xfrm>
          <a:prstGeom prst="rect">
            <a:avLst/>
          </a:prstGeom>
        </p:spPr>
      </p:pic>
      <p:sp>
        <p:nvSpPr>
          <p:cNvPr id="3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368" y="6491158"/>
            <a:ext cx="2133600" cy="365125"/>
          </a:xfrm>
        </p:spPr>
        <p:txBody>
          <a:bodyPr/>
          <a:lstStyle/>
          <a:p>
            <a:pPr>
              <a:defRPr/>
            </a:pPr>
            <a:fld id="{C97003BD-A47D-4B96-9489-6ABDF8093B51}" type="slidenum">
              <a:rPr lang="en-US" b="1" smtClean="0">
                <a:solidFill>
                  <a:schemeClr val="tx1"/>
                </a:solidFill>
                <a:latin typeface="+mj-lt"/>
              </a:rPr>
              <a:pPr>
                <a:defRPr/>
              </a:pPr>
              <a:t>4</a:t>
            </a:fld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Picture 4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623"/>
            <a:ext cx="720080" cy="86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258062" y="273524"/>
            <a:ext cx="6626306" cy="99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>
                <a:solidFill>
                  <a:srgbClr val="355E8F"/>
                </a:solidFill>
              </a:rPr>
              <a:t>СТРУКТУРА СТРАТЕГИИ РАЗВИТИЯ ГОРОДА</a:t>
            </a:r>
          </a:p>
        </p:txBody>
      </p:sp>
      <p:grpSp>
        <p:nvGrpSpPr>
          <p:cNvPr id="76" name="Группа 75"/>
          <p:cNvGrpSpPr/>
          <p:nvPr/>
        </p:nvGrpSpPr>
        <p:grpSpPr>
          <a:xfrm>
            <a:off x="3969487" y="1455023"/>
            <a:ext cx="1980000" cy="1265886"/>
            <a:chOff x="4284160" y="1556792"/>
            <a:chExt cx="1939590" cy="1265886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4284160" y="1886678"/>
              <a:ext cx="1939590" cy="93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ru-RU" b="1" dirty="0">
                  <a:solidFill>
                    <a:srgbClr val="705690"/>
                  </a:solidFill>
                </a:rPr>
                <a:t>Обеспечение</a:t>
              </a:r>
              <a:r>
                <a:rPr lang="ru-RU" dirty="0">
                  <a:solidFill>
                    <a:srgbClr val="705690"/>
                  </a:solidFill>
                </a:rPr>
                <a:t> </a:t>
              </a:r>
              <a:r>
                <a:rPr lang="ru-RU" b="1" dirty="0">
                  <a:solidFill>
                    <a:srgbClr val="705690"/>
                  </a:solidFill>
                </a:rPr>
                <a:t>условий развития человеческого капитала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306829" y="1556792"/>
              <a:ext cx="697411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en-US" sz="3200" b="1" dirty="0">
                  <a:solidFill>
                    <a:srgbClr val="705690"/>
                  </a:solidFill>
                </a:rPr>
                <a:t>#1</a:t>
              </a:r>
              <a:endParaRPr lang="ru-RU" sz="3200" b="1" dirty="0">
                <a:solidFill>
                  <a:srgbClr val="705690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706965" y="3422417"/>
            <a:ext cx="2209659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Aft>
                <a:spcPts val="600"/>
              </a:spcAft>
            </a:pPr>
            <a:r>
              <a:rPr lang="ru-RU" sz="1700" b="1" dirty="0">
                <a:solidFill>
                  <a:schemeClr val="bg1"/>
                </a:solidFill>
              </a:rPr>
              <a:t>Цель: </a:t>
            </a:r>
            <a:r>
              <a:rPr lang="ru-RU" sz="1700" dirty="0">
                <a:solidFill>
                  <a:schemeClr val="bg1"/>
                </a:solidFill>
              </a:rPr>
              <a:t>повышение качества жизни населения на основе инновационного развития экономики</a:t>
            </a:r>
          </a:p>
        </p:txBody>
      </p:sp>
      <p:grpSp>
        <p:nvGrpSpPr>
          <p:cNvPr id="78" name="Группа 77"/>
          <p:cNvGrpSpPr/>
          <p:nvPr/>
        </p:nvGrpSpPr>
        <p:grpSpPr>
          <a:xfrm>
            <a:off x="6286953" y="2689767"/>
            <a:ext cx="2340164" cy="1265886"/>
            <a:chOff x="4284160" y="1556792"/>
            <a:chExt cx="2340164" cy="1265886"/>
          </a:xfrm>
        </p:grpSpPr>
        <p:sp>
          <p:nvSpPr>
            <p:cNvPr id="79" name="Прямоугольник 78"/>
            <p:cNvSpPr/>
            <p:nvPr/>
          </p:nvSpPr>
          <p:spPr>
            <a:xfrm>
              <a:off x="4284160" y="1886678"/>
              <a:ext cx="2340164" cy="93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ru-RU" b="1" dirty="0">
                  <a:solidFill>
                    <a:schemeClr val="accent1"/>
                  </a:solidFill>
                </a:rPr>
                <a:t>Обеспечение личной </a:t>
              </a:r>
              <a:br>
                <a:rPr lang="ru-RU" b="1" dirty="0">
                  <a:solidFill>
                    <a:schemeClr val="accent1"/>
                  </a:solidFill>
                </a:rPr>
              </a:br>
              <a:r>
                <a:rPr lang="ru-RU" b="1" dirty="0">
                  <a:solidFill>
                    <a:schemeClr val="accent1"/>
                  </a:solidFill>
                </a:rPr>
                <a:t>и общественной безопасности </a:t>
              </a:r>
              <a:r>
                <a:rPr lang="ru-RU" b="1" dirty="0" smtClean="0">
                  <a:solidFill>
                    <a:schemeClr val="accent1"/>
                  </a:solidFill>
                </a:rPr>
                <a:t/>
              </a:r>
              <a:br>
                <a:rPr lang="ru-RU" b="1" dirty="0" smtClean="0">
                  <a:solidFill>
                    <a:schemeClr val="accent1"/>
                  </a:solidFill>
                </a:rPr>
              </a:br>
              <a:r>
                <a:rPr lang="ru-RU" b="1" dirty="0" smtClean="0">
                  <a:solidFill>
                    <a:schemeClr val="accent1"/>
                  </a:solidFill>
                </a:rPr>
                <a:t>в </a:t>
              </a:r>
              <a:r>
                <a:rPr lang="ru-RU" b="1" dirty="0">
                  <a:solidFill>
                    <a:schemeClr val="accent1"/>
                  </a:solidFill>
                </a:rPr>
                <a:t>городе</a:t>
              </a: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4306829" y="1556792"/>
              <a:ext cx="697411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en-US" sz="3200" b="1" dirty="0">
                  <a:solidFill>
                    <a:srgbClr val="4F81BD"/>
                  </a:solidFill>
                </a:rPr>
                <a:t>#</a:t>
              </a:r>
              <a:r>
                <a:rPr lang="ru-RU" sz="3200" b="1" dirty="0">
                  <a:solidFill>
                    <a:srgbClr val="4F81BD"/>
                  </a:solidFill>
                </a:rPr>
                <a:t>2</a:t>
              </a: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6191417" y="4513576"/>
            <a:ext cx="2556000" cy="925486"/>
            <a:chOff x="4284160" y="1556792"/>
            <a:chExt cx="2088232" cy="925486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4284160" y="1886678"/>
              <a:ext cx="2088232" cy="595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ru-RU" b="1" dirty="0">
                  <a:solidFill>
                    <a:srgbClr val="00B050"/>
                  </a:solidFill>
                </a:rPr>
                <a:t>Развитие диверсифицированной экономики</a:t>
              </a: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4306829" y="1556792"/>
              <a:ext cx="697411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en-US" sz="3200" b="1" dirty="0">
                  <a:solidFill>
                    <a:srgbClr val="32BF72"/>
                  </a:solidFill>
                </a:rPr>
                <a:t>#</a:t>
              </a:r>
              <a:r>
                <a:rPr lang="ru-RU" sz="3200" b="1" dirty="0">
                  <a:solidFill>
                    <a:srgbClr val="32BF72"/>
                  </a:solidFill>
                </a:rPr>
                <a:t>3</a:t>
              </a: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3882122" y="5660836"/>
            <a:ext cx="2448000" cy="952782"/>
            <a:chOff x="4245853" y="1625032"/>
            <a:chExt cx="2290318" cy="952782"/>
          </a:xfrm>
        </p:grpSpPr>
        <p:sp>
          <p:nvSpPr>
            <p:cNvPr id="91" name="Прямоугольник 90"/>
            <p:cNvSpPr/>
            <p:nvPr/>
          </p:nvSpPr>
          <p:spPr>
            <a:xfrm>
              <a:off x="4245853" y="1982214"/>
              <a:ext cx="2290318" cy="595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ru-RU" b="1" dirty="0">
                  <a:solidFill>
                    <a:schemeClr val="accent6"/>
                  </a:solidFill>
                </a:rPr>
                <a:t>Создание комфортной среды проживания</a:t>
              </a: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4294060" y="1625032"/>
              <a:ext cx="697411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en-US" sz="3200" b="1" dirty="0">
                  <a:solidFill>
                    <a:srgbClr val="F79646"/>
                  </a:solidFill>
                </a:rPr>
                <a:t>#</a:t>
              </a:r>
              <a:r>
                <a:rPr lang="ru-RU" sz="3200" b="1" dirty="0">
                  <a:solidFill>
                    <a:srgbClr val="F79646"/>
                  </a:solidFill>
                </a:rPr>
                <a:t>4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1615045" y="4445336"/>
            <a:ext cx="2604416" cy="993726"/>
            <a:chOff x="4279533" y="1488552"/>
            <a:chExt cx="2604416" cy="993726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4284160" y="1886678"/>
              <a:ext cx="2599789" cy="595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ru-RU" b="1" dirty="0">
                  <a:solidFill>
                    <a:schemeClr val="accent2"/>
                  </a:solidFill>
                </a:rPr>
                <a:t>Сбалансированная</a:t>
              </a:r>
            </a:p>
            <a:p>
              <a:pPr>
                <a:lnSpc>
                  <a:spcPct val="80000"/>
                </a:lnSpc>
              </a:pPr>
              <a:r>
                <a:rPr lang="ru-RU" b="1" dirty="0">
                  <a:solidFill>
                    <a:schemeClr val="accent2"/>
                  </a:solidFill>
                </a:rPr>
                <a:t>и эффективная пространственная организация города</a:t>
              </a: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4279533" y="1488552"/>
              <a:ext cx="697411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en-US" sz="3600" b="1" dirty="0">
                  <a:solidFill>
                    <a:srgbClr val="C35855"/>
                  </a:solidFill>
                </a:rPr>
                <a:t>#</a:t>
              </a:r>
              <a:r>
                <a:rPr lang="ru-RU" sz="3600" b="1" dirty="0">
                  <a:solidFill>
                    <a:srgbClr val="C35855"/>
                  </a:solidFill>
                </a:rPr>
                <a:t>5</a:t>
              </a: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1683286" y="2293975"/>
            <a:ext cx="2114007" cy="925486"/>
            <a:chOff x="4170349" y="1556792"/>
            <a:chExt cx="2114007" cy="925486"/>
          </a:xfrm>
        </p:grpSpPr>
        <p:sp>
          <p:nvSpPr>
            <p:cNvPr id="97" name="Прямоугольник 96"/>
            <p:cNvSpPr/>
            <p:nvPr/>
          </p:nvSpPr>
          <p:spPr>
            <a:xfrm>
              <a:off x="4188623" y="1886678"/>
              <a:ext cx="2095733" cy="595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ru-RU" b="1" dirty="0">
                  <a:solidFill>
                    <a:srgbClr val="AE249E"/>
                  </a:solidFill>
                </a:rPr>
                <a:t>Повышение эффективности</a:t>
              </a:r>
            </a:p>
            <a:p>
              <a:pPr>
                <a:lnSpc>
                  <a:spcPct val="80000"/>
                </a:lnSpc>
              </a:pPr>
              <a:r>
                <a:rPr lang="ru-RU" b="1" dirty="0">
                  <a:solidFill>
                    <a:srgbClr val="AE249E"/>
                  </a:solidFill>
                </a:rPr>
                <a:t>системы муниципального управления</a:t>
              </a: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4170349" y="1556792"/>
              <a:ext cx="697411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80000"/>
                </a:lnSpc>
              </a:pPr>
              <a:r>
                <a:rPr lang="en-US" sz="3200" b="1" dirty="0">
                  <a:solidFill>
                    <a:srgbClr val="AE249E"/>
                  </a:solidFill>
                </a:rPr>
                <a:t>#</a:t>
              </a:r>
              <a:r>
                <a:rPr lang="ru-RU" sz="3200" b="1" dirty="0">
                  <a:solidFill>
                    <a:srgbClr val="AE249E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587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0032" y="215874"/>
            <a:ext cx="3924372" cy="1944216"/>
          </a:xfrm>
        </p:spPr>
        <p:txBody>
          <a:bodyPr>
            <a:noAutofit/>
          </a:bodyPr>
          <a:lstStyle/>
          <a:p>
            <a:pPr algn="l">
              <a:lnSpc>
                <a:spcPts val="3500"/>
              </a:lnSpc>
            </a:pPr>
            <a:r>
              <a:rPr lang="ru-RU" sz="3600" b="1" dirty="0">
                <a:solidFill>
                  <a:srgbClr val="355E8F"/>
                </a:solidFill>
                <a:latin typeface="+mn-lt"/>
                <a:ea typeface="+mn-ea"/>
                <a:cs typeface="+mn-cs"/>
              </a:rPr>
              <a:t>План мероприятий </a:t>
            </a:r>
            <a:br>
              <a:rPr lang="ru-RU" sz="3600" b="1" dirty="0">
                <a:solidFill>
                  <a:srgbClr val="355E8F"/>
                </a:solidFill>
                <a:latin typeface="+mn-lt"/>
                <a:ea typeface="+mn-ea"/>
                <a:cs typeface="+mn-cs"/>
              </a:rPr>
            </a:br>
            <a:r>
              <a:rPr lang="ru-RU" sz="3600" b="1" dirty="0">
                <a:solidFill>
                  <a:srgbClr val="355E8F"/>
                </a:solidFill>
                <a:latin typeface="+mn-lt"/>
                <a:ea typeface="+mn-ea"/>
                <a:cs typeface="+mn-cs"/>
              </a:rPr>
              <a:t>по реализации Стратегии города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4860032" y="2503171"/>
            <a:ext cx="2609176" cy="3581174"/>
            <a:chOff x="6228184" y="1988840"/>
            <a:chExt cx="2609176" cy="3581174"/>
          </a:xfrm>
        </p:grpSpPr>
        <p:sp>
          <p:nvSpPr>
            <p:cNvPr id="8" name="TextBox 7"/>
            <p:cNvSpPr txBox="1"/>
            <p:nvPr/>
          </p:nvSpPr>
          <p:spPr>
            <a:xfrm>
              <a:off x="6228184" y="1988840"/>
              <a:ext cx="2609176" cy="887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500"/>
                </a:lnSpc>
                <a:spcBef>
                  <a:spcPct val="0"/>
                </a:spcBef>
              </a:pPr>
              <a:r>
                <a:rPr lang="ru-RU" sz="2800" b="1" dirty="0"/>
                <a:t>ЭТАП 1:</a:t>
              </a:r>
              <a:endParaRPr lang="en-US" sz="2800" b="1" dirty="0"/>
            </a:p>
            <a:p>
              <a:pPr>
                <a:lnSpc>
                  <a:spcPts val="2700"/>
                </a:lnSpc>
                <a:spcBef>
                  <a:spcPct val="0"/>
                </a:spcBef>
              </a:pPr>
              <a:r>
                <a:rPr lang="ru-RU" sz="2800" b="1" dirty="0"/>
                <a:t>2016-2020 годы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28184" y="4682592"/>
              <a:ext cx="2609176" cy="887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500"/>
                </a:lnSpc>
                <a:spcBef>
                  <a:spcPct val="0"/>
                </a:spcBef>
              </a:pPr>
              <a:r>
                <a:rPr lang="ru-RU" sz="2800" b="1" dirty="0"/>
                <a:t>ЭТАП 3: </a:t>
              </a:r>
              <a:endParaRPr lang="en-US" sz="2800" b="1" dirty="0"/>
            </a:p>
            <a:p>
              <a:pPr>
                <a:lnSpc>
                  <a:spcPts val="2700"/>
                </a:lnSpc>
                <a:spcBef>
                  <a:spcPct val="0"/>
                </a:spcBef>
              </a:pPr>
              <a:r>
                <a:rPr lang="ru-RU" sz="2800" b="1" dirty="0"/>
                <a:t>2026-2030 годы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28184" y="3335716"/>
              <a:ext cx="2609176" cy="895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500"/>
                </a:lnSpc>
                <a:spcBef>
                  <a:spcPct val="0"/>
                </a:spcBef>
              </a:pPr>
              <a:r>
                <a:rPr lang="ru-RU" sz="2800" b="1" dirty="0"/>
                <a:t>ЭТАП 2:</a:t>
              </a:r>
              <a:endParaRPr lang="en-US" sz="2800" b="1" dirty="0"/>
            </a:p>
            <a:p>
              <a:pPr>
                <a:lnSpc>
                  <a:spcPts val="2700"/>
                </a:lnSpc>
                <a:spcBef>
                  <a:spcPct val="0"/>
                </a:spcBef>
              </a:pPr>
              <a:r>
                <a:rPr lang="ru-RU" sz="2800" b="1" dirty="0"/>
                <a:t>2021-2025 годы</a:t>
              </a: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6830" cy="6858000"/>
          </a:xfrm>
          <a:prstGeom prst="rect">
            <a:avLst/>
          </a:prstGeom>
        </p:spPr>
      </p:pic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368" y="649115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343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6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134981" y="773945"/>
            <a:ext cx="7920880" cy="5870048"/>
            <a:chOff x="1134981" y="773945"/>
            <a:chExt cx="7920880" cy="5870048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134981" y="773945"/>
              <a:ext cx="7920880" cy="5870048"/>
              <a:chOff x="1115616" y="871320"/>
              <a:chExt cx="7920880" cy="5870048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616" y="871320"/>
                <a:ext cx="7920880" cy="5870048"/>
              </a:xfrm>
              <a:prstGeom prst="rect">
                <a:avLst/>
              </a:prstGeom>
            </p:spPr>
          </p:pic>
          <p:sp>
            <p:nvSpPr>
              <p:cNvPr id="15" name="Овал 14"/>
              <p:cNvSpPr/>
              <p:nvPr/>
            </p:nvSpPr>
            <p:spPr>
              <a:xfrm>
                <a:off x="3371864" y="3185544"/>
                <a:ext cx="1296000" cy="1296000"/>
              </a:xfrm>
              <a:prstGeom prst="ellipse">
                <a:avLst/>
              </a:prstGeom>
              <a:ln>
                <a:solidFill>
                  <a:schemeClr val="accent6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6200000">
                <a:off x="3552274" y="3394473"/>
                <a:ext cx="936000" cy="936000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3888571"/>
                  </a:avLst>
                </a:prstTxWarp>
                <a:spAutoFit/>
              </a:bodyPr>
              <a:lstStyle/>
              <a:p>
                <a:r>
                  <a:rPr lang="ru-RU" dirty="0">
                    <a:latin typeface="Arial Narrow" panose="020B0606020202030204" pitchFamily="34" charset="0"/>
                  </a:rPr>
                  <a:t>МУНИЦИПАЛЬНЫЕ ПРОГРАММЫ</a:t>
                </a:r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4837728" y="3947562"/>
              <a:ext cx="4060281" cy="591768"/>
              <a:chOff x="4935386" y="3965318"/>
              <a:chExt cx="4060281" cy="591768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4935386" y="3965318"/>
                <a:ext cx="4060281" cy="591768"/>
                <a:chOff x="4935386" y="3965318"/>
                <a:chExt cx="4060281" cy="591768"/>
              </a:xfrm>
            </p:grpSpPr>
            <p:grpSp>
              <p:nvGrpSpPr>
                <p:cNvPr id="10" name="Группа 9"/>
                <p:cNvGrpSpPr/>
                <p:nvPr/>
              </p:nvGrpSpPr>
              <p:grpSpPr>
                <a:xfrm>
                  <a:off x="4935386" y="3965318"/>
                  <a:ext cx="4060281" cy="591768"/>
                  <a:chOff x="4935386" y="3965318"/>
                  <a:chExt cx="4060281" cy="591768"/>
                </a:xfrm>
              </p:grpSpPr>
              <p:sp>
                <p:nvSpPr>
                  <p:cNvPr id="12" name="Пятиугольник 11"/>
                  <p:cNvSpPr/>
                  <p:nvPr/>
                </p:nvSpPr>
                <p:spPr>
                  <a:xfrm rot="11235413">
                    <a:off x="4935386" y="3965318"/>
                    <a:ext cx="3950359" cy="303479"/>
                  </a:xfrm>
                  <a:prstGeom prst="homePlate">
                    <a:avLst>
                      <a:gd name="adj" fmla="val 444749"/>
                    </a:avLst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</a:schemeClr>
                      </a:gs>
                      <a:gs pos="100000">
                        <a:srgbClr val="7030A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endParaRPr lang="ru-RU" sz="9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Овал 12"/>
                  <p:cNvSpPr/>
                  <p:nvPr/>
                </p:nvSpPr>
                <p:spPr>
                  <a:xfrm>
                    <a:off x="8563667" y="4161086"/>
                    <a:ext cx="432000" cy="396000"/>
                  </a:xfrm>
                  <a:prstGeom prst="ellipse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xmlns="" id="{1F7409BC-44CD-403C-921A-FA5462BAC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366879">
                  <a:off x="8667854" y="4244593"/>
                  <a:ext cx="226251" cy="194767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 rot="459902">
                <a:off x="5476786" y="4026471"/>
                <a:ext cx="3124058" cy="2308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ru-RU" sz="900" b="1" dirty="0">
                    <a:solidFill>
                      <a:schemeClr val="bg1"/>
                    </a:solidFill>
                    <a:latin typeface="+mj-lt"/>
                  </a:rPr>
                  <a:t>ФОРМИРОВАНИЕ СОВРЕМЕННОЙ ГОРОДСКОЙ СРЕДЫ</a:t>
                </a: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1258062" y="273524"/>
            <a:ext cx="756241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>
                <a:solidFill>
                  <a:srgbClr val="355E8F"/>
                </a:solidFill>
              </a:rPr>
              <a:t>МУНИЦИПАЛЬНЫЕ ПРОГРАММЫ</a:t>
            </a:r>
          </a:p>
        </p:txBody>
      </p:sp>
      <p:pic>
        <p:nvPicPr>
          <p:cNvPr id="18" name="Picture 4" descr="гер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623"/>
            <a:ext cx="720080" cy="86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78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35" y="90487"/>
            <a:ext cx="8212137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623"/>
            <a:ext cx="720080" cy="86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243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2.png"/>
          <p:cNvPicPr>
            <a:picLocks noChangeAspect="1"/>
          </p:cNvPicPr>
          <p:nvPr/>
        </p:nvPicPr>
        <p:blipFill>
          <a:blip r:embed="rId3" cstate="print"/>
          <a:srcRect b="1365"/>
          <a:stretch>
            <a:fillRect/>
          </a:stretch>
        </p:blipFill>
        <p:spPr>
          <a:xfrm>
            <a:off x="4581675" y="2467918"/>
            <a:ext cx="4392488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33307" t="20680" r="14246" b="9601"/>
          <a:stretch>
            <a:fillRect/>
          </a:stretch>
        </p:blipFill>
        <p:spPr bwMode="auto">
          <a:xfrm>
            <a:off x="1043608" y="1268760"/>
            <a:ext cx="4824536" cy="3607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34496" y="273524"/>
            <a:ext cx="8136000" cy="752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altLang="ru-RU" sz="3600" b="1" dirty="0" smtClean="0">
                <a:solidFill>
                  <a:srgbClr val="355E8F"/>
                </a:solidFill>
              </a:rPr>
              <a:t>ПЕРМСКАЯ ГОРОДСКАЯ АГЛОМЕРАЦИЯ</a:t>
            </a:r>
            <a:endParaRPr lang="ru-RU" altLang="ru-RU" sz="3600" b="1" dirty="0">
              <a:solidFill>
                <a:srgbClr val="355E8F"/>
              </a:solidFill>
            </a:endParaRPr>
          </a:p>
        </p:txBody>
      </p:sp>
      <p:pic>
        <p:nvPicPr>
          <p:cNvPr id="9" name="Picture 4" descr="гер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623"/>
            <a:ext cx="720080" cy="86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85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4886-9752-4B9C-B3D2-2CF47660C3B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58062" y="273524"/>
            <a:ext cx="7562410" cy="55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rgbClr val="355E8F"/>
                </a:solidFill>
              </a:rPr>
              <a:t>КЛАСТЕРНАЯ ПОЛИТИКА</a:t>
            </a:r>
            <a:endParaRPr lang="ru-RU" sz="3600" b="1" dirty="0">
              <a:solidFill>
                <a:srgbClr val="355E8F"/>
              </a:solidFill>
            </a:endParaRPr>
          </a:p>
        </p:txBody>
      </p:sp>
      <p:pic>
        <p:nvPicPr>
          <p:cNvPr id="6" name="Picture 4" descr="гер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623"/>
            <a:ext cx="720080" cy="86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b="22187"/>
          <a:stretch/>
        </p:blipFill>
        <p:spPr>
          <a:xfrm>
            <a:off x="934857" y="3192209"/>
            <a:ext cx="1149372" cy="868393"/>
          </a:xfrm>
          <a:prstGeom prst="rect">
            <a:avLst/>
          </a:prstGeom>
        </p:spPr>
      </p:pic>
      <p:pic>
        <p:nvPicPr>
          <p:cNvPr id="9" name="Объект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9" b="50000"/>
          <a:stretch/>
        </p:blipFill>
        <p:spPr>
          <a:xfrm>
            <a:off x="931407" y="1266537"/>
            <a:ext cx="1537897" cy="936000"/>
          </a:xfrm>
          <a:prstGeom prst="rect">
            <a:avLst/>
          </a:prstGeom>
        </p:spPr>
      </p:pic>
      <p:sp>
        <p:nvSpPr>
          <p:cNvPr id="10" name="Текст 4"/>
          <p:cNvSpPr txBox="1">
            <a:spLocks/>
          </p:cNvSpPr>
          <p:nvPr/>
        </p:nvSpPr>
        <p:spPr>
          <a:xfrm>
            <a:off x="2123199" y="1771847"/>
            <a:ext cx="2844000" cy="61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РАКЕТНОГО ДВИГАТЕЛЕСТРОЕНИЯ ТЕХНОПОЛИС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НОВЫЙ ЗВЕЗДНЫЙ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Текст 15"/>
          <p:cNvSpPr txBox="1">
            <a:spLocks/>
          </p:cNvSpPr>
          <p:nvPr/>
        </p:nvSpPr>
        <p:spPr>
          <a:xfrm>
            <a:off x="2102812" y="3217412"/>
            <a:ext cx="2864388" cy="647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ВОЛОКОННО-ОПТИЧЕСКИХ ТЕХНОЛОГИЙ «ФОТОНИКА»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934855" y="731297"/>
            <a:ext cx="3183289" cy="6664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ИННОВАЦИОННЫЕ КЛАСТЕРЫ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407" y="2403078"/>
            <a:ext cx="4072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авиадвигатель ПД-14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авиадвигатель ПД-35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ракетный двигатель РД-191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946198" y="4309516"/>
            <a:ext cx="4072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умный грозотрос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специальное оптическое волокно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детали из кварцевого стекла</a:t>
            </a:r>
            <a:endParaRPr lang="ru-RU" sz="1400" dirty="0"/>
          </a:p>
        </p:txBody>
      </p:sp>
      <p:sp>
        <p:nvSpPr>
          <p:cNvPr id="16" name="Текст 4"/>
          <p:cNvSpPr txBox="1">
            <a:spLocks/>
          </p:cNvSpPr>
          <p:nvPr/>
        </p:nvSpPr>
        <p:spPr>
          <a:xfrm>
            <a:off x="4989552" y="731296"/>
            <a:ext cx="3183289" cy="6664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ПРОМЫШЛЕННЫЕ КЛАСТЕРЫ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4" descr="https://t3.ftcdn.net/jpg/00/66/72/86/160_F_66728659_lbHRm70EivL2cc85rqbWrpSVqYLaagL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9"/>
          <a:stretch/>
        </p:blipFill>
        <p:spPr bwMode="auto">
          <a:xfrm>
            <a:off x="4798478" y="3238429"/>
            <a:ext cx="1297979" cy="89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Текст 2"/>
          <p:cNvSpPr txBox="1">
            <a:spLocks/>
          </p:cNvSpPr>
          <p:nvPr/>
        </p:nvSpPr>
        <p:spPr>
          <a:xfrm>
            <a:off x="5764237" y="1661939"/>
            <a:ext cx="2858169" cy="32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prstClr val="black"/>
                </a:solidFill>
              </a:rPr>
              <a:t>«КОМПОЗИТЫ ПРИКАМЬЯ»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Текст 4"/>
          <p:cNvSpPr txBox="1">
            <a:spLocks/>
          </p:cNvSpPr>
          <p:nvPr/>
        </p:nvSpPr>
        <p:spPr>
          <a:xfrm>
            <a:off x="5866301" y="3357563"/>
            <a:ext cx="3182152" cy="5735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prstClr val="black"/>
                </a:solidFill>
              </a:rPr>
              <a:t>ФАРМАЦЕВТИЧЕСКИЙ КЛАСТЕР ПЕРМСКОГО КРАЯ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2" t="-3680" r="18096" b="43204"/>
          <a:stretch/>
        </p:blipFill>
        <p:spPr>
          <a:xfrm>
            <a:off x="5002968" y="1354399"/>
            <a:ext cx="889000" cy="8348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18591" y="2403078"/>
            <a:ext cx="4072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ротационно-пластинчатый компрессор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осевой вентилятор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пиролиз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026896" y="4308209"/>
            <a:ext cx="4072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новые субстанции лекарственных препаратов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научный центр экспертизы лекарственных препаратов</a:t>
            </a:r>
          </a:p>
        </p:txBody>
      </p:sp>
      <p:sp>
        <p:nvSpPr>
          <p:cNvPr id="23" name="Текст 4"/>
          <p:cNvSpPr txBox="1">
            <a:spLocks/>
          </p:cNvSpPr>
          <p:nvPr/>
        </p:nvSpPr>
        <p:spPr>
          <a:xfrm>
            <a:off x="2145149" y="5192295"/>
            <a:ext cx="2343269" cy="333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 smtClean="0">
                <a:solidFill>
                  <a:sysClr val="windowText" lastClr="000000"/>
                </a:solidFill>
                <a:latin typeface="Calibri"/>
              </a:rPr>
              <a:t>IT</a:t>
            </a:r>
            <a:r>
              <a:rPr lang="ru-RU" sz="1600" dirty="0" smtClean="0">
                <a:solidFill>
                  <a:sysClr val="windowText" lastClr="000000"/>
                </a:solidFill>
                <a:latin typeface="Calibri"/>
              </a:rPr>
              <a:t>-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КЛАСТЕР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(проект)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4857" y="5519821"/>
            <a:ext cx="40723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развитие </a:t>
            </a: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инновационной </a:t>
            </a:r>
            <a:r>
              <a:rPr lang="ru-RU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деятельности </a:t>
            </a:r>
            <a:br>
              <a:rPr lang="ru-RU" sz="1400" dirty="0" smtClean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территории Пермского края 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современной информационно-телекоммуникационной инфраструктуры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6103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6616</TotalTime>
  <Words>2187</Words>
  <Application>Microsoft Office PowerPoint</Application>
  <PresentationFormat>Экран (4:3)</PresentationFormat>
  <Paragraphs>191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мероприятий  по реализации Стратегии города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lobaeva-av</dc:creator>
  <cp:lastModifiedBy>Крузель Елена Ипполитовна</cp:lastModifiedBy>
  <cp:revision>533</cp:revision>
  <cp:lastPrinted>2017-10-22T17:24:00Z</cp:lastPrinted>
  <dcterms:created xsi:type="dcterms:W3CDTF">2017-06-22T09:41:13Z</dcterms:created>
  <dcterms:modified xsi:type="dcterms:W3CDTF">2017-11-15T14:49:28Z</dcterms:modified>
</cp:coreProperties>
</file>