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5" r:id="rId4"/>
    <p:sldId id="261" r:id="rId5"/>
    <p:sldId id="259" r:id="rId6"/>
    <p:sldId id="270" r:id="rId7"/>
    <p:sldId id="271" r:id="rId8"/>
    <p:sldId id="272" r:id="rId9"/>
    <p:sldId id="269" r:id="rId10"/>
    <p:sldId id="273" r:id="rId11"/>
    <p:sldId id="275" r:id="rId12"/>
    <p:sldId id="264" r:id="rId13"/>
    <p:sldId id="276" r:id="rId14"/>
    <p:sldId id="274" r:id="rId15"/>
    <p:sldId id="278" r:id="rId16"/>
    <p:sldId id="279" r:id="rId17"/>
    <p:sldId id="277" r:id="rId18"/>
    <p:sldId id="267" r:id="rId19"/>
    <p:sldId id="268" r:id="rId20"/>
    <p:sldId id="280" r:id="rId21"/>
    <p:sldId id="26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6668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</a:rPr>
              <a:t>Газификация населенных пунктов </a:t>
            </a:r>
            <a:br>
              <a:rPr lang="ru-RU" b="1" dirty="0" smtClean="0">
                <a:solidFill>
                  <a:srgbClr val="002060"/>
                </a:solidFill>
                <a:effectLst/>
              </a:rPr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Мичуринского сельского поселения </a:t>
            </a:r>
            <a:br>
              <a:rPr lang="ru-RU" b="1" dirty="0" smtClean="0">
                <a:solidFill>
                  <a:srgbClr val="002060"/>
                </a:solidFill>
                <a:effectLst/>
              </a:rPr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Хабаровского муниципального района </a:t>
            </a:r>
            <a:br>
              <a:rPr lang="ru-RU" b="1" dirty="0" smtClean="0">
                <a:solidFill>
                  <a:srgbClr val="002060"/>
                </a:solidFill>
                <a:effectLst/>
              </a:rPr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Хабаровского края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7334632" cy="5284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Мичуринское 2017год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газификация\Фото по газификации 2017\газ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2027717" cy="152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Строительно-монтажные работы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Users\User\Desktop\газификация\Фото по газификации 2017\SAM_1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312368" cy="2484275"/>
          </a:xfrm>
          <a:prstGeom prst="rect">
            <a:avLst/>
          </a:prstGeom>
          <a:noFill/>
        </p:spPr>
      </p:pic>
      <p:pic>
        <p:nvPicPr>
          <p:cNvPr id="3076" name="Picture 4" descr="C:\Users\User\Desktop\газификация\Фото по газификации 2017\SAM_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3240360" cy="2430270"/>
          </a:xfrm>
          <a:prstGeom prst="rect">
            <a:avLst/>
          </a:prstGeom>
          <a:noFill/>
        </p:spPr>
      </p:pic>
      <p:pic>
        <p:nvPicPr>
          <p:cNvPr id="3077" name="Picture 5" descr="C:\Users\User\Desktop\газификация\Фото по газификации 2017\SAM_1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8"/>
            <a:ext cx="3312368" cy="2376264"/>
          </a:xfrm>
          <a:prstGeom prst="rect">
            <a:avLst/>
          </a:prstGeom>
          <a:noFill/>
        </p:spPr>
      </p:pic>
      <p:pic>
        <p:nvPicPr>
          <p:cNvPr id="3078" name="Picture 6" descr="C:\Users\User\Desktop\газификация\Фото по газификации 2017\IMG_20140801_105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14908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Строительно-монтажные работы</a:t>
            </a:r>
            <a:endParaRPr lang="ru-RU" dirty="0"/>
          </a:p>
        </p:txBody>
      </p:sp>
      <p:pic>
        <p:nvPicPr>
          <p:cNvPr id="4098" name="Picture 2" descr="C:\Users\User\Desktop\газификация\Фото по газификации 2017\SAM_1239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265669" cy="2179222"/>
          </a:xfrm>
          <a:prstGeom prst="rect">
            <a:avLst/>
          </a:prstGeom>
          <a:noFill/>
        </p:spPr>
      </p:pic>
      <p:pic>
        <p:nvPicPr>
          <p:cNvPr id="4099" name="Picture 3" descr="C:\Users\User\Desktop\газификация\Фото по газификации 2017\газ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3055501" cy="2291626"/>
          </a:xfrm>
          <a:prstGeom prst="rect">
            <a:avLst/>
          </a:prstGeom>
          <a:noFill/>
        </p:spPr>
      </p:pic>
      <p:pic>
        <p:nvPicPr>
          <p:cNvPr id="4100" name="Picture 4" descr="C:\Users\User\Desktop\газификация\Фото по газификации 2017\2015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05626" y="4313112"/>
            <a:ext cx="2916324" cy="1944216"/>
          </a:xfrm>
          <a:prstGeom prst="rect">
            <a:avLst/>
          </a:prstGeom>
          <a:noFill/>
        </p:spPr>
      </p:pic>
      <p:pic>
        <p:nvPicPr>
          <p:cNvPr id="4101" name="Picture 5" descr="C:\Users\User\Desktop\газификация\Фото по газификации 2017\2016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4051612" cy="270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Итоги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монтажных работ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 период 2014 - 2017 годы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Компанией ООО «</a:t>
            </a:r>
            <a:r>
              <a:rPr lang="ru-RU" b="1" dirty="0" err="1" smtClean="0">
                <a:solidFill>
                  <a:srgbClr val="002060"/>
                </a:solidFill>
              </a:rPr>
              <a:t>ВостокАвтоГаз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смонтировано: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с. Мичуринское – </a:t>
            </a:r>
            <a:r>
              <a:rPr lang="ru-RU" dirty="0" smtClean="0">
                <a:solidFill>
                  <a:srgbClr val="002060"/>
                </a:solidFill>
              </a:rPr>
              <a:t>15км.218 метров газопровода, установлено </a:t>
            </a:r>
            <a:r>
              <a:rPr lang="ru-RU" dirty="0" smtClean="0">
                <a:solidFill>
                  <a:srgbClr val="002060"/>
                </a:solidFill>
              </a:rPr>
              <a:t>394 отвода;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с. Виноградовка – </a:t>
            </a:r>
            <a:r>
              <a:rPr lang="ru-RU" dirty="0" smtClean="0">
                <a:solidFill>
                  <a:srgbClr val="002060"/>
                </a:solidFill>
              </a:rPr>
              <a:t>13км.212 метров газопровода, </a:t>
            </a:r>
            <a:r>
              <a:rPr lang="ru-RU" dirty="0" smtClean="0">
                <a:solidFill>
                  <a:srgbClr val="002060"/>
                </a:solidFill>
              </a:rPr>
              <a:t>смонтировано 388 </a:t>
            </a:r>
            <a:r>
              <a:rPr lang="ru-RU" dirty="0" smtClean="0">
                <a:solidFill>
                  <a:srgbClr val="002060"/>
                </a:solidFill>
              </a:rPr>
              <a:t>отводов к домовладениям.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Установлено  - 2 ГРП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Итоги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монтажных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 период 2014 - 2017 годы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Компанией ООО «</a:t>
            </a:r>
            <a:r>
              <a:rPr lang="ru-RU" b="1" dirty="0" err="1" smtClean="0">
                <a:solidFill>
                  <a:srgbClr val="002060"/>
                </a:solidFill>
              </a:rPr>
              <a:t>Ремстройпроект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смонтировано: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с. Федоровка – 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7км 651 метр газопровода, установлен </a:t>
            </a:r>
            <a:r>
              <a:rPr lang="ru-RU" dirty="0" smtClean="0">
                <a:solidFill>
                  <a:srgbClr val="002060"/>
                </a:solidFill>
              </a:rPr>
              <a:t>151 отвод;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с. Воронежское-3 – проложено </a:t>
            </a:r>
            <a:r>
              <a:rPr lang="ru-RU" dirty="0" smtClean="0">
                <a:solidFill>
                  <a:srgbClr val="002060"/>
                </a:solidFill>
              </a:rPr>
              <a:t>4км 638 метров газопровода, </a:t>
            </a:r>
            <a:r>
              <a:rPr lang="ru-RU" dirty="0" smtClean="0">
                <a:solidFill>
                  <a:srgbClr val="002060"/>
                </a:solidFill>
              </a:rPr>
              <a:t>смонтировано 93 </a:t>
            </a:r>
            <a:r>
              <a:rPr lang="ru-RU" dirty="0" smtClean="0">
                <a:solidFill>
                  <a:srgbClr val="002060"/>
                </a:solidFill>
              </a:rPr>
              <a:t>отвода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Установлено – 3 ГРП;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3.Ввод газопровода в эксплуатацию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проведено 4 проверки «</a:t>
            </a:r>
            <a:r>
              <a:rPr lang="ru-RU" dirty="0" err="1" smtClean="0">
                <a:solidFill>
                  <a:srgbClr val="002060"/>
                </a:solidFill>
              </a:rPr>
              <a:t>Госстройнадзора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ведется постоянный строительный контроль,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 заключен </a:t>
            </a:r>
            <a:r>
              <a:rPr lang="ru-RU" dirty="0" smtClean="0">
                <a:solidFill>
                  <a:srgbClr val="002060"/>
                </a:solidFill>
              </a:rPr>
              <a:t>контракт с компанией ООО «</a:t>
            </a:r>
            <a:r>
              <a:rPr lang="ru-RU" dirty="0" err="1" smtClean="0">
                <a:solidFill>
                  <a:srgbClr val="002060"/>
                </a:solidFill>
              </a:rPr>
              <a:t>Архипро</a:t>
            </a:r>
            <a:r>
              <a:rPr lang="ru-RU" dirty="0" smtClean="0">
                <a:solidFill>
                  <a:srgbClr val="002060"/>
                </a:solidFill>
              </a:rPr>
              <a:t>» на выполнение работ по изготовлению технических планов на внутриквартальные газопроводы на сумму </a:t>
            </a:r>
            <a:r>
              <a:rPr lang="ru-RU" dirty="0" smtClean="0">
                <a:solidFill>
                  <a:srgbClr val="002060"/>
                </a:solidFill>
              </a:rPr>
              <a:t>992тыс.895 </a:t>
            </a:r>
            <a:r>
              <a:rPr lang="ru-RU" dirty="0" smtClean="0">
                <a:solidFill>
                  <a:srgbClr val="002060"/>
                </a:solidFill>
              </a:rPr>
              <a:t>рублей 33 </a:t>
            </a:r>
            <a:r>
              <a:rPr lang="ru-RU" dirty="0" smtClean="0">
                <a:solidFill>
                  <a:srgbClr val="002060"/>
                </a:solidFill>
              </a:rPr>
              <a:t>копейки;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подрядчиками подготовлена исполнительная документация, готовится  строительный паспорт;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 ведется работа по сбору документов для проведения итоговой проверки «</a:t>
            </a:r>
            <a:r>
              <a:rPr lang="ru-RU" dirty="0" err="1" smtClean="0">
                <a:solidFill>
                  <a:srgbClr val="002060"/>
                </a:solidFill>
              </a:rPr>
              <a:t>Госстройнадзора</a:t>
            </a:r>
            <a:r>
              <a:rPr lang="ru-RU" dirty="0" smtClean="0">
                <a:solidFill>
                  <a:srgbClr val="002060"/>
                </a:solidFill>
              </a:rPr>
              <a:t>, получения </a:t>
            </a:r>
            <a:r>
              <a:rPr lang="ru-RU" dirty="0" err="1" smtClean="0">
                <a:solidFill>
                  <a:srgbClr val="002060"/>
                </a:solidFill>
              </a:rPr>
              <a:t>ЗОСп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 ведется работа по заключению договоров на аварийно диспетчерское обслуживание на время пуско-наладочных работ;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Ведется </a:t>
            </a:r>
            <a:r>
              <a:rPr lang="ru-RU" dirty="0" smtClean="0">
                <a:solidFill>
                  <a:srgbClr val="002060"/>
                </a:solidFill>
              </a:rPr>
              <a:t>работа по заключению договоров на проведение пуско-наладочных работ( врезка, </a:t>
            </a:r>
            <a:r>
              <a:rPr lang="ru-RU" dirty="0" err="1" smtClean="0">
                <a:solidFill>
                  <a:srgbClr val="002060"/>
                </a:solidFill>
              </a:rPr>
              <a:t>опрессовка</a:t>
            </a:r>
            <a:r>
              <a:rPr lang="ru-RU" dirty="0" smtClean="0">
                <a:solidFill>
                  <a:srgbClr val="002060"/>
                </a:solidFill>
              </a:rPr>
              <a:t>)  внутриквартальных </a:t>
            </a:r>
            <a:r>
              <a:rPr lang="ru-RU" dirty="0" smtClean="0">
                <a:solidFill>
                  <a:srgbClr val="002060"/>
                </a:solidFill>
              </a:rPr>
              <a:t>газопроводов;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ведется работа по получению заключения ввода в эксплуатацию;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07754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Ввод объектов газификации населенных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пунктов Мичуринского сельского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поселения  намечен на 1 полугодие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2017года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4.Подключение </a:t>
            </a:r>
            <a:r>
              <a:rPr lang="ru-RU" dirty="0" smtClean="0"/>
              <a:t>домовладений к газу.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Получение технических условий(бесплатно)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Разработка проектно сметой документации(12-20тыс.руб)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Строительно-монтажные работы(100-180 тыс.руб.)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Получение справки о выполнении тех условий,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заключение договора на врезку;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заключение договора </a:t>
            </a:r>
            <a:r>
              <a:rPr lang="ru-RU" dirty="0" smtClean="0">
                <a:solidFill>
                  <a:srgbClr val="002060"/>
                </a:solidFill>
              </a:rPr>
              <a:t>на аварийно </a:t>
            </a:r>
            <a:r>
              <a:rPr lang="ru-RU" dirty="0" smtClean="0">
                <a:solidFill>
                  <a:srgbClr val="002060"/>
                </a:solidFill>
              </a:rPr>
              <a:t>диспетчерское </a:t>
            </a:r>
            <a:r>
              <a:rPr lang="ru-RU" dirty="0" smtClean="0">
                <a:solidFill>
                  <a:srgbClr val="002060"/>
                </a:solidFill>
              </a:rPr>
              <a:t>обслуживание </a:t>
            </a:r>
            <a:r>
              <a:rPr lang="ru-RU" dirty="0" smtClean="0">
                <a:solidFill>
                  <a:srgbClr val="002060"/>
                </a:solidFill>
              </a:rPr>
              <a:t>(9тыс. руб.)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570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Межпоселковый газопровод высокого давления 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User\Desktop\газификация\7сх_инж_инфраструктуры-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47136"/>
            <a:ext cx="8538914" cy="455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Работа с населением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Еженедельно в четверг в 14.00 проведение совещания с подрядными компаниями  по вопросам газификации,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Ежеквартально проведение собрания с жителями поселения с целью информирования и уточнения проблемных вопросов,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постоянной основе распространяются  информационные листовки  о необходимости  газификации, публикуются статьи в средствах массовой информации;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Программы  по газификации поселения 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Программа газификации объектов энергетики и жилого фонда Мичуринского сельского поселения Хабаровского муниципального района Хабаровского края (2009-2012 годы)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Утверждена решением Совета депутатов от 20.12.2008 № 194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Программа газификации объектов энергетики и жилого фонда Мичуринского сельского поселения Хабаровского муниципального района Хабаровского края   (2013-2015 годы)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Утверждена постановлением администрации Мичуринского сельского поселения от 01.08.2013  № 130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Собрание  жителей</a:t>
            </a:r>
            <a:endParaRPr lang="ru-RU" dirty="0"/>
          </a:p>
        </p:txBody>
      </p:sp>
      <p:pic>
        <p:nvPicPr>
          <p:cNvPr id="5122" name="Picture 2" descr="C:\Users\User\Desktop\газификация\Фото по газификации 2017\18.04.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3384376" cy="2448272"/>
          </a:xfrm>
          <a:prstGeom prst="rect">
            <a:avLst/>
          </a:prstGeom>
          <a:noFill/>
        </p:spPr>
      </p:pic>
      <p:pic>
        <p:nvPicPr>
          <p:cNvPr id="5123" name="Picture 3" descr="C:\Users\User\Desktop\газификация\Фото по газификации 2017\2014 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240360" cy="2376264"/>
          </a:xfrm>
          <a:prstGeom prst="rect">
            <a:avLst/>
          </a:prstGeom>
          <a:noFill/>
        </p:spPr>
      </p:pic>
      <p:pic>
        <p:nvPicPr>
          <p:cNvPr id="5124" name="Picture 4" descr="C:\Users\User\Desktop\газификация\Фото по газификации 2017\2015 г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3367536" cy="2389040"/>
          </a:xfrm>
          <a:prstGeom prst="rect">
            <a:avLst/>
          </a:prstGeom>
          <a:noFill/>
        </p:spPr>
      </p:pic>
      <p:pic>
        <p:nvPicPr>
          <p:cNvPr id="5125" name="Picture 5" descr="C:\Users\User\Desktop\газификация\Фото по газификации 2017\2013 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4"/>
            <a:ext cx="326425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Трудные вопросы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Отсутствие единого заказчика по вопросам газификации на уровне края;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Отсутствие  мер поддержки не защищенных слоев населения  в вопросе подключения к газовым сетям;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Слабая конкуренция среди строительно-монтажных организаций  как следствие  высокая стоимость работ для населения;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/>
              </a:rPr>
              <a:t>Благодарю за внимание !</a:t>
            </a:r>
            <a:br>
              <a:rPr lang="ru-RU" sz="5400" b="1" dirty="0" smtClean="0">
                <a:solidFill>
                  <a:schemeClr val="tx1"/>
                </a:solidFill>
                <a:effectLst/>
              </a:rPr>
            </a:br>
            <a:endParaRPr lang="ru-RU" sz="5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C:\Users\User\Desktop\газификация\Фото по газификации 2017\газ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83614"/>
            <a:ext cx="4104456" cy="3078342"/>
          </a:xfrm>
          <a:prstGeom prst="rect">
            <a:avLst/>
          </a:prstGeom>
          <a:noFill/>
        </p:spPr>
      </p:pic>
      <p:pic>
        <p:nvPicPr>
          <p:cNvPr id="6147" name="Picture 3" descr="C:\Users\User\Desktop\газификация\Фото по газификации 2017\газ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1883243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Программа газификации района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«Газификация объектов энергетики и жилого фонда Хабаровского муниципального района Хабаровского края на 2016 – 2020 годы»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Утверждена постановлением Администрации Хабаровского района от 29.07.2016г №717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План график синхронизации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Программа развития газоснабжения и газификации Хабаровского края на 2012-2015 годы, </a:t>
            </a:r>
            <a:r>
              <a:rPr lang="ru-RU" dirty="0" smtClean="0">
                <a:solidFill>
                  <a:srgbClr val="002060"/>
                </a:solidFill>
              </a:rPr>
              <a:t>утверждена </a:t>
            </a:r>
            <a:r>
              <a:rPr lang="ru-RU" dirty="0" smtClean="0">
                <a:solidFill>
                  <a:srgbClr val="002060"/>
                </a:solidFill>
              </a:rPr>
              <a:t>Губернатором Хабаровского края В.И. </a:t>
            </a:r>
            <a:r>
              <a:rPr lang="ru-RU" dirty="0" err="1" smtClean="0">
                <a:solidFill>
                  <a:srgbClr val="002060"/>
                </a:solidFill>
              </a:rPr>
              <a:t>Шпортом</a:t>
            </a:r>
            <a:r>
              <a:rPr lang="ru-RU" dirty="0" smtClean="0">
                <a:solidFill>
                  <a:srgbClr val="002060"/>
                </a:solidFill>
              </a:rPr>
              <a:t> и председателем Правительства ОАО «Газпром» А.Б. Миллером </a:t>
            </a:r>
            <a:r>
              <a:rPr lang="ru-RU" b="1" dirty="0" smtClean="0">
                <a:solidFill>
                  <a:srgbClr val="002060"/>
                </a:solidFill>
              </a:rPr>
              <a:t>от 21.03.2012 </a:t>
            </a:r>
            <a:r>
              <a:rPr lang="ru-RU" dirty="0" smtClean="0">
                <a:solidFill>
                  <a:srgbClr val="002060"/>
                </a:solidFill>
              </a:rPr>
              <a:t>г.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Газпром - проектирует, строит межпоселковые сети высокого давления;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Хабаровский край – проектирует строит внутриквартальные сети , среднего и низкого давления;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51495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1.Подготовительный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 сбор исходных данных;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 получение технических условий;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 разработка схем газификации населенных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унктов 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 разработка проектно-сметной документации,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прохождение экспертиз и получение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аключений;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межевание и постановка земельных </a:t>
            </a:r>
            <a:r>
              <a:rPr lang="ru-RU" dirty="0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частков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под проектируемые внутриквартальные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азопроводы;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9010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2010-2011года</a:t>
            </a:r>
            <a:r>
              <a:rPr lang="ru-RU" dirty="0" smtClean="0">
                <a:solidFill>
                  <a:srgbClr val="002060"/>
                </a:solidFill>
              </a:rPr>
              <a:t>.Разработка схем газификации ОАО </a:t>
            </a:r>
            <a:r>
              <a:rPr lang="ru-RU" dirty="0" smtClean="0">
                <a:solidFill>
                  <a:srgbClr val="002060"/>
                </a:solidFill>
              </a:rPr>
              <a:t>"</a:t>
            </a:r>
            <a:r>
              <a:rPr lang="ru-RU" dirty="0" err="1" smtClean="0">
                <a:solidFill>
                  <a:srgbClr val="002060"/>
                </a:solidFill>
              </a:rPr>
              <a:t>Хабаровсккрайгаз</a:t>
            </a:r>
            <a:r>
              <a:rPr lang="ru-RU" dirty="0" smtClean="0">
                <a:solidFill>
                  <a:srgbClr val="002060"/>
                </a:solidFill>
              </a:rPr>
              <a:t>" 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smtClean="0">
                <a:solidFill>
                  <a:srgbClr val="002060"/>
                </a:solidFill>
              </a:rPr>
              <a:t>519 408 </a:t>
            </a:r>
            <a:r>
              <a:rPr lang="ru-RU" dirty="0" smtClean="0">
                <a:solidFill>
                  <a:srgbClr val="002060"/>
                </a:solidFill>
              </a:rPr>
              <a:t>рублей;</a:t>
            </a:r>
          </a:p>
          <a:p>
            <a:endParaRPr lang="ru-RU" dirty="0"/>
          </a:p>
        </p:txBody>
      </p:sp>
      <p:pic>
        <p:nvPicPr>
          <p:cNvPr id="7" name="Picture 3" descr="C:\Users\User\Desktop\газификация\Фото по газификации 2017\схема газиф 2011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21985"/>
            <a:ext cx="5616623" cy="4212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8034096" cy="3349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2012год-разработка </a:t>
            </a:r>
            <a:r>
              <a:rPr lang="ru-RU" dirty="0" smtClean="0">
                <a:solidFill>
                  <a:srgbClr val="002060"/>
                </a:solidFill>
              </a:rPr>
              <a:t>проектно-сметной документации,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.Мичуринское, с.Виноградовка,</a:t>
            </a:r>
          </a:p>
          <a:p>
            <a:pPr>
              <a:buNone/>
            </a:pPr>
            <a:r>
              <a:rPr lang="ru-RU" dirty="0" smtClean="0"/>
              <a:t> ООО </a:t>
            </a:r>
            <a:r>
              <a:rPr lang="ru-RU" dirty="0" smtClean="0"/>
              <a:t>«</a:t>
            </a:r>
            <a:r>
              <a:rPr lang="ru-RU" dirty="0" err="1" smtClean="0"/>
              <a:t>ВостокАвтоГаз</a:t>
            </a:r>
            <a:r>
              <a:rPr lang="ru-RU" dirty="0" smtClean="0"/>
              <a:t>», сумма контракта </a:t>
            </a:r>
            <a:r>
              <a:rPr lang="ru-RU" dirty="0" smtClean="0"/>
              <a:t>составила 13млн.</a:t>
            </a:r>
            <a:r>
              <a:rPr lang="ru-RU" dirty="0" smtClean="0"/>
              <a:t> 312 </a:t>
            </a:r>
            <a:r>
              <a:rPr lang="ru-RU" dirty="0" smtClean="0"/>
              <a:t>тыс.607 </a:t>
            </a:r>
            <a:r>
              <a:rPr lang="ru-RU" dirty="0" smtClean="0"/>
              <a:t>руб. 52 коп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.Федоровка, с.Воронежское-3,</a:t>
            </a:r>
            <a:r>
              <a:rPr lang="ru-RU" dirty="0" smtClean="0"/>
              <a:t> муниципальный контракт с ООО «</a:t>
            </a:r>
            <a:r>
              <a:rPr lang="ru-RU" dirty="0" err="1" smtClean="0"/>
              <a:t>Якутгазпроект</a:t>
            </a:r>
            <a:r>
              <a:rPr lang="ru-RU" dirty="0" smtClean="0"/>
              <a:t>» на сумму 11 </a:t>
            </a:r>
            <a:r>
              <a:rPr lang="ru-RU" dirty="0" smtClean="0"/>
              <a:t>млн.889</a:t>
            </a:r>
            <a:r>
              <a:rPr lang="ru-RU" dirty="0" smtClean="0"/>
              <a:t> </a:t>
            </a:r>
            <a:r>
              <a:rPr lang="ru-RU" dirty="0" smtClean="0"/>
              <a:t>тыс.668 </a:t>
            </a:r>
            <a:r>
              <a:rPr lang="ru-RU" dirty="0" smtClean="0"/>
              <a:t>руб. 03 коп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050" name="Picture 2" descr="C:\Users\User\Desktop\газификация\Фото по газификации 2017\2012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16825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2013год -</a:t>
            </a:r>
            <a:r>
              <a:rPr lang="ru-RU" dirty="0" smtClean="0">
                <a:solidFill>
                  <a:srgbClr val="002060"/>
                </a:solidFill>
              </a:rPr>
              <a:t>прохождение </a:t>
            </a:r>
            <a:r>
              <a:rPr lang="ru-RU" dirty="0" smtClean="0">
                <a:solidFill>
                  <a:srgbClr val="002060"/>
                </a:solidFill>
              </a:rPr>
              <a:t>экспертиз и получение </a:t>
            </a:r>
            <a:r>
              <a:rPr lang="ru-RU" dirty="0" smtClean="0">
                <a:solidFill>
                  <a:srgbClr val="002060"/>
                </a:solidFill>
              </a:rPr>
              <a:t>заключений;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dirty="0" smtClean="0"/>
              <a:t>государственная историко-культурная экспертиза земельных </a:t>
            </a:r>
            <a:r>
              <a:rPr lang="ru-RU" dirty="0" smtClean="0"/>
              <a:t>участков – 441тыс.руб.</a:t>
            </a:r>
          </a:p>
          <a:p>
            <a:pPr>
              <a:buFontTx/>
              <a:buChar char="-"/>
            </a:pPr>
            <a:r>
              <a:rPr lang="ru-RU" dirty="0" smtClean="0"/>
              <a:t>гидрометеорологическая информация -  </a:t>
            </a:r>
          </a:p>
          <a:p>
            <a:pPr>
              <a:buFontTx/>
              <a:buChar char="-"/>
            </a:pPr>
            <a:r>
              <a:rPr lang="ru-RU" dirty="0" smtClean="0"/>
              <a:t>36 522 </a:t>
            </a:r>
            <a:r>
              <a:rPr lang="ru-RU" dirty="0" smtClean="0"/>
              <a:t>руб.</a:t>
            </a:r>
          </a:p>
          <a:p>
            <a:pPr>
              <a:buFontTx/>
              <a:buChar char="-"/>
            </a:pPr>
            <a:r>
              <a:rPr lang="ru-RU" dirty="0" err="1" smtClean="0"/>
              <a:t>рыбохозяйственная</a:t>
            </a:r>
            <a:r>
              <a:rPr lang="ru-RU" dirty="0" smtClean="0"/>
              <a:t> характеристика </a:t>
            </a:r>
            <a:r>
              <a:rPr lang="ru-RU" dirty="0" smtClean="0"/>
              <a:t>- 73</a:t>
            </a:r>
            <a:r>
              <a:rPr lang="ru-RU" dirty="0" smtClean="0"/>
              <a:t> 786 </a:t>
            </a:r>
            <a:r>
              <a:rPr lang="ru-RU" dirty="0" smtClean="0"/>
              <a:t>руб.</a:t>
            </a:r>
          </a:p>
          <a:p>
            <a:pPr>
              <a:buFontTx/>
              <a:buChar char="-"/>
            </a:pPr>
            <a:r>
              <a:rPr lang="ru-RU" dirty="0" smtClean="0"/>
              <a:t>Государственной экспертизы по ПСД </a:t>
            </a:r>
            <a:r>
              <a:rPr lang="ru-RU" dirty="0" smtClean="0"/>
              <a:t>– 2млн.875тыс. </a:t>
            </a:r>
            <a:r>
              <a:rPr lang="ru-RU" dirty="0" smtClean="0"/>
              <a:t>р</a:t>
            </a:r>
            <a:r>
              <a:rPr lang="ru-RU" dirty="0" smtClean="0"/>
              <a:t>уб.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	межевание </a:t>
            </a:r>
            <a:r>
              <a:rPr lang="ru-RU" dirty="0" smtClean="0">
                <a:solidFill>
                  <a:srgbClr val="002060"/>
                </a:solidFill>
              </a:rPr>
              <a:t>и постановка земельных участков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под </a:t>
            </a:r>
            <a:r>
              <a:rPr lang="ru-RU" dirty="0" smtClean="0">
                <a:solidFill>
                  <a:srgbClr val="002060"/>
                </a:solidFill>
              </a:rPr>
              <a:t>проектируемые внутриквартальные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газопроводы  </a:t>
            </a:r>
            <a:r>
              <a:rPr lang="ru-RU" dirty="0" smtClean="0"/>
              <a:t>- 1млн. 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получены градостроительные планы и разрешение на строительство;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Этапы газификации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149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2. Строительно-монтажный: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18 декабря </a:t>
            </a:r>
            <a:r>
              <a:rPr lang="ru-RU" b="1" dirty="0" smtClean="0">
                <a:solidFill>
                  <a:srgbClr val="002060"/>
                </a:solidFill>
              </a:rPr>
              <a:t>2013г</a:t>
            </a:r>
            <a:r>
              <a:rPr lang="ru-RU" dirty="0" smtClean="0">
                <a:solidFill>
                  <a:srgbClr val="002060"/>
                </a:solidFill>
              </a:rPr>
              <a:t>.заключен </a:t>
            </a:r>
            <a:r>
              <a:rPr lang="ru-RU" dirty="0" smtClean="0">
                <a:solidFill>
                  <a:srgbClr val="002060"/>
                </a:solidFill>
              </a:rPr>
              <a:t>муниципальный контракт на выполнение строительно-монтажных работ в с. Мичуринское и с. Виноградовка , сумма контракта составляет </a:t>
            </a:r>
            <a:r>
              <a:rPr lang="ru-RU" b="1" dirty="0" smtClean="0">
                <a:solidFill>
                  <a:srgbClr val="002060"/>
                </a:solidFill>
              </a:rPr>
              <a:t>139 </a:t>
            </a:r>
            <a:r>
              <a:rPr lang="ru-RU" b="1" dirty="0" smtClean="0">
                <a:solidFill>
                  <a:srgbClr val="002060"/>
                </a:solidFill>
              </a:rPr>
              <a:t>млн.998тыс.</a:t>
            </a:r>
            <a:r>
              <a:rPr lang="ru-RU" b="1" dirty="0" smtClean="0">
                <a:solidFill>
                  <a:srgbClr val="002060"/>
                </a:solidFill>
              </a:rPr>
              <a:t> 400 руб. 00 коп</a:t>
            </a:r>
            <a:r>
              <a:rPr lang="ru-RU" dirty="0" smtClean="0">
                <a:solidFill>
                  <a:srgbClr val="002060"/>
                </a:solidFill>
              </a:rPr>
              <a:t>, исполнитель контракта ООО «</a:t>
            </a:r>
            <a:r>
              <a:rPr lang="ru-RU" dirty="0" err="1" smtClean="0">
                <a:solidFill>
                  <a:srgbClr val="002060"/>
                </a:solidFill>
              </a:rPr>
              <a:t>ВостокАвтоГаз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23 декабря 2013 г.</a:t>
            </a:r>
            <a:r>
              <a:rPr lang="ru-RU" dirty="0" smtClean="0">
                <a:solidFill>
                  <a:srgbClr val="002060"/>
                </a:solidFill>
              </a:rPr>
              <a:t> по результатам аукциона был заключен муниципальный контракт на выполнение строительно-монтажных работ в с. Федоровка и с. Воронежское-3, сумма контракта составила </a:t>
            </a:r>
            <a:r>
              <a:rPr lang="ru-RU" b="1" dirty="0" smtClean="0">
                <a:solidFill>
                  <a:srgbClr val="002060"/>
                </a:solidFill>
              </a:rPr>
              <a:t>28млн.</a:t>
            </a:r>
            <a:r>
              <a:rPr lang="ru-RU" b="1" dirty="0" smtClean="0">
                <a:solidFill>
                  <a:srgbClr val="002060"/>
                </a:solidFill>
              </a:rPr>
              <a:t> 547 </a:t>
            </a:r>
            <a:r>
              <a:rPr lang="ru-RU" b="1" dirty="0" smtClean="0">
                <a:solidFill>
                  <a:srgbClr val="002060"/>
                </a:solidFill>
              </a:rPr>
              <a:t>тыс.380 </a:t>
            </a:r>
            <a:r>
              <a:rPr lang="ru-RU" b="1" dirty="0" smtClean="0">
                <a:solidFill>
                  <a:srgbClr val="002060"/>
                </a:solidFill>
              </a:rPr>
              <a:t>рублей 00 коп</a:t>
            </a:r>
            <a:r>
              <a:rPr lang="ru-RU" dirty="0" smtClean="0">
                <a:solidFill>
                  <a:srgbClr val="002060"/>
                </a:solidFill>
              </a:rPr>
              <a:t>., исполнитель контракта ООО «</a:t>
            </a:r>
            <a:r>
              <a:rPr lang="ru-RU" dirty="0" err="1" smtClean="0">
                <a:solidFill>
                  <a:srgbClr val="002060"/>
                </a:solidFill>
              </a:rPr>
              <a:t>Ремстройпроект</a:t>
            </a:r>
            <a:r>
              <a:rPr lang="ru-RU" dirty="0" smtClean="0">
                <a:solidFill>
                  <a:srgbClr val="002060"/>
                </a:solidFill>
              </a:rPr>
              <a:t>»,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заключен договор на осуществление функций Технического </a:t>
            </a:r>
            <a:r>
              <a:rPr lang="ru-RU" dirty="0" smtClean="0">
                <a:solidFill>
                  <a:srgbClr val="002060"/>
                </a:solidFill>
              </a:rPr>
              <a:t>Заказчика,  </a:t>
            </a:r>
            <a:r>
              <a:rPr lang="ru-RU" dirty="0" smtClean="0">
                <a:solidFill>
                  <a:srgbClr val="002060"/>
                </a:solidFill>
              </a:rPr>
              <a:t>ОАО «</a:t>
            </a:r>
            <a:r>
              <a:rPr lang="ru-RU" dirty="0" err="1" smtClean="0">
                <a:solidFill>
                  <a:srgbClr val="002060"/>
                </a:solidFill>
              </a:rPr>
              <a:t>Хабаровсккрайгаз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, сумма затрат 214тыс руб.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193</TotalTime>
  <Words>632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Газификация населенных пунктов  Мичуринского сельского поселения  Хабаровского муниципального района  Хабаровского края</vt:lpstr>
      <vt:lpstr>Программы  по газификации поселения </vt:lpstr>
      <vt:lpstr>Программа газификации района</vt:lpstr>
      <vt:lpstr>План график синхронизации</vt:lpstr>
      <vt:lpstr>Этапы газификации</vt:lpstr>
      <vt:lpstr>Этапы газификации</vt:lpstr>
      <vt:lpstr>Этапы газификации</vt:lpstr>
      <vt:lpstr>Этапы газификации</vt:lpstr>
      <vt:lpstr>Этапы газификации</vt:lpstr>
      <vt:lpstr>Строительно-монтажные работы</vt:lpstr>
      <vt:lpstr>Строительно-монтажные работы</vt:lpstr>
      <vt:lpstr>Итоги монтажных работ</vt:lpstr>
      <vt:lpstr>Итоги монтажных работ</vt:lpstr>
      <vt:lpstr>Этапы газификации</vt:lpstr>
      <vt:lpstr>Этапы газификации</vt:lpstr>
      <vt:lpstr>Этапы газификации</vt:lpstr>
      <vt:lpstr>Этапы газификации</vt:lpstr>
      <vt:lpstr>Межпоселковый газопровод высокого давления </vt:lpstr>
      <vt:lpstr>Работа с населением</vt:lpstr>
      <vt:lpstr>Собрание  жителей</vt:lpstr>
      <vt:lpstr>Трудные вопросы</vt:lpstr>
      <vt:lpstr>Благодарю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2017-03-10T11:58:22Z</dcterms:created>
  <dcterms:modified xsi:type="dcterms:W3CDTF">2017-03-10T20:44:06Z</dcterms:modified>
</cp:coreProperties>
</file>