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  <p:sldMasterId id="2147483936" r:id="rId2"/>
    <p:sldMasterId id="2147483960" r:id="rId3"/>
    <p:sldMasterId id="2147483972" r:id="rId4"/>
  </p:sldMasterIdLst>
  <p:notesMasterIdLst>
    <p:notesMasterId r:id="rId37"/>
  </p:notesMasterIdLst>
  <p:sldIdLst>
    <p:sldId id="256" r:id="rId5"/>
    <p:sldId id="306" r:id="rId6"/>
    <p:sldId id="322" r:id="rId7"/>
    <p:sldId id="307" r:id="rId8"/>
    <p:sldId id="308" r:id="rId9"/>
    <p:sldId id="297" r:id="rId10"/>
    <p:sldId id="310" r:id="rId11"/>
    <p:sldId id="311" r:id="rId12"/>
    <p:sldId id="312" r:id="rId13"/>
    <p:sldId id="281" r:id="rId14"/>
    <p:sldId id="282" r:id="rId15"/>
    <p:sldId id="327" r:id="rId16"/>
    <p:sldId id="328" r:id="rId17"/>
    <p:sldId id="329" r:id="rId18"/>
    <p:sldId id="330" r:id="rId19"/>
    <p:sldId id="313" r:id="rId20"/>
    <p:sldId id="302" r:id="rId21"/>
    <p:sldId id="315" r:id="rId22"/>
    <p:sldId id="316" r:id="rId23"/>
    <p:sldId id="323" r:id="rId24"/>
    <p:sldId id="292" r:id="rId25"/>
    <p:sldId id="293" r:id="rId26"/>
    <p:sldId id="295" r:id="rId27"/>
    <p:sldId id="314" r:id="rId28"/>
    <p:sldId id="317" r:id="rId29"/>
    <p:sldId id="304" r:id="rId30"/>
    <p:sldId id="305" r:id="rId31"/>
    <p:sldId id="320" r:id="rId32"/>
    <p:sldId id="321" r:id="rId33"/>
    <p:sldId id="319" r:id="rId34"/>
    <p:sldId id="325" r:id="rId35"/>
    <p:sldId id="326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21FBFC-6897-44E0-85BB-C02CDB635AE4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C5825E-A9FE-4207-B5C8-5C72DF0949B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C5825E-A9FE-4207-B5C8-5C72DF0949B0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068A72-F669-44AE-9723-596FBED27797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80E11D-2F37-415A-B77B-3C9AD1FE2B7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068A72-F669-44AE-9723-596FBED27797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80E11D-2F37-415A-B77B-3C9AD1FE2B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068A72-F669-44AE-9723-596FBED27797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80E11D-2F37-415A-B77B-3C9AD1FE2B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5A3A7-500B-4E96-9BF2-A760F9DB83B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15554-A162-45C1-9122-CB32C80035F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48F74-4207-433E-A81A-5B916875645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12A40-405B-4284-B46F-628A77F753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08224-C9FD-42C6-8894-64A6A2B818C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0ABBE-A923-4B67-9B41-C275C7C5E02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3FA4B-5F5F-45B3-8ED7-CC8087EC9EE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C5520-B388-47F9-99A3-FC2E4A4515C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451C6-E7C1-48CA-AE90-C1C358362B2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9E50E-BF00-49B4-9FBA-857161655D6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76047-825E-4EB9-AAA5-38E953AE23F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CA437-58EC-48DF-B55E-C0254742F1E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0DDA9-E7EE-4EFC-BDF8-6484C68E74E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320EC-0989-4F9D-91E4-71E6E8B5D32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891E5-7BCF-4D26-8D04-FB33605AF34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4C2CD-2223-4614-9A1A-F9B415C4271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068A72-F669-44AE-9723-596FBED27797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80E11D-2F37-415A-B77B-3C9AD1FE2B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58B5F-1664-4926-AC9D-92BD28CB9A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F83A8-58C6-4DAF-BC31-2BA290CA04A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DB4BB-AE56-4B72-AF54-FD17139636C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F4FEE-7EA3-43BE-94A8-3DED18424FD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696D5-F62F-44F7-ABC2-670BEB89458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D9B48-A3D4-415F-8892-EF97F4A116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5A3A7-500B-4E96-9BF2-A760F9DB83B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15554-A162-45C1-9122-CB32C80035F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48F74-4207-433E-A81A-5B916875645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12A40-405B-4284-B46F-628A77F753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08224-C9FD-42C6-8894-64A6A2B818C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0ABBE-A923-4B67-9B41-C275C7C5E02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3FA4B-5F5F-45B3-8ED7-CC8087EC9EE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C5520-B388-47F9-99A3-FC2E4A4515C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451C6-E7C1-48CA-AE90-C1C358362B2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9E50E-BF00-49B4-9FBA-857161655D6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76047-825E-4EB9-AAA5-38E953AE23F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CA437-58EC-48DF-B55E-C0254742F1E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0DDA9-E7EE-4EFC-BDF8-6484C68E74E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320EC-0989-4F9D-91E4-71E6E8B5D32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068A72-F669-44AE-9723-596FBED27797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80E11D-2F37-415A-B77B-3C9AD1FE2B7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891E5-7BCF-4D26-8D04-FB33605AF34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4C2CD-2223-4614-9A1A-F9B415C4271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58B5F-1664-4926-AC9D-92BD28CB9A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F83A8-58C6-4DAF-BC31-2BA290CA04A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DB4BB-AE56-4B72-AF54-FD17139636C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F4FEE-7EA3-43BE-94A8-3DED18424FD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696D5-F62F-44F7-ABC2-670BEB89458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D9B48-A3D4-415F-8892-EF97F4A116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5A3A7-500B-4E96-9BF2-A760F9DB83B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15554-A162-45C1-9122-CB32C80035F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48F74-4207-433E-A81A-5B916875645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12A40-405B-4284-B46F-628A77F753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08224-C9FD-42C6-8894-64A6A2B818C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0ABBE-A923-4B67-9B41-C275C7C5E02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3FA4B-5F5F-45B3-8ED7-CC8087EC9EE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C5520-B388-47F9-99A3-FC2E4A4515C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451C6-E7C1-48CA-AE90-C1C358362B2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9E50E-BF00-49B4-9FBA-857161655D6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76047-825E-4EB9-AAA5-38E953AE23F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CA437-58EC-48DF-B55E-C0254742F1E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068A72-F669-44AE-9723-596FBED27797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80E11D-2F37-415A-B77B-3C9AD1FE2B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0DDA9-E7EE-4EFC-BDF8-6484C68E74E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320EC-0989-4F9D-91E4-71E6E8B5D32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891E5-7BCF-4D26-8D04-FB33605AF34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4C2CD-2223-4614-9A1A-F9B415C4271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58B5F-1664-4926-AC9D-92BD28CB9A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F83A8-58C6-4DAF-BC31-2BA290CA04A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DB4BB-AE56-4B72-AF54-FD17139636C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F4FEE-7EA3-43BE-94A8-3DED18424FD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696D5-F62F-44F7-ABC2-670BEB89458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D9B48-A3D4-415F-8892-EF97F4A116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068A72-F669-44AE-9723-596FBED27797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80E11D-2F37-415A-B77B-3C9AD1FE2B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068A72-F669-44AE-9723-596FBED27797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80E11D-2F37-415A-B77B-3C9AD1FE2B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068A72-F669-44AE-9723-596FBED27797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80E11D-2F37-415A-B77B-3C9AD1FE2B7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068A72-F669-44AE-9723-596FBED27797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80E11D-2F37-415A-B77B-3C9AD1FE2B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068A72-F669-44AE-9723-596FBED27797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F80E11D-2F37-415A-B77B-3C9AD1FE2B7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94068A72-F669-44AE-9723-596FBED27797}" type="datetimeFigureOut">
              <a:rPr lang="ru-RU" smtClean="0"/>
              <a:pPr/>
              <a:t>10.03.2017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F80E11D-2F37-415A-B77B-3C9AD1FE2B7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9C80BF1-2861-4577-B57E-5B66A0ADD0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0E4B34-F81E-4CA0-9B16-83DDB78CCBA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9C80BF1-2861-4577-B57E-5B66A0ADD0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0E4B34-F81E-4CA0-9B16-83DDB78CCBA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9C80BF1-2861-4577-B57E-5B66A0ADD0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0E4B34-F81E-4CA0-9B16-83DDB78CCBA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692696"/>
            <a:ext cx="7848872" cy="3848448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effectLst/>
              </a:rPr>
              <a:t>«О развитии предпринимательской деятельности на территории Мичуринского сельского поселения»</a:t>
            </a:r>
            <a:endParaRPr lang="ru-RU" sz="54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187624" y="4581128"/>
            <a:ext cx="7353200" cy="201622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4000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Глава поселения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Шадрин Александр Павлович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2017год</a:t>
            </a:r>
            <a:endParaRPr kumimoji="0" lang="ru-RU" sz="4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b="1" dirty="0" smtClean="0">
                <a:solidFill>
                  <a:schemeClr val="tx1"/>
                </a:solidFill>
                <a:effectLst/>
              </a:rPr>
              <a:t>Конкурентные преимущества бизнеса </a:t>
            </a:r>
            <a:endParaRPr lang="ru-RU" b="1" dirty="0"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Близость к городскому округу  город Хабаровск(пригородная зона</a:t>
            </a:r>
            <a:r>
              <a:rPr lang="ru-RU" dirty="0" smtClean="0">
                <a:solidFill>
                  <a:srgbClr val="002060"/>
                </a:solidFill>
              </a:rPr>
              <a:t>);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Вхождение в Хабаровскую промышленно-транспортную </a:t>
            </a:r>
            <a:r>
              <a:rPr lang="ru-RU" dirty="0" smtClean="0">
                <a:solidFill>
                  <a:srgbClr val="002060"/>
                </a:solidFill>
              </a:rPr>
              <a:t>агломерацию;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Мощный природно- рекреационный потенциал(зеленая зона</a:t>
            </a:r>
            <a:r>
              <a:rPr lang="ru-RU" dirty="0" smtClean="0">
                <a:solidFill>
                  <a:srgbClr val="002060"/>
                </a:solidFill>
              </a:rPr>
              <a:t>);</a:t>
            </a:r>
            <a:endParaRPr lang="ru-RU" dirty="0" smtClean="0">
              <a:solidFill>
                <a:srgbClr val="002060"/>
              </a:solidFill>
            </a:endParaRP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Обширные земельные ресурсы(зона  жилищного, дачного строительства, сельского хозяйства</a:t>
            </a:r>
            <a:r>
              <a:rPr lang="ru-RU" dirty="0" smtClean="0">
                <a:solidFill>
                  <a:srgbClr val="002060"/>
                </a:solidFill>
              </a:rPr>
              <a:t>);</a:t>
            </a:r>
            <a:endParaRPr lang="ru-RU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8216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  <a:effectLst/>
                <a:latin typeface="+mn-lt"/>
              </a:rPr>
              <a:t>Точки роста бизнеса Мичуринского СП</a:t>
            </a:r>
            <a:endParaRPr lang="ru-RU" sz="5400" b="1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2057400"/>
            <a:ext cx="8964488" cy="36038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800" dirty="0" smtClean="0">
                <a:solidFill>
                  <a:srgbClr val="002060"/>
                </a:solidFill>
              </a:rPr>
              <a:t>1.</a:t>
            </a:r>
            <a:r>
              <a:rPr lang="ru-RU" sz="4800" dirty="0" smtClean="0"/>
              <a:t>  </a:t>
            </a:r>
            <a:r>
              <a:rPr lang="ru-RU" sz="4800" dirty="0" err="1" smtClean="0">
                <a:solidFill>
                  <a:srgbClr val="002060"/>
                </a:solidFill>
              </a:rPr>
              <a:t>Туристическо-рекреационная</a:t>
            </a:r>
            <a:r>
              <a:rPr lang="ru-RU" sz="4800" dirty="0" smtClean="0">
                <a:solidFill>
                  <a:srgbClr val="002060"/>
                </a:solidFill>
              </a:rPr>
              <a:t>;</a:t>
            </a:r>
          </a:p>
          <a:p>
            <a:pPr>
              <a:buNone/>
            </a:pPr>
            <a:r>
              <a:rPr lang="ru-RU" sz="4800" dirty="0" smtClean="0">
                <a:solidFill>
                  <a:srgbClr val="002060"/>
                </a:solidFill>
              </a:rPr>
              <a:t>2. Жилищное строительство;</a:t>
            </a:r>
          </a:p>
          <a:p>
            <a:pPr>
              <a:buNone/>
            </a:pPr>
            <a:r>
              <a:rPr lang="ru-RU" sz="4800" dirty="0" smtClean="0">
                <a:solidFill>
                  <a:srgbClr val="002060"/>
                </a:solidFill>
              </a:rPr>
              <a:t>3. Производственная;</a:t>
            </a:r>
          </a:p>
          <a:p>
            <a:pPr>
              <a:buNone/>
            </a:pPr>
            <a:r>
              <a:rPr lang="ru-RU" sz="4800" dirty="0" smtClean="0">
                <a:solidFill>
                  <a:srgbClr val="002060"/>
                </a:solidFill>
              </a:rPr>
              <a:t>4. Сфера услуг;</a:t>
            </a:r>
            <a:endParaRPr lang="ru-RU" sz="4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effectLst/>
              </a:rPr>
              <a:t>Гостиничный комплекс «Элита» с.Воронежское-2</a:t>
            </a:r>
            <a:endParaRPr lang="ru-RU" sz="4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Фотки к докладу\hotel-elita-fas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556792"/>
            <a:ext cx="3816424" cy="2544283"/>
          </a:xfrm>
          <a:prstGeom prst="rect">
            <a:avLst/>
          </a:prstGeom>
          <a:noFill/>
        </p:spPr>
      </p:pic>
      <p:pic>
        <p:nvPicPr>
          <p:cNvPr id="3075" name="Picture 3" descr="C:\Users\User\Desktop\Фотки к докладу\bnzWkbp_Pi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556792"/>
            <a:ext cx="3677694" cy="2448272"/>
          </a:xfrm>
          <a:prstGeom prst="rect">
            <a:avLst/>
          </a:prstGeom>
          <a:noFill/>
        </p:spPr>
      </p:pic>
      <p:pic>
        <p:nvPicPr>
          <p:cNvPr id="3076" name="Picture 4" descr="C:\Users\User\Desktop\Фотки к докладу\iwG207AghM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221088"/>
            <a:ext cx="3684376" cy="2110653"/>
          </a:xfrm>
          <a:prstGeom prst="rect">
            <a:avLst/>
          </a:prstGeom>
          <a:noFill/>
        </p:spPr>
      </p:pic>
      <p:pic>
        <p:nvPicPr>
          <p:cNvPr id="3077" name="Picture 5" descr="C:\Users\User\Desktop\Фотки к докладу\QUZ8g18_Pd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4221088"/>
            <a:ext cx="3744416" cy="21515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chemeClr val="tx1"/>
                </a:solidFill>
                <a:effectLst/>
              </a:rPr>
              <a:t>«</a:t>
            </a:r>
            <a:r>
              <a:rPr lang="ru-RU" sz="4000" b="1" dirty="0" err="1" smtClean="0">
                <a:solidFill>
                  <a:schemeClr val="tx1"/>
                </a:solidFill>
                <a:effectLst/>
              </a:rPr>
              <a:t>Аэропарк</a:t>
            </a:r>
            <a:r>
              <a:rPr lang="ru-RU" sz="4000" b="1" dirty="0" smtClean="0">
                <a:solidFill>
                  <a:schemeClr val="tx1"/>
                </a:solidFill>
                <a:effectLst/>
              </a:rPr>
              <a:t>» с. Виноградовка</a:t>
            </a:r>
            <a:endParaRPr lang="ru-RU" sz="40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4098" name="Picture 2" descr="C:\Users\User\Desktop\Фотки к докладу\DSC_03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68760"/>
            <a:ext cx="3924943" cy="2616629"/>
          </a:xfrm>
          <a:prstGeom prst="rect">
            <a:avLst/>
          </a:prstGeom>
          <a:noFill/>
        </p:spPr>
      </p:pic>
      <p:pic>
        <p:nvPicPr>
          <p:cNvPr id="4099" name="Picture 3" descr="C:\Users\User\Desktop\Фотки к докладу\DSC_03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241713"/>
            <a:ext cx="3888432" cy="2592289"/>
          </a:xfrm>
          <a:prstGeom prst="rect">
            <a:avLst/>
          </a:prstGeom>
          <a:noFill/>
        </p:spPr>
      </p:pic>
      <p:pic>
        <p:nvPicPr>
          <p:cNvPr id="4100" name="Picture 4" descr="C:\Users\User\Desktop\Фотки к докладу\DSC_04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933056"/>
            <a:ext cx="3960439" cy="2640293"/>
          </a:xfrm>
          <a:prstGeom prst="rect">
            <a:avLst/>
          </a:prstGeom>
          <a:noFill/>
        </p:spPr>
      </p:pic>
      <p:pic>
        <p:nvPicPr>
          <p:cNvPr id="4101" name="Picture 5" descr="F:\форум\Фото Форум 2015\DSC_0400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933056"/>
            <a:ext cx="3835896" cy="2557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«</a:t>
            </a:r>
            <a:r>
              <a:rPr lang="ru-RU" sz="4000" b="1" dirty="0" err="1" smtClean="0">
                <a:solidFill>
                  <a:schemeClr val="tx1"/>
                </a:solidFill>
              </a:rPr>
              <a:t>Экопарк</a:t>
            </a:r>
            <a:r>
              <a:rPr lang="ru-RU" sz="4000" b="1" dirty="0" smtClean="0">
                <a:solidFill>
                  <a:schemeClr val="tx1"/>
                </a:solidFill>
              </a:rPr>
              <a:t> ВОРОНЕЖ» с. Воронежское-1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User\Desktop\Фотки к докладу\3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4032448" cy="2699691"/>
          </a:xfrm>
          <a:prstGeom prst="rect">
            <a:avLst/>
          </a:prstGeom>
          <a:noFill/>
        </p:spPr>
      </p:pic>
      <p:pic>
        <p:nvPicPr>
          <p:cNvPr id="5123" name="Picture 3" descr="C:\Users\User\Desktop\Фотки к докладу\3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4293096"/>
            <a:ext cx="3600400" cy="2410438"/>
          </a:xfrm>
          <a:prstGeom prst="rect">
            <a:avLst/>
          </a:prstGeom>
          <a:noFill/>
        </p:spPr>
      </p:pic>
      <p:pic>
        <p:nvPicPr>
          <p:cNvPr id="5124" name="Picture 4" descr="C:\Users\User\Desktop\Фотки к докладу\3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484784"/>
            <a:ext cx="4017366" cy="26895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effectLst/>
              </a:rPr>
              <a:t>Горнолыжный комплекс«Снеговик»</a:t>
            </a:r>
            <a:br>
              <a:rPr lang="ru-RU" sz="4000" b="1" dirty="0" smtClean="0">
                <a:solidFill>
                  <a:schemeClr val="tx1"/>
                </a:solidFill>
                <a:effectLst/>
              </a:rPr>
            </a:br>
            <a:r>
              <a:rPr lang="ru-RU" sz="4000" b="1" dirty="0" smtClean="0">
                <a:solidFill>
                  <a:schemeClr val="tx1"/>
                </a:solidFill>
                <a:effectLst/>
              </a:rPr>
              <a:t>с.Воронежское - 1</a:t>
            </a:r>
            <a:endParaRPr lang="ru-RU" sz="40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6146" name="Picture 2" descr="C:\Users\User\Desktop\Фотки к докладу\4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40768"/>
            <a:ext cx="3888432" cy="2603272"/>
          </a:xfrm>
          <a:prstGeom prst="rect">
            <a:avLst/>
          </a:prstGeom>
          <a:noFill/>
        </p:spPr>
      </p:pic>
      <p:pic>
        <p:nvPicPr>
          <p:cNvPr id="6147" name="Picture 3" descr="C:\Users\User\Desktop\Фотки к докладу\4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005064"/>
            <a:ext cx="3976389" cy="2662160"/>
          </a:xfrm>
          <a:prstGeom prst="rect">
            <a:avLst/>
          </a:prstGeom>
          <a:noFill/>
        </p:spPr>
      </p:pic>
      <p:pic>
        <p:nvPicPr>
          <p:cNvPr id="6148" name="Picture 4" descr="C:\Users\User\Desktop\Фотки к докладу\4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0468" y="4005064"/>
            <a:ext cx="3979581" cy="2664296"/>
          </a:xfrm>
          <a:prstGeom prst="rect">
            <a:avLst/>
          </a:prstGeom>
          <a:noFill/>
        </p:spPr>
      </p:pic>
      <p:pic>
        <p:nvPicPr>
          <p:cNvPr id="614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340768"/>
            <a:ext cx="3923928" cy="259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/>
              </a:rPr>
              <a:t>Агентство стратегических инициатив</a:t>
            </a:r>
            <a:endParaRPr lang="ru-RU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ru-RU" dirty="0" smtClean="0">
                <a:solidFill>
                  <a:srgbClr val="002060"/>
                </a:solidFill>
              </a:rPr>
              <a:t>Совет по предпринимательской деятельности;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Ежегодное инвестиционное послание главы Мичуринского сельского поселения;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Ежегодное проведение бизнес форума «Мичуринское территория бизнес успеха»;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Уточнение перечня земельных участков и муниципального имущества  которое может предоставить муниципалитет для реализации различных проектов;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Изменение  ставок муниципальных налогов;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Реализация проектов на основе </a:t>
            </a:r>
            <a:r>
              <a:rPr lang="ru-RU" dirty="0" err="1" smtClean="0">
                <a:solidFill>
                  <a:srgbClr val="002060"/>
                </a:solidFill>
              </a:rPr>
              <a:t>частно-муниципального</a:t>
            </a:r>
            <a:r>
              <a:rPr lang="ru-RU" dirty="0" smtClean="0">
                <a:solidFill>
                  <a:srgbClr val="002060"/>
                </a:solidFill>
              </a:rPr>
              <a:t>  партнерства;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Открытие  филиала МФЦ в с. Мичуринское;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466144" cy="121014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/>
              </a:rPr>
              <a:t>Формы поддержки</a:t>
            </a:r>
            <a:endParaRPr lang="ru-RU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447800"/>
            <a:ext cx="8322128" cy="4800600"/>
          </a:xfrm>
        </p:spPr>
        <p:txBody>
          <a:bodyPr>
            <a:normAutofit lnSpcReduction="10000"/>
          </a:bodyPr>
          <a:lstStyle/>
          <a:p>
            <a:r>
              <a:rPr lang="ru-RU" sz="4000" dirty="0" smtClean="0">
                <a:solidFill>
                  <a:srgbClr val="002060"/>
                </a:solidFill>
              </a:rPr>
              <a:t>«</a:t>
            </a:r>
            <a:r>
              <a:rPr lang="ru-RU" sz="4000" b="1" dirty="0" smtClean="0">
                <a:solidFill>
                  <a:srgbClr val="002060"/>
                </a:solidFill>
              </a:rPr>
              <a:t>Инвестиционное послание главы Мичуринского сельского поселения»</a:t>
            </a:r>
            <a:r>
              <a:rPr lang="ru-RU" sz="4000" dirty="0" smtClean="0">
                <a:solidFill>
                  <a:srgbClr val="002060"/>
                </a:solidFill>
              </a:rPr>
              <a:t>, главная цель –  совместно обсудить, выявить системные проблемы по ведению бизнеса, выработать круг первоочередных задач и  мер по их решению.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610160" cy="11430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/>
              </a:rPr>
              <a:t>Формы поддержки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447800"/>
            <a:ext cx="8322128" cy="4800600"/>
          </a:xfrm>
        </p:spPr>
        <p:txBody>
          <a:bodyPr/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Налоговые каникулы </a:t>
            </a:r>
            <a:r>
              <a:rPr lang="ru-RU" sz="4000" dirty="0" smtClean="0">
                <a:solidFill>
                  <a:srgbClr val="002060"/>
                </a:solidFill>
              </a:rPr>
              <a:t>по налогу  на землю для проектов признанных инвестиционными  в границах Мичуринского сельского поселения сроком на </a:t>
            </a:r>
            <a:r>
              <a:rPr lang="ru-RU" sz="4000" b="1" dirty="0" smtClean="0">
                <a:solidFill>
                  <a:srgbClr val="002060"/>
                </a:solidFill>
              </a:rPr>
              <a:t>5 лет</a:t>
            </a:r>
            <a:r>
              <a:rPr lang="ru-RU" sz="4000" dirty="0" smtClean="0">
                <a:solidFill>
                  <a:srgbClr val="002060"/>
                </a:solidFill>
              </a:rPr>
              <a:t>;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/>
              </a:rPr>
              <a:t>Формы поддержки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447800"/>
            <a:ext cx="8322128" cy="4800600"/>
          </a:xfrm>
        </p:spPr>
        <p:txBody>
          <a:bodyPr/>
          <a:lstStyle/>
          <a:p>
            <a:r>
              <a:rPr lang="ru-RU" sz="4000" dirty="0" smtClean="0">
                <a:solidFill>
                  <a:srgbClr val="002060"/>
                </a:solidFill>
              </a:rPr>
              <a:t>Ежегодное обновление и публикация перечня земельных участков и имущества сформированных муниципалитетом для реализации инвестиционных проектов;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8019288" cy="1143000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  <a:effectLst/>
              </a:rPr>
              <a:t>Географическая</a:t>
            </a:r>
            <a:r>
              <a:rPr lang="ru-RU" sz="5400" b="1" dirty="0" smtClean="0">
                <a:solidFill>
                  <a:schemeClr val="tx1"/>
                </a:solidFill>
              </a:rPr>
              <a:t> справка</a:t>
            </a:r>
            <a:endParaRPr lang="ru-RU" sz="5400" b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5656" y="1447800"/>
            <a:ext cx="7305632" cy="4800600"/>
          </a:xfrm>
        </p:spPr>
        <p:txBody>
          <a:bodyPr>
            <a:normAutofit fontScale="70000" lnSpcReduction="20000"/>
          </a:bodyPr>
          <a:lstStyle/>
          <a:p>
            <a:endParaRPr lang="ru-RU" dirty="0" smtClean="0"/>
          </a:p>
          <a:p>
            <a:pPr marL="0">
              <a:lnSpc>
                <a:spcPct val="150000"/>
              </a:lnSpc>
              <a:spcBef>
                <a:spcPts val="0"/>
              </a:spcBef>
            </a:pPr>
            <a:r>
              <a:rPr lang="ru-RU" sz="4600" dirty="0" smtClean="0">
                <a:solidFill>
                  <a:srgbClr val="002060"/>
                </a:solidFill>
              </a:rPr>
              <a:t>Площадь – 33,8 тыс. гектар</a:t>
            </a:r>
          </a:p>
          <a:p>
            <a:pPr marL="0">
              <a:lnSpc>
                <a:spcPct val="150000"/>
              </a:lnSpc>
              <a:spcBef>
                <a:spcPts val="0"/>
              </a:spcBef>
            </a:pPr>
            <a:r>
              <a:rPr lang="ru-RU" sz="4600" dirty="0" smtClean="0">
                <a:solidFill>
                  <a:srgbClr val="002060"/>
                </a:solidFill>
              </a:rPr>
              <a:t>Население – 4100 человек</a:t>
            </a:r>
          </a:p>
          <a:p>
            <a:pPr marL="0">
              <a:lnSpc>
                <a:spcPct val="150000"/>
              </a:lnSpc>
              <a:spcBef>
                <a:spcPts val="0"/>
              </a:spcBef>
            </a:pPr>
            <a:r>
              <a:rPr lang="ru-RU" sz="4600" dirty="0" smtClean="0">
                <a:solidFill>
                  <a:srgbClr val="002060"/>
                </a:solidFill>
              </a:rPr>
              <a:t>Населенные пункты  - 8:</a:t>
            </a:r>
          </a:p>
          <a:p>
            <a:pPr marL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4600" dirty="0" err="1" smtClean="0">
                <a:solidFill>
                  <a:srgbClr val="002060"/>
                </a:solidFill>
              </a:rPr>
              <a:t>с.Мичуринское,с.Виноградовка,с.Федо-ровка</a:t>
            </a:r>
            <a:r>
              <a:rPr lang="ru-RU" sz="4600" dirty="0" smtClean="0">
                <a:solidFill>
                  <a:srgbClr val="002060"/>
                </a:solidFill>
              </a:rPr>
              <a:t>, с.Нагорное, с.Воронежское-1, Воронежское-2,Вронежское-3,</a:t>
            </a:r>
          </a:p>
          <a:p>
            <a:pPr marL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4600" dirty="0" smtClean="0">
                <a:solidFill>
                  <a:srgbClr val="002060"/>
                </a:solidFill>
              </a:rPr>
              <a:t>с. </a:t>
            </a:r>
            <a:r>
              <a:rPr lang="ru-RU" sz="4600" dirty="0" err="1" smtClean="0">
                <a:solidFill>
                  <a:srgbClr val="002060"/>
                </a:solidFill>
              </a:rPr>
              <a:t>Новокаменка</a:t>
            </a:r>
            <a:r>
              <a:rPr lang="ru-RU" sz="4600" dirty="0" smtClean="0">
                <a:solidFill>
                  <a:srgbClr val="002060"/>
                </a:solidFill>
              </a:rPr>
              <a:t>;</a:t>
            </a:r>
          </a:p>
          <a:p>
            <a:pPr>
              <a:buNone/>
            </a:pPr>
            <a:endParaRPr lang="ru-RU" sz="4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  <a:effectLst/>
              </a:rPr>
              <a:t>Фрагмент генерального плана </a:t>
            </a:r>
            <a:endParaRPr lang="ru-RU" sz="4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esktop\5предл_по_тер_пл-фрагм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8676541" cy="4680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Шадрину\2предл_по_тер_пл-фрагм-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8666163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трелка вниз 3"/>
          <p:cNvSpPr/>
          <p:nvPr/>
        </p:nvSpPr>
        <p:spPr>
          <a:xfrm>
            <a:off x="7956550" y="1412875"/>
            <a:ext cx="647700" cy="792163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740650" y="2349500"/>
            <a:ext cx="1152525" cy="719138"/>
          </a:xfrm>
          <a:prstGeom prst="rect">
            <a:avLst/>
          </a:pr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077" name="TextBox 5"/>
          <p:cNvSpPr txBox="1">
            <a:spLocks noChangeArrowheads="1"/>
          </p:cNvSpPr>
          <p:nvPr/>
        </p:nvSpPr>
        <p:spPr bwMode="auto">
          <a:xfrm>
            <a:off x="323850" y="333375"/>
            <a:ext cx="8496300" cy="646113"/>
          </a:xfrm>
          <a:prstGeom prst="rect">
            <a:avLst/>
          </a:prstGeom>
          <a:noFill/>
          <a:ln w="762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srgbClr val="1F497D"/>
                </a:solidFill>
                <a:latin typeface="Arial" charset="0"/>
                <a:cs typeface="Arial" charset="0"/>
              </a:rPr>
              <a:t>Земельный участок площадью 415000 кв.м.- для размещения объектов (территорий) рекреационного назначения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Шадрину\2предл_по_тер_пл-фрагм-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8666163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323850" y="333375"/>
            <a:ext cx="8496300" cy="922338"/>
          </a:xfrm>
          <a:prstGeom prst="rect">
            <a:avLst/>
          </a:prstGeom>
          <a:noFill/>
          <a:ln w="762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tx2"/>
                </a:solidFill>
              </a:rPr>
              <a:t>Земельный участок площадью 115000 кв.м.- для размещения туристических баз, стационарных и палаточных туристско-оздоровительных лагерей, домов рыболова и охотника, детских туристических станций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5003800" y="1484313"/>
            <a:ext cx="485775" cy="555625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787900" y="2276475"/>
            <a:ext cx="863600" cy="504825"/>
          </a:xfrm>
          <a:prstGeom prst="rect">
            <a:avLst/>
          </a:pr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Шадрину\2предл_по_тер_пл-фрагм-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8666163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Box 2"/>
          <p:cNvSpPr txBox="1">
            <a:spLocks noChangeArrowheads="1"/>
          </p:cNvSpPr>
          <p:nvPr/>
        </p:nvSpPr>
        <p:spPr bwMode="auto">
          <a:xfrm>
            <a:off x="323850" y="333375"/>
            <a:ext cx="8496300" cy="646113"/>
          </a:xfrm>
          <a:prstGeom prst="rect">
            <a:avLst/>
          </a:prstGeom>
          <a:noFill/>
          <a:ln w="762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srgbClr val="1F497D"/>
                </a:solidFill>
                <a:latin typeface="Arial" charset="0"/>
                <a:cs typeface="Arial" charset="0"/>
              </a:rPr>
              <a:t>Земельный участок площадью 30000 кв.м.- для размещения объектов (территорий) рекреационного назначения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1258888" y="2708275"/>
            <a:ext cx="487362" cy="555625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2988" y="3357563"/>
            <a:ext cx="865187" cy="503237"/>
          </a:xfrm>
          <a:prstGeom prst="rect">
            <a:avLst/>
          </a:prstGeom>
          <a:noFill/>
          <a:ln w="762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466144" cy="114300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chemeClr val="tx1"/>
                </a:solidFill>
                <a:effectLst/>
              </a:rPr>
              <a:t>Частно-муниципальное</a:t>
            </a:r>
            <a:r>
              <a:rPr lang="ru-RU" b="1" dirty="0" smtClean="0">
                <a:solidFill>
                  <a:schemeClr val="tx1"/>
                </a:solidFill>
                <a:effectLst/>
              </a:rPr>
              <a:t> партнерство</a:t>
            </a:r>
            <a:endParaRPr lang="ru-RU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447800"/>
            <a:ext cx="7962088" cy="4800600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Создание сети муниципальных парков,с.Виноградовка,с.Воронежское-3, с.Воронежское-2;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Создание специализированного рынка по выкупу и переработке излишков сельскохозяйственной продукции у населения с.Виноградовка;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Создание «бизнес инкубатора» с. Мичуринское ;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Социальные проекты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Подготовительные (земляные работы) по строительству многофункциональной спортивной площадки с резиновым покрытием с.Мичуринское;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Строительство и благоустройство  памятного знака «Воинам-односельчанам, участвовавшим в  Великой Отечественной войне и войне с Японией» в с.Мичуринское;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Участие в проведении культурно-массовых мероприятий;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Обустройство детских игровых площадок на территории поселения; 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Подготовительные работы по строительству храмов в с. Виноградовка, с. Мичуринское;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466144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  <a:effectLst/>
              </a:rPr>
              <a:t>Приоритетные направления на 2017год</a:t>
            </a:r>
            <a:endParaRPr lang="ru-RU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447800"/>
            <a:ext cx="7962088" cy="480060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Корректировка действующей муниципальной программы, принятие подпрограмм развития приоритетных направлений;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Увеличение выделяемых бюджетных средств на эти цели в 2 раза по сравнению с аналогичным периодом 2015-2016гг.</a:t>
            </a:r>
          </a:p>
          <a:p>
            <a:r>
              <a:rPr lang="ru-RU" sz="2800" dirty="0" smtClean="0">
                <a:solidFill>
                  <a:srgbClr val="002060"/>
                </a:solidFill>
              </a:rPr>
              <a:t>Разработка нормативно правовой базы поддержки начинающих субъектов малого предпринимательства, через представление гарантий, миро займов, грантовской поддержки;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/>
              <a:t>Проблемные  направления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628800"/>
            <a:ext cx="8229600" cy="4525963"/>
          </a:xfrm>
        </p:spPr>
        <p:txBody>
          <a:bodyPr/>
          <a:lstStyle/>
          <a:p>
            <a:pPr lvl="0">
              <a:buNone/>
            </a:pPr>
            <a:r>
              <a:rPr lang="ru-RU" sz="4000" dirty="0" smtClean="0">
                <a:solidFill>
                  <a:srgbClr val="002060"/>
                </a:solidFill>
              </a:rPr>
              <a:t>1. Отсутствие согласованности различных муниципальных поселенческих, районных и краевых программ направленных на развитие малого бизнеса;</a:t>
            </a:r>
          </a:p>
          <a:p>
            <a:pPr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/>
              <a:t>Проблемные направлени</a:t>
            </a:r>
            <a:r>
              <a:rPr lang="ru-RU" dirty="0" smtClean="0"/>
              <a:t>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None/>
            </a:pPr>
            <a:r>
              <a:rPr lang="ru-RU" sz="4000" dirty="0" smtClean="0">
                <a:solidFill>
                  <a:srgbClr val="002060"/>
                </a:solidFill>
              </a:rPr>
              <a:t>2. Отсутствие совместных программ по развитию различных форм бизнеса между поселением, районом, городским округом г. Хабаровск;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/>
              <a:t>Проблемные направления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None/>
            </a:pPr>
            <a:r>
              <a:rPr lang="ru-RU" sz="2800" dirty="0" smtClean="0">
                <a:solidFill>
                  <a:srgbClr val="002060"/>
                </a:solidFill>
              </a:rPr>
              <a:t>3. Отсутствие системного подхода в решении проблемы инвестиционной привлекательности территории муниципального района, в том числе и  развитие инфраструктуры: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- транспортной:</a:t>
            </a:r>
            <a:r>
              <a:rPr lang="ru-RU" sz="2800" dirty="0" smtClean="0">
                <a:solidFill>
                  <a:srgbClr val="002060"/>
                </a:solidFill>
              </a:rPr>
              <a:t> (дороги, парковочные места, с. Воронежское-1, Воронежское-2, Виноградовка;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-  электрической </a:t>
            </a:r>
            <a:r>
              <a:rPr lang="ru-RU" sz="2800" dirty="0" smtClean="0">
                <a:solidFill>
                  <a:srgbClr val="002060"/>
                </a:solidFill>
              </a:rPr>
              <a:t>(реконструкция сетей, подключение); </a:t>
            </a:r>
          </a:p>
          <a:p>
            <a:r>
              <a:rPr lang="ru-RU" sz="2800" b="1" dirty="0" smtClean="0">
                <a:solidFill>
                  <a:srgbClr val="002060"/>
                </a:solidFill>
              </a:rPr>
              <a:t>-   социальной</a:t>
            </a:r>
            <a:r>
              <a:rPr lang="ru-RU" sz="2800" dirty="0" smtClean="0">
                <a:solidFill>
                  <a:srgbClr val="002060"/>
                </a:solidFill>
              </a:rPr>
              <a:t> (д.сады, школа, медицинские учреждения);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effectLst/>
              </a:rPr>
              <a:t>Схема расположения поселения</a:t>
            </a:r>
            <a:endParaRPr lang="ru-RU" sz="40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1схема_расположения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087668"/>
            <a:ext cx="7502044" cy="5570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/>
              <a:t>Проблемные направлени</a:t>
            </a:r>
            <a:r>
              <a:rPr lang="ru-RU" dirty="0" smtClean="0"/>
              <a:t>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</a:rPr>
              <a:t>4. </a:t>
            </a:r>
            <a:r>
              <a:rPr lang="ru-RU" sz="4000" dirty="0" smtClean="0">
                <a:solidFill>
                  <a:srgbClr val="002060"/>
                </a:solidFill>
              </a:rPr>
              <a:t>Отсутствие оперативности принятие решений со стороны районных и краевых структур в снижении административных барьеров с целью развития  бизнеса. </a:t>
            </a:r>
            <a:endParaRPr lang="ru-RU" sz="4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51763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  <a:effectLst/>
              </a:rPr>
              <a:t>Мичуринское сельское поселение -  территория бизнес успеха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170" name="Picture 2" descr="F:\форум\DSC_02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33398"/>
            <a:ext cx="7992888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212976"/>
            <a:ext cx="8517632" cy="1143000"/>
          </a:xfrm>
        </p:spPr>
        <p:txBody>
          <a:bodyPr>
            <a:normAutofit fontScale="90000"/>
          </a:bodyPr>
          <a:lstStyle/>
          <a:p>
            <a:r>
              <a:rPr lang="ru-RU" sz="6700" dirty="0" smtClean="0">
                <a:solidFill>
                  <a:schemeClr val="tx1"/>
                </a:solidFill>
              </a:rPr>
              <a:t>Благодарю за внимание !</a:t>
            </a:r>
            <a:r>
              <a:rPr lang="ru-RU" sz="5400" dirty="0" smtClean="0">
                <a:solidFill>
                  <a:schemeClr val="tx1"/>
                </a:solidFill>
              </a:rPr>
              <a:t/>
            </a:r>
            <a:br>
              <a:rPr lang="ru-RU" sz="5400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94308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effectLst/>
              </a:rPr>
              <a:t>Бюджет Мичуринского сельского поселения </a:t>
            </a:r>
            <a:endParaRPr lang="ru-RU" sz="48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447800"/>
            <a:ext cx="8245928" cy="4800600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sz="3600" dirty="0" smtClean="0"/>
              <a:t>По итогам исполнения 2016года </a:t>
            </a:r>
          </a:p>
          <a:p>
            <a:pPr>
              <a:buNone/>
            </a:pPr>
            <a:endParaRPr lang="ru-RU" dirty="0" smtClean="0"/>
          </a:p>
          <a:p>
            <a:r>
              <a:rPr lang="ru-RU" sz="4400" b="1" dirty="0" smtClean="0">
                <a:solidFill>
                  <a:srgbClr val="002060"/>
                </a:solidFill>
              </a:rPr>
              <a:t>Доходы - </a:t>
            </a:r>
            <a:r>
              <a:rPr lang="ru-RU" sz="4000" b="1" dirty="0" smtClean="0">
                <a:solidFill>
                  <a:srgbClr val="002060"/>
                </a:solidFill>
              </a:rPr>
              <a:t>51 млн. 655тыс.975 </a:t>
            </a:r>
            <a:r>
              <a:rPr lang="ru-RU" sz="4400" b="1" dirty="0" smtClean="0">
                <a:solidFill>
                  <a:srgbClr val="002060"/>
                </a:solidFill>
              </a:rPr>
              <a:t>рублей.</a:t>
            </a:r>
          </a:p>
          <a:p>
            <a:r>
              <a:rPr lang="ru-RU" sz="4400" b="1" dirty="0" smtClean="0">
                <a:solidFill>
                  <a:srgbClr val="002060"/>
                </a:solidFill>
              </a:rPr>
              <a:t>Расходы - </a:t>
            </a:r>
            <a:r>
              <a:rPr lang="ru-RU" sz="4000" b="1" dirty="0" smtClean="0">
                <a:solidFill>
                  <a:srgbClr val="002060"/>
                </a:solidFill>
              </a:rPr>
              <a:t>51 млн. 262тыс. 457 </a:t>
            </a:r>
            <a:r>
              <a:rPr lang="ru-RU" sz="4400" b="1" dirty="0" smtClean="0">
                <a:solidFill>
                  <a:srgbClr val="002060"/>
                </a:solidFill>
              </a:rPr>
              <a:t>рублей.</a:t>
            </a:r>
          </a:p>
          <a:p>
            <a:r>
              <a:rPr lang="ru-RU" sz="4400" dirty="0" smtClean="0">
                <a:solidFill>
                  <a:srgbClr val="002060"/>
                </a:solidFill>
              </a:rPr>
              <a:t>Из них </a:t>
            </a:r>
            <a:r>
              <a:rPr lang="ru-RU" sz="4400" b="1" dirty="0" smtClean="0">
                <a:solidFill>
                  <a:srgbClr val="002060"/>
                </a:solidFill>
              </a:rPr>
              <a:t>27 млн. рублей </a:t>
            </a:r>
            <a:r>
              <a:rPr lang="ru-RU" sz="4400" dirty="0" smtClean="0">
                <a:solidFill>
                  <a:srgbClr val="002060"/>
                </a:solidFill>
              </a:rPr>
              <a:t>собственные налоговые доходы, остальные инвестиции привлеченные по разным программам</a:t>
            </a:r>
          </a:p>
          <a:p>
            <a:pPr>
              <a:buNone/>
            </a:pP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/>
              </a:rPr>
              <a:t>Объём государственно муниципальных инвестиций</a:t>
            </a:r>
            <a:endParaRPr lang="ru-RU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412776"/>
            <a:ext cx="8964488" cy="4536504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3200" dirty="0" smtClean="0">
                <a:solidFill>
                  <a:srgbClr val="002060"/>
                </a:solidFill>
                <a:latin typeface="+mj-lt"/>
              </a:rPr>
              <a:t>Программа Социально экономического развития  Мичуринского сельского поселения(2011-2015год)</a:t>
            </a:r>
          </a:p>
          <a:p>
            <a:r>
              <a:rPr lang="ru-RU" sz="3200" dirty="0" smtClean="0">
                <a:solidFill>
                  <a:srgbClr val="002060"/>
                </a:solidFill>
                <a:latin typeface="+mj-lt"/>
              </a:rPr>
              <a:t>2011год  - 13331774, 95 рубля</a:t>
            </a:r>
          </a:p>
          <a:p>
            <a:r>
              <a:rPr lang="ru-RU" sz="3200" dirty="0" smtClean="0">
                <a:solidFill>
                  <a:srgbClr val="002060"/>
                </a:solidFill>
                <a:latin typeface="+mj-lt"/>
              </a:rPr>
              <a:t>2012год  - 24855802, 72 рубля</a:t>
            </a:r>
          </a:p>
          <a:p>
            <a:r>
              <a:rPr lang="ru-RU" sz="3200" dirty="0" smtClean="0">
                <a:solidFill>
                  <a:srgbClr val="002060"/>
                </a:solidFill>
                <a:latin typeface="+mj-lt"/>
              </a:rPr>
              <a:t>2013год  - 62491970,25 рубля</a:t>
            </a:r>
          </a:p>
          <a:p>
            <a:r>
              <a:rPr lang="ru-RU" sz="3200" dirty="0" smtClean="0">
                <a:solidFill>
                  <a:srgbClr val="002060"/>
                </a:solidFill>
                <a:latin typeface="+mj-lt"/>
              </a:rPr>
              <a:t>2014год  - 64355656,64 рубля</a:t>
            </a:r>
          </a:p>
          <a:p>
            <a:r>
              <a:rPr lang="ru-RU" sz="3200" dirty="0" smtClean="0">
                <a:solidFill>
                  <a:srgbClr val="002060"/>
                </a:solidFill>
                <a:latin typeface="+mj-lt"/>
              </a:rPr>
              <a:t>2015 год  - 48620017 ,16 рубля</a:t>
            </a:r>
          </a:p>
          <a:p>
            <a:pPr>
              <a:buNone/>
            </a:pPr>
            <a:r>
              <a:rPr lang="ru-RU" sz="43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4300" b="1" dirty="0" smtClean="0">
                <a:solidFill>
                  <a:srgbClr val="002060"/>
                </a:solidFill>
                <a:latin typeface="+mj-lt"/>
              </a:rPr>
              <a:t>Итого: 213млн.655тыс.222 руб. 72 коп</a:t>
            </a:r>
            <a:r>
              <a:rPr lang="ru-RU" sz="3600" b="1" dirty="0" smtClean="0">
                <a:latin typeface="+mj-lt"/>
              </a:rPr>
              <a:t>.</a:t>
            </a:r>
            <a:endParaRPr lang="ru-RU" sz="3600" b="1" dirty="0">
              <a:latin typeface="+mj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39413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  <a:effectLst/>
              </a:rPr>
              <a:t>Предпринимательская деятельность</a:t>
            </a:r>
            <a:endParaRPr lang="ru-RU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1447800"/>
            <a:ext cx="7746064" cy="48006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3600" i="1" dirty="0" smtClean="0">
                <a:solidFill>
                  <a:schemeClr val="accent6"/>
                </a:solidFill>
              </a:rPr>
              <a:t>«</a:t>
            </a:r>
            <a:r>
              <a:rPr lang="ru-RU" sz="3600" b="1" i="1" dirty="0" smtClean="0">
                <a:solidFill>
                  <a:schemeClr val="accent6"/>
                </a:solidFill>
              </a:rPr>
              <a:t> </a:t>
            </a:r>
            <a:r>
              <a:rPr lang="ru-RU" sz="3600" b="1" dirty="0" smtClean="0">
                <a:solidFill>
                  <a:schemeClr val="accent6"/>
                </a:solidFill>
              </a:rPr>
              <a:t>Предпринимательская деятельность </a:t>
            </a:r>
            <a:r>
              <a:rPr lang="ru-RU" sz="3600" i="1" dirty="0" smtClean="0">
                <a:solidFill>
                  <a:schemeClr val="accent6"/>
                </a:solidFill>
              </a:rPr>
              <a:t>– это деятельность самостоятельная, направленная на систематическое получение прибыли от пользования имуществом, продаже товаров, выполнения работ или оказания услуг лицами, зарегистрированными в этом качестве в установленном законом порядке» (комментарий к ст.23 ГК РФ)</a:t>
            </a:r>
          </a:p>
          <a:p>
            <a:endParaRPr lang="ru-RU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/>
              </a:rPr>
              <a:t>Идеологическая основа </a:t>
            </a:r>
            <a:endParaRPr lang="ru-RU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4400" b="1" dirty="0" smtClean="0">
                <a:solidFill>
                  <a:srgbClr val="002060"/>
                </a:solidFill>
              </a:rPr>
              <a:t>Развитие предпринимательской деятельности </a:t>
            </a:r>
          </a:p>
          <a:p>
            <a:pPr algn="ctr">
              <a:buNone/>
            </a:pPr>
            <a:r>
              <a:rPr lang="ru-RU" sz="9600" b="1" dirty="0" smtClean="0">
                <a:solidFill>
                  <a:srgbClr val="002060"/>
                </a:solidFill>
              </a:rPr>
              <a:t>=</a:t>
            </a:r>
          </a:p>
          <a:p>
            <a:pPr algn="ctr">
              <a:buNone/>
            </a:pPr>
            <a:r>
              <a:rPr lang="ru-RU" sz="4400" b="1" dirty="0" smtClean="0">
                <a:solidFill>
                  <a:srgbClr val="002060"/>
                </a:solidFill>
              </a:rPr>
              <a:t>Развитие территории Мичуринского сельского поселения</a:t>
            </a:r>
            <a:endParaRPr lang="ru-RU" sz="4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  <a:effectLst/>
              </a:rPr>
              <a:t>Нормативно- правовая база.</a:t>
            </a:r>
            <a:endParaRPr lang="ru-RU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971600" y="1447800"/>
            <a:ext cx="7962088" cy="480060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В Мичуринском сельском поселении разработана и принята Муниципальная программа «Развитие и поддержка малого и среднего предпринимательства на территории Мичуринского сельского поселения на 2014-2018 годы», утверждена решением Совета депутатов от 24. 04. 2014 № 33-7.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322128" cy="135416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/>
              </a:rPr>
              <a:t>Совет по предпринимательской деятельности </a:t>
            </a:r>
            <a:r>
              <a:rPr lang="ru-RU" dirty="0" smtClean="0">
                <a:solidFill>
                  <a:schemeClr val="tx1"/>
                </a:solidFill>
                <a:effectLst/>
              </a:rPr>
              <a:t/>
            </a:r>
            <a:br>
              <a:rPr lang="ru-RU" dirty="0" smtClean="0">
                <a:solidFill>
                  <a:schemeClr val="tx1"/>
                </a:solidFill>
                <a:effectLst/>
              </a:rPr>
            </a:br>
            <a:endParaRPr lang="ru-RU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447800"/>
            <a:ext cx="8034096" cy="4800600"/>
          </a:xfrm>
        </p:spPr>
        <p:txBody>
          <a:bodyPr>
            <a:normAutofit fontScale="85000" lnSpcReduction="10000"/>
          </a:bodyPr>
          <a:lstStyle/>
          <a:p>
            <a:endParaRPr lang="ru-RU" sz="4400" dirty="0" smtClean="0"/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Количественный состав 10 человек.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Разрабатывается и утверждается годовой план работы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Заседания проводятся не реже 1 раза в квартал</a:t>
            </a:r>
          </a:p>
          <a:p>
            <a:pPr algn="ctr">
              <a:buNone/>
            </a:pPr>
            <a:r>
              <a:rPr lang="ru-RU" sz="4800" b="1" dirty="0" smtClean="0">
                <a:solidFill>
                  <a:srgbClr val="002060"/>
                </a:solidFill>
              </a:rPr>
              <a:t>Председатель совета, </a:t>
            </a:r>
          </a:p>
          <a:p>
            <a:pPr algn="ctr">
              <a:buNone/>
            </a:pPr>
            <a:r>
              <a:rPr lang="ru-RU" sz="4800" b="1" dirty="0" err="1" smtClean="0">
                <a:solidFill>
                  <a:srgbClr val="002060"/>
                </a:solidFill>
              </a:rPr>
              <a:t>Лынов</a:t>
            </a:r>
            <a:r>
              <a:rPr lang="ru-RU" sz="4800" b="1" dirty="0" smtClean="0">
                <a:solidFill>
                  <a:srgbClr val="002060"/>
                </a:solidFill>
              </a:rPr>
              <a:t> Вячеслав Александрович, туристическое агентство «</a:t>
            </a:r>
            <a:r>
              <a:rPr lang="ru-RU" sz="4800" b="1" dirty="0" err="1" smtClean="0">
                <a:solidFill>
                  <a:srgbClr val="002060"/>
                </a:solidFill>
              </a:rPr>
              <a:t>РосТур</a:t>
            </a:r>
            <a:r>
              <a:rPr lang="ru-RU" sz="4800" b="1" dirty="0" smtClean="0">
                <a:solidFill>
                  <a:srgbClr val="002060"/>
                </a:solidFill>
              </a:rPr>
              <a:t>»</a:t>
            </a:r>
            <a:r>
              <a:rPr lang="ru-RU" sz="3600" dirty="0" smtClean="0"/>
              <a:t>. 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1660</TotalTime>
  <Words>790</Words>
  <Application>Microsoft Office PowerPoint</Application>
  <PresentationFormat>Экран (4:3)</PresentationFormat>
  <Paragraphs>102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32</vt:i4>
      </vt:variant>
    </vt:vector>
  </HeadingPairs>
  <TitlesOfParts>
    <vt:vector size="36" baseType="lpstr">
      <vt:lpstr>Солнцестояние</vt:lpstr>
      <vt:lpstr>Тема Office</vt:lpstr>
      <vt:lpstr>2_Тема Office</vt:lpstr>
      <vt:lpstr>3_Тема Office</vt:lpstr>
      <vt:lpstr>«О развитии предпринимательской деятельности на территории Мичуринского сельского поселения»</vt:lpstr>
      <vt:lpstr>Географическая справка</vt:lpstr>
      <vt:lpstr>Схема расположения поселения</vt:lpstr>
      <vt:lpstr>Бюджет Мичуринского сельского поселения </vt:lpstr>
      <vt:lpstr>Объём государственно муниципальных инвестиций</vt:lpstr>
      <vt:lpstr>Предпринимательская деятельность</vt:lpstr>
      <vt:lpstr>Идеологическая основа </vt:lpstr>
      <vt:lpstr>Нормативно- правовая база.</vt:lpstr>
      <vt:lpstr>Совет по предпринимательской деятельности  </vt:lpstr>
      <vt:lpstr>Конкурентные преимущества бизнеса </vt:lpstr>
      <vt:lpstr>Точки роста бизнеса Мичуринского СП</vt:lpstr>
      <vt:lpstr>Гостиничный комплекс «Элита» с.Воронежское-2</vt:lpstr>
      <vt:lpstr>«Аэропарк» с. Виноградовка</vt:lpstr>
      <vt:lpstr>«Экопарк ВОРОНЕЖ» с. Воронежское-1</vt:lpstr>
      <vt:lpstr>Горнолыжный комплекс«Снеговик» с.Воронежское - 1</vt:lpstr>
      <vt:lpstr>Агентство стратегических инициатив</vt:lpstr>
      <vt:lpstr>Формы поддержки</vt:lpstr>
      <vt:lpstr>Формы поддержки</vt:lpstr>
      <vt:lpstr>Формы поддержки</vt:lpstr>
      <vt:lpstr>Фрагмент генерального плана </vt:lpstr>
      <vt:lpstr>Слайд 21</vt:lpstr>
      <vt:lpstr>Слайд 22</vt:lpstr>
      <vt:lpstr>Слайд 23</vt:lpstr>
      <vt:lpstr>Частно-муниципальное партнерство</vt:lpstr>
      <vt:lpstr>Социальные проекты</vt:lpstr>
      <vt:lpstr>Приоритетные направления на 2017год</vt:lpstr>
      <vt:lpstr>Проблемные  направления</vt:lpstr>
      <vt:lpstr>Проблемные направления</vt:lpstr>
      <vt:lpstr>Проблемные направления</vt:lpstr>
      <vt:lpstr>Проблемные направления</vt:lpstr>
      <vt:lpstr>Мичуринское сельское поселение -  территория бизнес успеха</vt:lpstr>
      <vt:lpstr>Благодарю за внимание 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Шадрин Александр Павлович </dc:title>
  <dc:creator>User</dc:creator>
  <cp:lastModifiedBy>User</cp:lastModifiedBy>
  <cp:revision>134</cp:revision>
  <dcterms:created xsi:type="dcterms:W3CDTF">2015-06-17T12:16:53Z</dcterms:created>
  <dcterms:modified xsi:type="dcterms:W3CDTF">2017-03-10T11:49:48Z</dcterms:modified>
</cp:coreProperties>
</file>