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7" r:id="rId3"/>
    <p:sldId id="279" r:id="rId4"/>
    <p:sldId id="281" r:id="rId5"/>
    <p:sldId id="280" r:id="rId6"/>
    <p:sldId id="282" r:id="rId7"/>
    <p:sldId id="257" r:id="rId8"/>
    <p:sldId id="258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8" r:id="rId17"/>
    <p:sldId id="269" r:id="rId18"/>
    <p:sldId id="271" r:id="rId19"/>
    <p:sldId id="272" r:id="rId20"/>
    <p:sldId id="274" r:id="rId21"/>
    <p:sldId id="270" r:id="rId22"/>
    <p:sldId id="273" r:id="rId23"/>
    <p:sldId id="276" r:id="rId24"/>
    <p:sldId id="285" r:id="rId25"/>
    <p:sldId id="287" r:id="rId26"/>
    <p:sldId id="288" r:id="rId27"/>
    <p:sldId id="289" r:id="rId28"/>
    <p:sldId id="291" r:id="rId29"/>
    <p:sldId id="292" r:id="rId30"/>
    <p:sldId id="293" r:id="rId31"/>
    <p:sldId id="297" r:id="rId32"/>
    <p:sldId id="299" r:id="rId33"/>
    <p:sldId id="300" r:id="rId34"/>
    <p:sldId id="301" r:id="rId35"/>
    <p:sldId id="305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5" r:id="rId58"/>
    <p:sldId id="346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15C8AD4-90FA-4DD5-B326-E3BDCB51DD24}">
          <p14:sldIdLst>
            <p14:sldId id="256"/>
            <p14:sldId id="277"/>
            <p14:sldId id="279"/>
            <p14:sldId id="281"/>
            <p14:sldId id="280"/>
            <p14:sldId id="282"/>
            <p14:sldId id="257"/>
            <p14:sldId id="258"/>
            <p14:sldId id="259"/>
            <p14:sldId id="261"/>
            <p14:sldId id="262"/>
            <p14:sldId id="263"/>
            <p14:sldId id="264"/>
            <p14:sldId id="265"/>
            <p14:sldId id="266"/>
            <p14:sldId id="268"/>
            <p14:sldId id="269"/>
            <p14:sldId id="271"/>
            <p14:sldId id="272"/>
            <p14:sldId id="274"/>
            <p14:sldId id="270"/>
            <p14:sldId id="273"/>
            <p14:sldId id="276"/>
            <p14:sldId id="285"/>
            <p14:sldId id="287"/>
            <p14:sldId id="288"/>
            <p14:sldId id="289"/>
            <p14:sldId id="291"/>
            <p14:sldId id="292"/>
            <p14:sldId id="293"/>
            <p14:sldId id="297"/>
            <p14:sldId id="299"/>
            <p14:sldId id="300"/>
            <p14:sldId id="301"/>
            <p14:sldId id="305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B51F"/>
    <a:srgbClr val="FFFFFF"/>
    <a:srgbClr val="038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9" autoAdjust="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46"/>
        <p:guide pos="4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DE94EA5-0F36-4DED-B81B-25E9C6D3BF1C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FC6FCBDD-FB2C-42C3-A72E-4EBCBCABC0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asi@asi.ru" TargetMode="External"/><Relationship Id="rId7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hyperlink" Target="mailto:vladivostok@asi.ru" TargetMode="External"/><Relationship Id="rId4" Type="http://schemas.openxmlformats.org/officeDocument/2006/relationships/hyperlink" Target="http://asi.ru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adnekrasovka@mail.ru" TargetMode="External"/><Relationship Id="rId2" Type="http://schemas.openxmlformats.org/officeDocument/2006/relationships/hyperlink" Target="mailto:zhkh_nekrasovka@mail.r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adnekrasovka@mail.ru" TargetMode="External"/><Relationship Id="rId2" Type="http://schemas.openxmlformats.org/officeDocument/2006/relationships/hyperlink" Target="mailto:zhkh_nekrasovka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zhkh_nekrasovka@mail.ru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dnekrasovka@mail.ru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adnekrasovka@mail.ru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140968"/>
            <a:ext cx="9144000" cy="1440160"/>
          </a:xfrm>
          <a:prstGeom prst="rect">
            <a:avLst/>
          </a:prstGeom>
          <a:solidFill>
            <a:srgbClr val="E3B51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209" y="188640"/>
            <a:ext cx="8424936" cy="1440160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поселение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«Село </a:t>
            </a:r>
            <a:r>
              <a:rPr lang="ru-RU" sz="4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Некрасовка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356992"/>
            <a:ext cx="8741516" cy="1296144"/>
          </a:xfrm>
        </p:spPr>
        <p:txBody>
          <a:bodyPr>
            <a:normAutofit fontScale="85000" lnSpcReduction="10000"/>
          </a:bodyPr>
          <a:lstStyle/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ЛУЧШИЕ МУНИЦИПАЛЬНЫЕ ПРАКТИКИ</a:t>
            </a:r>
            <a:endParaRPr lang="ru-RU" sz="4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53"/>
          <a:stretch/>
        </p:blipFill>
        <p:spPr bwMode="auto">
          <a:xfrm>
            <a:off x="4690677" y="5661248"/>
            <a:ext cx="4302359" cy="107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1340768"/>
            <a:ext cx="70927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Хабаровский муниципальный район</a:t>
            </a:r>
            <a:endParaRPr lang="ru-RU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Сувенирка для слайдов\НФ № 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60648"/>
            <a:ext cx="4291285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Пользователь\Desktop\Сувенирка для слайдов\газета НФ№ 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32656"/>
            <a:ext cx="4413488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Сувенирка для слайдов\телевидение.png"/>
          <p:cNvPicPr>
            <a:picLocks noChangeAspect="1" noChangeArrowheads="1"/>
          </p:cNvPicPr>
          <p:nvPr/>
        </p:nvPicPr>
        <p:blipFill>
          <a:blip r:embed="rId2" cstate="print"/>
          <a:srcRect t="3040" b="3040"/>
          <a:stretch>
            <a:fillRect/>
          </a:stretch>
        </p:blipFill>
        <p:spPr bwMode="auto">
          <a:xfrm>
            <a:off x="0" y="0"/>
            <a:ext cx="9206229" cy="48636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3" descr="C:\Users\Пользователь\Desktop\Сувенирка для слайдов\теле.png"/>
          <p:cNvPicPr>
            <a:picLocks noChangeAspect="1" noChangeArrowheads="1"/>
          </p:cNvPicPr>
          <p:nvPr/>
        </p:nvPicPr>
        <p:blipFill>
          <a:blip r:embed="rId3" cstate="print"/>
          <a:srcRect l="22074" t="6809" r="24381" b="45158"/>
          <a:stretch>
            <a:fillRect/>
          </a:stretch>
        </p:blipFill>
        <p:spPr bwMode="auto">
          <a:xfrm>
            <a:off x="1085608" y="3442575"/>
            <a:ext cx="6768752" cy="3415425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ользователь\Desktop\Сувенирка для слайдов\СМС оповещение.bmp"/>
          <p:cNvPicPr>
            <a:picLocks noChangeAspect="1" noChangeArrowheads="1"/>
          </p:cNvPicPr>
          <p:nvPr/>
        </p:nvPicPr>
        <p:blipFill>
          <a:blip r:embed="rId2" cstate="print"/>
          <a:srcRect b="2859"/>
          <a:stretch>
            <a:fillRect/>
          </a:stretch>
        </p:blipFill>
        <p:spPr bwMode="auto">
          <a:xfrm>
            <a:off x="395536" y="224644"/>
            <a:ext cx="8453373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Пользователь\Desktop\Сувенирка для слайдов\2 отк в д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7" y="390525"/>
            <a:ext cx="4339462" cy="61348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7" name="Picture 7" descr="C:\Users\Пользователь\Desktop\Сувенирка для слайдов\2 внутри отк в д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3385589" cy="47863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2" name="Picture 2" descr="C:\Users\Пользователь\Desktop\Сувенирка для слайдов\IMG_20160210_094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88640"/>
            <a:ext cx="2880320" cy="216024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Пользователь\Desktop\Сувенирка для слайдов\IMG_20160210_094242.jpg"/>
          <p:cNvPicPr>
            <a:picLocks noChangeAspect="1" noChangeArrowheads="1"/>
          </p:cNvPicPr>
          <p:nvPr/>
        </p:nvPicPr>
        <p:blipFill>
          <a:blip r:embed="rId2" cstate="print"/>
          <a:srcRect l="13559" t="15819"/>
          <a:stretch>
            <a:fillRect/>
          </a:stretch>
        </p:blipFill>
        <p:spPr bwMode="auto">
          <a:xfrm>
            <a:off x="107504" y="181570"/>
            <a:ext cx="5432032" cy="3967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 descr="C:\Users\Пользователь\Desktop\Сувенирка для слайдов\8 в дк внут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9536" y="1801750"/>
            <a:ext cx="3309612" cy="469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Пользователь\Desktop\Сувенирка для слайдов\IMG_20160210_094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350" y="1386252"/>
            <a:ext cx="4103811" cy="5471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Users\Пользователь\Desktop\Сувенирка для слайдов\IMG_20160210_094346.jpg"/>
          <p:cNvPicPr>
            <a:picLocks noChangeAspect="1" noChangeArrowheads="1"/>
          </p:cNvPicPr>
          <p:nvPr/>
        </p:nvPicPr>
        <p:blipFill>
          <a:blip r:embed="rId3" cstate="print"/>
          <a:srcRect l="9652" r="6376" b="12489"/>
          <a:stretch>
            <a:fillRect/>
          </a:stretch>
        </p:blipFill>
        <p:spPr bwMode="auto">
          <a:xfrm>
            <a:off x="179512" y="116631"/>
            <a:ext cx="5976664" cy="467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Сувенирка для слайдов\магнит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032448" cy="28228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219" name="Picture 3" descr="C:\Users\Пользователь\Desktop\Сувенирка для слайдов\магнит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0114" y="260648"/>
            <a:ext cx="4008310" cy="28059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220" name="Picture 4" descr="C:\Users\Пользователь\Desktop\Сувенирка для слайдов\магнит 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84984"/>
            <a:ext cx="4011623" cy="28083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222" name="Picture 6" descr="C:\Users\Пользователь\Desktop\Сувенирка для слайдов\магнит 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0113" y="3272272"/>
            <a:ext cx="4029779" cy="282102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Сувенирка для слайдов\IMG_20160210_140828.jpg"/>
          <p:cNvPicPr>
            <a:picLocks noChangeAspect="1" noChangeArrowheads="1"/>
          </p:cNvPicPr>
          <p:nvPr/>
        </p:nvPicPr>
        <p:blipFill>
          <a:blip r:embed="rId2" cstate="print"/>
          <a:srcRect l="8203" b="7813"/>
          <a:stretch>
            <a:fillRect/>
          </a:stretch>
        </p:blipFill>
        <p:spPr bwMode="auto">
          <a:xfrm>
            <a:off x="684213" y="390525"/>
            <a:ext cx="6048672" cy="4555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C:\Users\Пользователь\Desktop\Сувенирка для слайдов\магнит1 Лото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855" y="3684204"/>
            <a:ext cx="3889375" cy="280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Сувенирка для слайдов\расписание автобуса (печать нижняя часть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90525"/>
            <a:ext cx="4010501" cy="6147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1" name="Picture 3" descr="C:\Users\Пользователь\Desktop\Сувенирка для слайдов\Календарь афиша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2464275" cy="3414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2" name="Picture 4" descr="C:\Users\Пользователь\Desktop\Сувенирка для слайдов\рубашка календар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954192"/>
            <a:ext cx="3672408" cy="2571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3" name="Picture 5" descr="C:\Users\Пользователь\Desktop\Сувенирка для слайдов\Календари задни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04664"/>
            <a:ext cx="1907704" cy="3392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ользователь\Desktop\Сувенирка для слайдов\благ спорт в д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257367" cy="6021288"/>
          </a:xfrm>
          <a:prstGeom prst="rect">
            <a:avLst/>
          </a:prstGeom>
          <a:noFill/>
        </p:spPr>
      </p:pic>
      <p:pic>
        <p:nvPicPr>
          <p:cNvPr id="13315" name="Picture 3" descr="C:\Users\Пользователь\Desktop\Сувенирка для слайдов\благ2 спорт в д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404664"/>
            <a:ext cx="4276011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телек\открытка 2 лицо.jpg"/>
          <p:cNvPicPr>
            <a:picLocks noChangeAspect="1" noChangeArrowheads="1"/>
          </p:cNvPicPr>
          <p:nvPr/>
        </p:nvPicPr>
        <p:blipFill>
          <a:blip r:embed="rId2" cstate="print"/>
          <a:srcRect r="857" b="12761"/>
          <a:stretch>
            <a:fillRect/>
          </a:stretch>
        </p:blipFill>
        <p:spPr bwMode="auto">
          <a:xfrm>
            <a:off x="0" y="-138414"/>
            <a:ext cx="9144000" cy="75998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068960"/>
            <a:ext cx="9144000" cy="1872208"/>
          </a:xfrm>
          <a:prstGeom prst="rect">
            <a:avLst/>
          </a:prstGeom>
          <a:solidFill>
            <a:srgbClr val="E3B51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16" y="3328526"/>
            <a:ext cx="7772400" cy="706090"/>
          </a:xfrm>
        </p:spPr>
        <p:txBody>
          <a:bodyPr>
            <a:noAutofit/>
          </a:bodyPr>
          <a:lstStyle/>
          <a:p>
            <a:pPr algn="l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Имидж территории –  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4016" y="4041576"/>
            <a:ext cx="77724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некая территориальная индивидуальность      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ьзователь\Desktop\Сувенирка для слайдов\грамота КИОКОСИНКАЙ2 (1)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5502"/>
            <a:ext cx="4352536" cy="3077474"/>
          </a:xfrm>
          <a:prstGeom prst="rect">
            <a:avLst/>
          </a:prstGeom>
          <a:noFill/>
        </p:spPr>
      </p:pic>
      <p:pic>
        <p:nvPicPr>
          <p:cNvPr id="15364" name="Picture 4" descr="C:\Users\Пользователь\Desktop\Сувенирка для слайдов\сертификат спор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2"/>
            <a:ext cx="4393561" cy="3096344"/>
          </a:xfrm>
          <a:prstGeom prst="rect">
            <a:avLst/>
          </a:prstGeom>
          <a:noFill/>
        </p:spPr>
      </p:pic>
      <p:pic>
        <p:nvPicPr>
          <p:cNvPr id="15365" name="Picture 5" descr="C:\Users\Пользователь\Desktop\Сувенирка для слайдов\СПОРТ 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212976"/>
            <a:ext cx="4896544" cy="3462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Сувенирка для слайдов\IMG_20160210_093827.jpg"/>
          <p:cNvPicPr>
            <a:picLocks noChangeAspect="1" noChangeArrowheads="1"/>
          </p:cNvPicPr>
          <p:nvPr/>
        </p:nvPicPr>
        <p:blipFill>
          <a:blip r:embed="rId2" cstate="print"/>
          <a:srcRect l="14362" t="14894" r="13830" b="4255"/>
          <a:stretch>
            <a:fillRect/>
          </a:stretch>
        </p:blipFill>
        <p:spPr bwMode="auto">
          <a:xfrm>
            <a:off x="4788024" y="188640"/>
            <a:ext cx="3888432" cy="3283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Пользователь\Desktop\Сувенирка для слайдов\IMG_20160210_093812.jpg"/>
          <p:cNvPicPr>
            <a:picLocks noChangeAspect="1" noChangeArrowheads="1"/>
          </p:cNvPicPr>
          <p:nvPr/>
        </p:nvPicPr>
        <p:blipFill>
          <a:blip r:embed="rId3" cstate="print"/>
          <a:srcRect l="14586" t="25930" r="6003" b="9244"/>
          <a:stretch>
            <a:fillRect/>
          </a:stretch>
        </p:blipFill>
        <p:spPr bwMode="auto">
          <a:xfrm>
            <a:off x="539552" y="332656"/>
            <a:ext cx="4054959" cy="248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C:\Users\Пользователь\Desktop\Сувенирка для слайдов\IMG_20160210_094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3960440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C:\Users\Пользователь\Desktop\Сувенирка для слайдов\IMG_20160210_094715.jpg"/>
          <p:cNvPicPr>
            <a:picLocks noChangeAspect="1" noChangeArrowheads="1"/>
          </p:cNvPicPr>
          <p:nvPr/>
        </p:nvPicPr>
        <p:blipFill>
          <a:blip r:embed="rId5" cstate="print"/>
          <a:srcRect l="13333" t="2222" r="8333" b="6667"/>
          <a:stretch>
            <a:fillRect/>
          </a:stretch>
        </p:blipFill>
        <p:spPr bwMode="auto">
          <a:xfrm>
            <a:off x="444712" y="2924944"/>
            <a:ext cx="4127288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ownloads\АДМИН ИСТОРИЧЕСК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6048672" cy="36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Downloads\СУББОТНИК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0848"/>
            <a:ext cx="3318457" cy="469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Пользователь\Desktop\Сувенирка для слайдов\стенд лотосы в печа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1221" y="1340768"/>
            <a:ext cx="5352779" cy="42700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 descr="C:\Users\Пользователь\Desktop\Сувенирка для слайдов\DSC_0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Пользователь\Desktop\работа\imag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45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Учреждение культуры – координатор реализации </a:t>
            </a:r>
            <a:r>
              <a:rPr lang="ru-RU" sz="3600" b="1" dirty="0" err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имиджевой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 политики 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День </a:t>
            </a: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П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обеды:</a:t>
            </a:r>
            <a:b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</a:b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шествие праздничных колонн </a:t>
            </a:r>
            <a:b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</a:b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жителей села.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3074" name="Picture 2" descr="C:\Users\Biblioteka\Documents\ДК\фото митинга 9 мая 2015\P1000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676581"/>
            <a:ext cx="7416824" cy="49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День </a:t>
            </a:r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Победы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3" name="Picture 3" descr="F:\к презент фото\9 мая\DSC07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7"/>
            <a:ext cx="8136904" cy="541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5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к презент фото\9 мая\DSC07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1978"/>
            <a:ext cx="7992888" cy="532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43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День Победы:</a:t>
            </a:r>
            <a:br>
              <a:rPr lang="ru-RU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</a:br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реконструкция боевых действий.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7170" name="Picture 2" descr="C:\Users\Biblioteka\Documents\ДК\фото митинга 9 мая 2015\P100054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55577" y="1412777"/>
            <a:ext cx="6840760" cy="512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День Победы:</a:t>
            </a:r>
            <a:br>
              <a:rPr lang="ru-RU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</a:b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реконструкция боевых действий.</a:t>
            </a:r>
          </a:p>
        </p:txBody>
      </p:sp>
      <p:pic>
        <p:nvPicPr>
          <p:cNvPr id="8194" name="Picture 2" descr="C:\Users\Biblioteka\Documents\ДК\фото митинга 9 мая 2015\P100054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55576" y="1484784"/>
            <a:ext cx="6480720" cy="486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87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96752"/>
            <a:ext cx="9144000" cy="1728192"/>
          </a:xfrm>
          <a:prstGeom prst="rect">
            <a:avLst/>
          </a:prstGeom>
          <a:solidFill>
            <a:srgbClr val="E3B51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64" y="1484784"/>
            <a:ext cx="8676456" cy="1143000"/>
          </a:xfrm>
        </p:spPr>
        <p:txBody>
          <a:bodyPr>
            <a:noAutofit/>
          </a:bodyPr>
          <a:lstStyle/>
          <a:p>
            <a:pPr algn="l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Имидж территории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0872" y="2959359"/>
            <a:ext cx="8229600" cy="349397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 некий образ, сложившийся под влиянием местных управленческих традиций, практики личного взаимодействия представителей исполнительно-распорядительного органа власти с гражданами и бизнес структурами, а также информационной политики, проводимой средствами массовой информации.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к презент фото\9 мая\P1000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666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94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70 лет Великой Победе!</a:t>
            </a:r>
            <a:endParaRPr lang="ru-RU" sz="54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27650" name="Picture 2" descr="C:\Users\Biblioteka\Documents\ДК\9 мая\_DSC0437фото 70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46991" y="1556792"/>
            <a:ext cx="817747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15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22 августа – день Государственного флага России</a:t>
            </a:r>
            <a:endParaRPr lang="ru-RU" b="1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29698" name="Picture 2" descr="C:\Users\Biblioteka\Documents\ДК\22 ав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196752"/>
            <a:ext cx="6552728" cy="495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5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Biblioteka\Documents\ДК\L23Fkk2RPn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8088247" cy="539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02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22 августа – день Государственного флага России</a:t>
            </a:r>
          </a:p>
        </p:txBody>
      </p:sp>
      <p:pic>
        <p:nvPicPr>
          <p:cNvPr id="53250" name="Picture 2" descr="C:\Users\Biblioteka\Documents\ДК\T7QMJksT7z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412776"/>
            <a:ext cx="7816826" cy="520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72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iblioteka\Documents\ДК\I5F3xH0Ua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66074">
            <a:off x="218172" y="938683"/>
            <a:ext cx="2528499" cy="35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Biblioteka\Documents\ДК\Макет афиши_ДВАСО Некрасов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40378">
            <a:off x="2667185" y="1020266"/>
            <a:ext cx="2555871" cy="361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32340" cy="83099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Гастрольная деятельность.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749">
            <a:off x="208989" y="4246314"/>
            <a:ext cx="3384376" cy="2195299"/>
          </a:xfrm>
          <a:prstGeom prst="rect">
            <a:avLst/>
          </a:prstGeom>
        </p:spPr>
      </p:pic>
      <p:pic>
        <p:nvPicPr>
          <p:cNvPr id="6" name="Picture 2" descr="G:\Мероприятия\ДВ Снегурочка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529">
            <a:off x="2893251" y="4545267"/>
            <a:ext cx="3540906" cy="198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868736" cy="289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9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Biblioteka\Documents\ДК\сканирование000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637923"/>
            <a:ext cx="7056784" cy="49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9746">
            <a:off x="406947" y="2129837"/>
            <a:ext cx="31940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76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2254" cy="93978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Автономная некоммерческая организация  «Агентство стратегических инициатив»</a:t>
            </a:r>
            <a:endParaRPr lang="ru-RU" sz="2400" dirty="0"/>
          </a:p>
        </p:txBody>
      </p:sp>
      <p:pic>
        <p:nvPicPr>
          <p:cNvPr id="4" name="Содержимое 3" descr="ASI_s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2264" y="214290"/>
            <a:ext cx="2209803" cy="916993"/>
          </a:xfrm>
        </p:spPr>
      </p:pic>
      <p:sp>
        <p:nvSpPr>
          <p:cNvPr id="5" name="Прямоугольник 4"/>
          <p:cNvSpPr/>
          <p:nvPr/>
        </p:nvSpPr>
        <p:spPr>
          <a:xfrm>
            <a:off x="285720" y="435769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cap="all" dirty="0" smtClean="0"/>
              <a:t>ОФИС АГЕНТСТВА </a:t>
            </a:r>
            <a:br>
              <a:rPr lang="ru-RU" sz="1600" b="1" cap="all" dirty="0" smtClean="0"/>
            </a:br>
            <a:r>
              <a:rPr lang="ru-RU" sz="1600" b="1" cap="all" dirty="0" smtClean="0"/>
              <a:t>СТРАТЕГИЧЕСКИХ ИНИЦИАТИВ</a:t>
            </a:r>
          </a:p>
          <a:p>
            <a:r>
              <a:rPr lang="ru-RU" sz="1600" dirty="0" smtClean="0"/>
              <a:t>Адрес: 121099, г. Москва, ул. Новый Арбат, д. 36/9 </a:t>
            </a:r>
            <a:br>
              <a:rPr lang="ru-RU" sz="1600" dirty="0" smtClean="0"/>
            </a:br>
            <a:r>
              <a:rPr lang="ru-RU" sz="1600" dirty="0" smtClean="0"/>
              <a:t>Телефон: +7 495 690-91-29 </a:t>
            </a:r>
            <a:br>
              <a:rPr lang="ru-RU" sz="1600" dirty="0" smtClean="0"/>
            </a:br>
            <a:r>
              <a:rPr lang="ru-RU" sz="1600" dirty="0" smtClean="0"/>
              <a:t>Факс: +7 495 690-91-39 </a:t>
            </a:r>
            <a:br>
              <a:rPr lang="ru-RU" sz="1600" dirty="0" smtClean="0"/>
            </a:br>
            <a:r>
              <a:rPr lang="ru-RU" sz="1600" dirty="0" err="1" smtClean="0"/>
              <a:t>E-mail</a:t>
            </a:r>
            <a:r>
              <a:rPr lang="ru-RU" sz="1600" dirty="0" smtClean="0"/>
              <a:t>: </a:t>
            </a:r>
            <a:r>
              <a:rPr lang="ru-RU" sz="1600" dirty="0" err="1" smtClean="0">
                <a:hlinkClick r:id="rId3"/>
              </a:rPr>
              <a:t>asi@asi.ru</a:t>
            </a: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>Сайт: </a:t>
            </a:r>
            <a:r>
              <a:rPr lang="ru-RU" sz="1600" dirty="0" err="1" smtClean="0">
                <a:hlinkClick r:id="rId4"/>
              </a:rPr>
              <a:t>asi.ru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4286256"/>
            <a:ext cx="4286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/>
              <a:t>ДАЛЬНЕВОСТОЧНЫЙ ФЕДЕРАЛЬНЫЙ ОКРУГ</a:t>
            </a:r>
          </a:p>
          <a:p>
            <a:r>
              <a:rPr lang="ru-RU" sz="1800" b="1" dirty="0" smtClean="0"/>
              <a:t>Руководитель:</a:t>
            </a:r>
            <a:r>
              <a:rPr lang="ru-RU" sz="1800" dirty="0" smtClean="0"/>
              <a:t> ОЛЬГА СЕРГЕЕВНА КУРИЛОВА</a:t>
            </a:r>
            <a:br>
              <a:rPr lang="ru-RU" sz="1800" dirty="0" smtClean="0"/>
            </a:br>
            <a:r>
              <a:rPr lang="ru-RU" sz="1800" b="1" dirty="0" smtClean="0"/>
              <a:t>Адрес:</a:t>
            </a:r>
            <a:r>
              <a:rPr lang="ru-RU" sz="1800" dirty="0" smtClean="0"/>
              <a:t> 690091, г. Владивосток, ул. Адмирала Фокина, д. 20, </a:t>
            </a:r>
            <a:r>
              <a:rPr lang="ru-RU" sz="1800" dirty="0" err="1" smtClean="0"/>
              <a:t>оф</a:t>
            </a:r>
            <a:r>
              <a:rPr lang="ru-RU" sz="1800" dirty="0" smtClean="0"/>
              <a:t>. 409</a:t>
            </a:r>
            <a:br>
              <a:rPr lang="ru-RU" sz="1800" dirty="0" smtClean="0"/>
            </a:br>
            <a:r>
              <a:rPr lang="ru-RU" sz="1800" b="1" dirty="0" smtClean="0"/>
              <a:t>Телефон / Факс:</a:t>
            </a:r>
            <a:r>
              <a:rPr lang="ru-RU" sz="1800" dirty="0" smtClean="0"/>
              <a:t> +7 (423) 222-72-53</a:t>
            </a:r>
            <a:br>
              <a:rPr lang="ru-RU" sz="1800" dirty="0" smtClean="0"/>
            </a:br>
            <a:r>
              <a:rPr lang="ru-RU" sz="1800" b="1" dirty="0" err="1" smtClean="0"/>
              <a:t>E-mail</a:t>
            </a:r>
            <a:r>
              <a:rPr lang="ru-RU" sz="1800" b="1" dirty="0" smtClean="0"/>
              <a:t>:</a:t>
            </a:r>
            <a:r>
              <a:rPr lang="ru-RU" sz="1800" dirty="0" smtClean="0"/>
              <a:t> </a:t>
            </a:r>
            <a:r>
              <a:rPr lang="ru-RU" sz="1800" dirty="0" err="1" smtClean="0">
                <a:hlinkClick r:id="rId5"/>
              </a:rPr>
              <a:t>vladivostok@asi.ru</a:t>
            </a:r>
            <a:endParaRPr lang="ru-RU" sz="1800" dirty="0"/>
          </a:p>
        </p:txBody>
      </p:sp>
      <p:pic>
        <p:nvPicPr>
          <p:cNvPr id="1027" name="Picture 3" descr="C:\Users\Гавриил\Desktop\Аси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1214422"/>
            <a:ext cx="4217849" cy="3000396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1214422"/>
            <a:ext cx="212862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7543800" cy="77313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Министерство  экономического развития Хабаровского края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аси калашников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034" y="1500174"/>
            <a:ext cx="4157539" cy="2376422"/>
          </a:xfrm>
        </p:spPr>
      </p:pic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500034" y="4643446"/>
            <a:ext cx="7643866" cy="178595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/>
              <a:t>Соглашение между министерством экономического развития  Хабаровского края и сельским поселением  «Село </a:t>
            </a:r>
            <a:r>
              <a:rPr lang="ru-RU" sz="1600" dirty="0" err="1" smtClean="0"/>
              <a:t>Некрасовка</a:t>
            </a:r>
            <a:r>
              <a:rPr lang="ru-RU" sz="1600" dirty="0" smtClean="0"/>
              <a:t>»  Хабаровского муниципального района Хабаровского края о взаимодействии в рамках </a:t>
            </a:r>
            <a:r>
              <a:rPr lang="ru-RU" sz="1600" dirty="0" err="1" smtClean="0"/>
              <a:t>пилотной</a:t>
            </a:r>
            <a:r>
              <a:rPr lang="ru-RU" sz="1600" dirty="0" smtClean="0"/>
              <a:t> апробации успешных практик, направленных на поддержку малого и среднего предпринимательства на муниципальном  уровне – заключено 25.03.2015 г. </a:t>
            </a:r>
            <a:endParaRPr lang="ru-RU" sz="1600" dirty="0"/>
          </a:p>
        </p:txBody>
      </p:sp>
      <p:pic>
        <p:nvPicPr>
          <p:cNvPr id="2051" name="Picture 3" descr="C:\Users\Гавриил\Desktop\инвест хабаровс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571900" cy="2376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72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400" dirty="0" smtClean="0"/>
              <a:t>1-й блок практик (институциональная среда)</a:t>
            </a:r>
            <a:endParaRPr lang="ru-RU" sz="24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57200" y="1600200"/>
            <a:ext cx="7972452" cy="487375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lt1"/>
                </a:solidFill>
              </a:rPr>
              <a:t>образовании</a:t>
            </a:r>
          </a:p>
          <a:p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034" y="1643050"/>
            <a:ext cx="3857652" cy="221457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/>
              <a:t>Разработка документа стратегического планирования в области инвестиционной деятельности на территории муниципального образования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29190" y="1643050"/>
            <a:ext cx="3500462" cy="221457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/>
              <a:t>Разработка и размещение в открытом доступе инвестиционного паспорта муниципального образования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034" y="4286256"/>
            <a:ext cx="3857652" cy="228601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/>
              <a:t>Принятие инвестиционной декларации (инвестиционного меморандума) муниципального образования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29190" y="4357694"/>
            <a:ext cx="3500462" cy="221457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Принятие комплекса нормативных актов, устанавливающих основные направления инвестиционной деятельности и развития малого и среднего предпринимательства в муниципальном образовании</a:t>
            </a:r>
          </a:p>
        </p:txBody>
      </p:sp>
    </p:spTree>
    <p:extLst>
      <p:ext uri="{BB962C8B-B14F-4D97-AF65-F5344CB8AC3E}">
        <p14:creationId xmlns:p14="http://schemas.microsoft.com/office/powerpoint/2010/main" val="35261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27584" y="1988840"/>
            <a:ext cx="7488832" cy="3096344"/>
          </a:xfrm>
          <a:prstGeom prst="round2DiagRect">
            <a:avLst>
              <a:gd name="adj1" fmla="val 26907"/>
              <a:gd name="adj2" fmla="val 0"/>
            </a:avLst>
          </a:prstGeom>
          <a:solidFill>
            <a:srgbClr val="E3B51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04864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муниципалитета: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3429000"/>
            <a:ext cx="6624736" cy="15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позитивного (положительного) имиджа территории муниципального образования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714348" y="285728"/>
            <a:ext cx="7467600" cy="58259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2-й блок практик (Инфраструктурные</a:t>
            </a:r>
            <a:r>
              <a:rPr kumimoji="0" lang="ru-RU" sz="2400" b="0" i="0" u="none" strike="noStrike" kern="1200" cap="small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объекты</a:t>
            </a:r>
            <a:r>
              <a:rPr kumimoji="0" lang="ru-RU" sz="24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ru-RU" sz="24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9"/>
          <p:cNvSpPr txBox="1">
            <a:spLocks/>
          </p:cNvSpPr>
          <p:nvPr/>
        </p:nvSpPr>
        <p:spPr>
          <a:xfrm>
            <a:off x="457200" y="1600200"/>
            <a:ext cx="7972452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образовании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472" y="928670"/>
            <a:ext cx="8001056" cy="135732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/>
              <a:t>Утверждение и публикация ежегодно обновляемого плана создания объектов необходимой для инвесторов инфраструктуры в муниципальном образовании и порядка предоставления информации для размещения на инвестиционной карте субъекта Российской Федерации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1472" y="3571876"/>
            <a:ext cx="8001056" cy="107157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/>
              <a:t>Разработка и размещение в открытом доступе инвестиционного паспорта муниципального образования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1472" y="2357430"/>
            <a:ext cx="8001056" cy="114300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Наличие доступной инфраструктуры для размещения производственных и иных объектов инвесторов (промышленных парков, технологических парков, бизнес- инкубаторов, инвестиционных площадок, территорий кластерного развития)</a:t>
            </a:r>
          </a:p>
        </p:txBody>
      </p:sp>
      <p:pic>
        <p:nvPicPr>
          <p:cNvPr id="10" name="Рисунок 9" descr="Газ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4833861"/>
            <a:ext cx="2547937" cy="1695536"/>
          </a:xfrm>
          <a:prstGeom prst="rect">
            <a:avLst/>
          </a:prstGeom>
        </p:spPr>
      </p:pic>
      <p:pic>
        <p:nvPicPr>
          <p:cNvPr id="11" name="Рисунок 10" descr="вод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4857760"/>
            <a:ext cx="2500330" cy="17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38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400" dirty="0" smtClean="0"/>
              <a:t>3-й блок практик (Процедурные мероприятия)</a:t>
            </a:r>
            <a:endParaRPr lang="ru-RU" sz="24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57200" y="1600200"/>
            <a:ext cx="7972452" cy="487375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lt1"/>
                </a:solidFill>
              </a:rPr>
              <a:t>образовании</a:t>
            </a:r>
          </a:p>
          <a:p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7158" y="1000108"/>
            <a:ext cx="8215370" cy="92869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/>
              <a:t>Утверждение процедуры реализации проектов с использованием механизма </a:t>
            </a:r>
            <a:r>
              <a:rPr lang="ru-RU" sz="1800" dirty="0" err="1" smtClean="0"/>
              <a:t>муниципально-частного</a:t>
            </a:r>
            <a:r>
              <a:rPr lang="ru-RU" sz="1800" dirty="0" smtClean="0"/>
              <a:t> партнерства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7158" y="2000240"/>
            <a:ext cx="8215370" cy="7858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Сокращение сроков разрешительных процедур для строительства, реконструкции линейных сооружений «последней мили» в целях подключения объектов капитального строительства к системам инженерной инфраструктуры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7158" y="2857496"/>
            <a:ext cx="8215370" cy="85725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/>
              <a:t>Сокращение сроков прохождения разрешительных процедур в сфере земельных отношений и строительства при реализации инвестиционных проектов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7158" y="3786190"/>
            <a:ext cx="8215370" cy="64294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Утверждение регламента сопровождения инвестиционных проектов по принципу «одного окна»</a:t>
            </a:r>
          </a:p>
        </p:txBody>
      </p:sp>
      <p:pic>
        <p:nvPicPr>
          <p:cNvPr id="8" name="Рисунок 7" descr="разреш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714884"/>
            <a:ext cx="2533650" cy="1809750"/>
          </a:xfrm>
          <a:prstGeom prst="rect">
            <a:avLst/>
          </a:prstGeom>
        </p:spPr>
      </p:pic>
      <p:pic>
        <p:nvPicPr>
          <p:cNvPr id="15" name="Рисунок 14" descr="разрешен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4714884"/>
            <a:ext cx="2466975" cy="1847850"/>
          </a:xfrm>
          <a:prstGeom prst="rect">
            <a:avLst/>
          </a:prstGeom>
        </p:spPr>
      </p:pic>
      <p:pic>
        <p:nvPicPr>
          <p:cNvPr id="16" name="Рисунок 15" descr="одно окн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4714875"/>
            <a:ext cx="2214578" cy="19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86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400" dirty="0" smtClean="0"/>
              <a:t>4-й блок практик (Информационные мероприятия)</a:t>
            </a:r>
            <a:endParaRPr lang="ru-RU" sz="24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57200" y="1600200"/>
            <a:ext cx="7972452" cy="487375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lt1"/>
                </a:solidFill>
              </a:rPr>
              <a:t>образовании</a:t>
            </a:r>
          </a:p>
          <a:p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72264" y="1142984"/>
            <a:ext cx="2286016" cy="350046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/>
              <a:t>Создание общественного совета по улучшению инвестиционного климата и развитию предпринимательства при главе муниципального образования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2844" y="1142984"/>
            <a:ext cx="2357454" cy="35719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Создание специализированного </a:t>
            </a:r>
            <a:r>
              <a:rPr lang="ru-RU" sz="1600" dirty="0" err="1" smtClean="0"/>
              <a:t>интернет-ресурса</a:t>
            </a:r>
            <a:r>
              <a:rPr lang="ru-RU" sz="1600" dirty="0" smtClean="0"/>
              <a:t> муниципального образования об инвестиционной деятельности</a:t>
            </a:r>
          </a:p>
        </p:txBody>
      </p:sp>
      <p:pic>
        <p:nvPicPr>
          <p:cNvPr id="17" name="Рисунок 16" descr="Сай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950" y="1142984"/>
            <a:ext cx="3654374" cy="52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94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14348" y="285728"/>
            <a:ext cx="7467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400" dirty="0" smtClean="0"/>
              <a:t>5-й блок практик (Структурные взаимодействия )</a:t>
            </a:r>
            <a:endParaRPr lang="ru-RU" sz="24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42844" y="4143380"/>
            <a:ext cx="8572560" cy="250033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Соглашение между </a:t>
            </a:r>
            <a:r>
              <a:rPr lang="ru-RU" sz="1400" b="1" dirty="0" smtClean="0"/>
              <a:t>министерством инвестиционной и земельно-имущественной политики Хабаровского края</a:t>
            </a:r>
            <a:r>
              <a:rPr lang="ru-RU" sz="1400" dirty="0" smtClean="0"/>
              <a:t> и </a:t>
            </a:r>
            <a:r>
              <a:rPr lang="ru-RU" sz="1400" b="1" dirty="0" smtClean="0"/>
              <a:t>сельским поселением «Село </a:t>
            </a:r>
            <a:r>
              <a:rPr lang="ru-RU" sz="1400" b="1" dirty="0" err="1" smtClean="0"/>
              <a:t>Некрасовка</a:t>
            </a:r>
            <a:r>
              <a:rPr lang="ru-RU" sz="1400" b="1" dirty="0" smtClean="0"/>
              <a:t>» Хабаровского муниципального района Хабаровского края</a:t>
            </a:r>
            <a:r>
              <a:rPr lang="ru-RU" sz="1400" dirty="0" smtClean="0"/>
              <a:t> о взаимодействии в рамках инвестиционной политики, направленной на развитие сельского поселения – заключено 09.07.2015 г.</a:t>
            </a:r>
          </a:p>
          <a:p>
            <a:pPr algn="just"/>
            <a:r>
              <a:rPr lang="ru-RU" sz="1400" dirty="0" smtClean="0"/>
              <a:t>Соглашение между </a:t>
            </a:r>
            <a:r>
              <a:rPr lang="ru-RU" sz="1400" b="1" dirty="0" smtClean="0"/>
              <a:t>автономной некоммерческой организацией «Агентство инвестиций и развития Хабаровского края»</a:t>
            </a:r>
            <a:r>
              <a:rPr lang="ru-RU" sz="1400" dirty="0" smtClean="0"/>
              <a:t>  и  </a:t>
            </a:r>
            <a:r>
              <a:rPr lang="ru-RU" sz="1400" b="1" dirty="0" smtClean="0"/>
              <a:t>сельским поселением «Село </a:t>
            </a:r>
            <a:r>
              <a:rPr lang="ru-RU" sz="1400" b="1" dirty="0" err="1" smtClean="0"/>
              <a:t>Некрасовка</a:t>
            </a:r>
            <a:r>
              <a:rPr lang="ru-RU" sz="1400" b="1" dirty="0" smtClean="0"/>
              <a:t>» Хабаровского муниципального района Хабаровского края</a:t>
            </a:r>
            <a:r>
              <a:rPr lang="ru-RU" sz="1400" dirty="0" smtClean="0"/>
              <a:t> о взаимодействии и сотрудничестве – заключено 21.05.2015 г.</a:t>
            </a:r>
          </a:p>
          <a:p>
            <a:pPr algn="just"/>
            <a:r>
              <a:rPr lang="ru-RU" sz="1400" dirty="0" smtClean="0"/>
              <a:t>Соглашение между </a:t>
            </a:r>
            <a:r>
              <a:rPr lang="ru-RU" sz="1400" b="1" dirty="0" smtClean="0"/>
              <a:t>Ассоциацией «Краевой центр содействия предпринимательству»</a:t>
            </a:r>
            <a:r>
              <a:rPr lang="ru-RU" sz="1400" dirty="0" smtClean="0"/>
              <a:t> и </a:t>
            </a:r>
            <a:r>
              <a:rPr lang="ru-RU" sz="1400" b="1" dirty="0" smtClean="0"/>
              <a:t>сельским поселением «Село </a:t>
            </a:r>
            <a:r>
              <a:rPr lang="ru-RU" sz="1400" b="1" dirty="0" err="1" smtClean="0"/>
              <a:t>Некрасовка</a:t>
            </a:r>
            <a:r>
              <a:rPr lang="ru-RU" sz="1400" b="1" dirty="0" smtClean="0"/>
              <a:t>» Хабаровского муниципального района Хабаровского края </a:t>
            </a:r>
            <a:r>
              <a:rPr lang="ru-RU" sz="1400" dirty="0" smtClean="0"/>
              <a:t>о взаимодействии и </a:t>
            </a:r>
            <a:r>
              <a:rPr lang="ru-RU" sz="1400" dirty="0" err="1" smtClean="0"/>
              <a:t>сотрудничестве-заключено</a:t>
            </a:r>
            <a:r>
              <a:rPr lang="ru-RU" sz="1400" dirty="0" smtClean="0"/>
              <a:t> 23.10.2015г.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7158" y="1000108"/>
            <a:ext cx="8215370" cy="92869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/>
              <a:t>Введение института инвестиционного уполномоченного на муниципальном уровне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7158" y="2000240"/>
            <a:ext cx="8215370" cy="114300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Формирование и обеспечение деятельности структуры, уполномоченной осуществлять взаимодействие с региональными органами власти и институтами развития по вопросам привлечения инвестиций и реализации инвестиционных проектов на территории муниципального образования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7158" y="3214686"/>
            <a:ext cx="8215370" cy="85725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/>
              <a:t>Обеспечение взаимодействия с институтами развития в целях привлечения финансирования на строительство инфраструктуры индустриальных парков на территории муниципального образования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4357694"/>
            <a:ext cx="86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631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Инвестиционные площадки на территории сельского поселения «Село </a:t>
            </a:r>
            <a:r>
              <a:rPr lang="ru-RU" sz="2400" dirty="0" err="1" smtClean="0"/>
              <a:t>Некрасовка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7" name="Содержимое 6" descr="озера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00826" y="1643050"/>
            <a:ext cx="2232740" cy="1643074"/>
          </a:xfrm>
        </p:spPr>
      </p:pic>
      <p:pic>
        <p:nvPicPr>
          <p:cNvPr id="8" name="Рисунок 7" descr="озе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1643050"/>
            <a:ext cx="2571767" cy="165644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500034" y="1643050"/>
            <a:ext cx="3643338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Туристический парк «</a:t>
            </a:r>
            <a:r>
              <a:rPr lang="ru-RU" sz="2000" dirty="0" err="1" smtClean="0"/>
              <a:t>Некрасовкие</a:t>
            </a:r>
            <a:r>
              <a:rPr lang="ru-RU" sz="2000" dirty="0" smtClean="0"/>
              <a:t> озера»</a:t>
            </a:r>
            <a:endParaRPr lang="ru-RU" sz="2000" dirty="0"/>
          </a:p>
        </p:txBody>
      </p:sp>
      <p:pic>
        <p:nvPicPr>
          <p:cNvPr id="9" name="Рисунок 8" descr="Стадион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3357562"/>
            <a:ext cx="4786346" cy="1928826"/>
          </a:xfrm>
          <a:prstGeom prst="rect">
            <a:avLst/>
          </a:prstGeom>
        </p:spPr>
      </p:pic>
      <p:pic>
        <p:nvPicPr>
          <p:cNvPr id="10" name="Рисунок 9" descr="Газификация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58" y="5072074"/>
            <a:ext cx="4714908" cy="171451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00034" y="3357562"/>
            <a:ext cx="3643338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Реконструкция стадиона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034" y="5072074"/>
            <a:ext cx="3643338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Газификация сельского поселения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200808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Инвестиционные площадки на территории сельского поселения «Село </a:t>
            </a:r>
            <a:r>
              <a:rPr lang="ru-RU" sz="2400" dirty="0" err="1" smtClean="0"/>
              <a:t>Некрасовка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0034" y="1643050"/>
            <a:ext cx="3643338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Строительство Торговых центров (2 площадки)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57752" y="1643050"/>
            <a:ext cx="3643338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Строительство Жилых домов средней и малой этажности (4 площадки)</a:t>
            </a:r>
            <a:endParaRPr lang="ru-RU" sz="2000" dirty="0"/>
          </a:p>
        </p:txBody>
      </p:sp>
      <p:pic>
        <p:nvPicPr>
          <p:cNvPr id="12" name="Рисунок 11" descr="торговый цент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714752"/>
            <a:ext cx="3786214" cy="2667002"/>
          </a:xfrm>
          <a:prstGeom prst="rect">
            <a:avLst/>
          </a:prstGeom>
        </p:spPr>
      </p:pic>
      <p:pic>
        <p:nvPicPr>
          <p:cNvPr id="13" name="Рисунок 12" descr="дома жилы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3" y="3714752"/>
            <a:ext cx="3786213" cy="26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50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72547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Инвестиционная карта Хабаровского  края</a:t>
            </a:r>
            <a:endParaRPr lang="ru-RU" sz="2800" dirty="0"/>
          </a:p>
        </p:txBody>
      </p:sp>
      <p:pic>
        <p:nvPicPr>
          <p:cNvPr id="8" name="Рисунок 7" descr="Площадк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06904"/>
            <a:ext cx="8643998" cy="563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altLang="ru-RU" dirty="0" smtClean="0">
                <a:solidFill>
                  <a:srgbClr val="C00000"/>
                </a:solidFill>
              </a:rPr>
              <a:t>Концепция развития туристического парка «Некрасовские озера»</a:t>
            </a:r>
            <a:endParaRPr lang="ru-RU" altLang="ru-RU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Гавриил\Desktop\Edinaya_Rus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016224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08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755576" y="2204864"/>
            <a:ext cx="8043890" cy="2786082"/>
          </a:xfrm>
        </p:spPr>
        <p:txBody>
          <a:bodyPr>
            <a:noAutofit/>
          </a:bodyPr>
          <a:lstStyle/>
          <a:p>
            <a:r>
              <a:rPr lang="ru-RU" altLang="ru-RU" sz="3200" dirty="0" smtClean="0">
                <a:solidFill>
                  <a:srgbClr val="002060"/>
                </a:solidFill>
              </a:rPr>
              <a:t>Формирование благоприятного инвестиционного климата на территории сельского поселения «Село </a:t>
            </a:r>
            <a:r>
              <a:rPr lang="ru-RU" altLang="ru-RU" sz="3200" dirty="0" err="1" smtClean="0">
                <a:solidFill>
                  <a:srgbClr val="002060"/>
                </a:solidFill>
              </a:rPr>
              <a:t>Некрасовка</a:t>
            </a:r>
            <a:r>
              <a:rPr lang="ru-RU" altLang="ru-RU" sz="3200" dirty="0" smtClean="0">
                <a:solidFill>
                  <a:srgbClr val="002060"/>
                </a:solidFill>
              </a:rPr>
              <a:t>» путем создания туристического парка </a:t>
            </a:r>
            <a:r>
              <a:rPr lang="ru-RU" altLang="ru-RU" sz="3200" dirty="0">
                <a:solidFill>
                  <a:srgbClr val="002060"/>
                </a:solidFill>
              </a:rPr>
              <a:t>«</a:t>
            </a:r>
            <a:r>
              <a:rPr lang="ru-RU" altLang="ru-RU" sz="3200" dirty="0" err="1" smtClean="0">
                <a:solidFill>
                  <a:srgbClr val="002060"/>
                </a:solidFill>
              </a:rPr>
              <a:t>Некрасовкие</a:t>
            </a:r>
            <a:r>
              <a:rPr lang="ru-RU" altLang="ru-RU" sz="3200" dirty="0" smtClean="0">
                <a:solidFill>
                  <a:srgbClr val="002060"/>
                </a:solidFill>
              </a:rPr>
              <a:t> озера</a:t>
            </a:r>
            <a:r>
              <a:rPr lang="ru-RU" altLang="ru-RU" sz="2000" dirty="0" smtClean="0">
                <a:solidFill>
                  <a:srgbClr val="002060"/>
                </a:solidFill>
              </a:rPr>
              <a:t>»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>
          <a:xfrm>
            <a:off x="766762" y="1484784"/>
            <a:ext cx="7467600" cy="582594"/>
          </a:xfrm>
        </p:spPr>
        <p:txBody>
          <a:bodyPr>
            <a:noAutofit/>
          </a:bodyPr>
          <a:lstStyle/>
          <a:p>
            <a:r>
              <a:rPr lang="ru-RU" altLang="ru-RU" sz="3600" dirty="0" smtClean="0">
                <a:solidFill>
                  <a:srgbClr val="C00000"/>
                </a:solidFill>
              </a:rPr>
              <a:t>Цель </a:t>
            </a:r>
            <a:r>
              <a:rPr lang="ru-RU" altLang="ru-RU" sz="3600" dirty="0">
                <a:solidFill>
                  <a:srgbClr val="C00000"/>
                </a:solidFill>
              </a:rPr>
              <a:t>проекта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5715016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Глава сельского поселения: Коваленко Роман Петрович, тел. 49-05-50</a:t>
            </a:r>
          </a:p>
          <a:p>
            <a:r>
              <a:rPr lang="ru-RU" sz="1600" dirty="0" smtClean="0"/>
              <a:t>Директор управляющей компании: </a:t>
            </a:r>
            <a:r>
              <a:rPr lang="ru-RU" sz="1600" dirty="0" err="1" smtClean="0"/>
              <a:t>Заец</a:t>
            </a:r>
            <a:r>
              <a:rPr lang="ru-RU" sz="1600" dirty="0" smtClean="0"/>
              <a:t>  Валерий Петрович, тел. 93-03-37</a:t>
            </a:r>
          </a:p>
          <a:p>
            <a:r>
              <a:rPr lang="en-US" sz="1600" dirty="0" smtClean="0"/>
              <a:t>E-mail: </a:t>
            </a:r>
            <a:r>
              <a:rPr lang="en-US" sz="1600" dirty="0" smtClean="0">
                <a:hlinkClick r:id="rId2"/>
              </a:rPr>
              <a:t>zhkh_nekrasovka@mail.ru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3"/>
              </a:rPr>
              <a:t>adnekrasovka@mail.ru</a:t>
            </a:r>
            <a:r>
              <a:rPr lang="en-US" sz="1600" dirty="0" smtClean="0"/>
              <a:t> </a:t>
            </a:r>
            <a:endParaRPr lang="ru-RU" sz="1600" dirty="0"/>
          </a:p>
        </p:txBody>
      </p:sp>
      <p:pic>
        <p:nvPicPr>
          <p:cNvPr id="6" name="Picture 2" descr="C:\Users\Гавриил\Desktop\Edinaya_Russ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214290"/>
            <a:ext cx="1500188" cy="1125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30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>
          <a:xfrm>
            <a:off x="1619672" y="620688"/>
            <a:ext cx="6629400" cy="838200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solidFill>
                  <a:srgbClr val="C00000"/>
                </a:solidFill>
              </a:rPr>
              <a:t>Задачи проекта</a:t>
            </a:r>
            <a:endParaRPr lang="ru-RU" altLang="ru-RU" sz="3600" dirty="0">
              <a:solidFill>
                <a:srgbClr val="C0000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idx="1"/>
          </p:nvPr>
        </p:nvSpPr>
        <p:spPr>
          <a:xfrm>
            <a:off x="142844" y="1600200"/>
            <a:ext cx="8572560" cy="3900502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buAutoNum type="arabicPeriod"/>
            </a:pPr>
            <a:r>
              <a:rPr lang="ru-RU" altLang="ru-RU" sz="2000" dirty="0" smtClean="0">
                <a:solidFill>
                  <a:srgbClr val="002060"/>
                </a:solidFill>
              </a:rPr>
              <a:t>Развитие туризма на территории сельского поселения </a:t>
            </a:r>
          </a:p>
          <a:p>
            <a:pPr marL="0" indent="0"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«Село </a:t>
            </a:r>
            <a:r>
              <a:rPr lang="ru-RU" altLang="ru-RU" sz="2000" dirty="0" err="1" smtClean="0">
                <a:solidFill>
                  <a:srgbClr val="002060"/>
                </a:solidFill>
              </a:rPr>
              <a:t>Некрасовка</a:t>
            </a:r>
            <a:r>
              <a:rPr lang="ru-RU" altLang="ru-RU" sz="2000" dirty="0" smtClean="0">
                <a:solidFill>
                  <a:srgbClr val="002060"/>
                </a:solidFill>
              </a:rPr>
              <a:t>»;</a:t>
            </a:r>
          </a:p>
          <a:p>
            <a:pPr>
              <a:spcBef>
                <a:spcPts val="0"/>
              </a:spcBef>
            </a:pPr>
            <a:endParaRPr lang="ru-RU" altLang="ru-RU" sz="20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2. Создание площадки для проведения культурно-массовых мероприятий и формирование культуры отдыха;</a:t>
            </a:r>
          </a:p>
          <a:p>
            <a:pPr>
              <a:spcBef>
                <a:spcPts val="0"/>
              </a:spcBef>
            </a:pPr>
            <a:endParaRPr lang="ru-RU" altLang="ru-RU" sz="20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3. Развитие малого и среднего предпринимательства;</a:t>
            </a:r>
          </a:p>
          <a:p>
            <a:pPr>
              <a:spcBef>
                <a:spcPts val="0"/>
              </a:spcBef>
            </a:pPr>
            <a:endParaRPr lang="ru-RU" altLang="ru-RU" sz="20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4. Развитие сельскохозяйственного рынка (ярмарки).  </a:t>
            </a:r>
          </a:p>
          <a:p>
            <a:pPr>
              <a:spcBef>
                <a:spcPts val="0"/>
              </a:spcBef>
            </a:pPr>
            <a:endParaRPr lang="ru-RU" altLang="ru-RU" sz="2000" dirty="0" smtClean="0"/>
          </a:p>
          <a:p>
            <a:endParaRPr lang="ru-RU" alt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5715016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Глава сельского поселения: Коваленко Роман Петрович, тел. 49-05-50</a:t>
            </a:r>
          </a:p>
          <a:p>
            <a:r>
              <a:rPr lang="ru-RU" sz="1600" dirty="0" smtClean="0"/>
              <a:t>Директор управляющей компании: </a:t>
            </a:r>
            <a:r>
              <a:rPr lang="ru-RU" sz="1600" dirty="0" err="1" smtClean="0"/>
              <a:t>Заец</a:t>
            </a:r>
            <a:r>
              <a:rPr lang="ru-RU" sz="1600" dirty="0" smtClean="0"/>
              <a:t>  Валерий Петрович, тел. 93-03-37</a:t>
            </a:r>
          </a:p>
          <a:p>
            <a:r>
              <a:rPr lang="en-US" sz="1600" dirty="0" smtClean="0"/>
              <a:t>E-mail: </a:t>
            </a:r>
            <a:r>
              <a:rPr lang="en-US" sz="1600" dirty="0" smtClean="0">
                <a:hlinkClick r:id="rId2"/>
              </a:rPr>
              <a:t>zhkh_nekrasovka@mail.ru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3"/>
              </a:rPr>
              <a:t>adnekrasovka@mail.ru</a:t>
            </a:r>
            <a:r>
              <a:rPr lang="en-US" sz="1600" dirty="0" smtClean="0"/>
              <a:t> </a:t>
            </a:r>
            <a:endParaRPr lang="ru-RU" sz="1600" dirty="0"/>
          </a:p>
        </p:txBody>
      </p:sp>
      <p:pic>
        <p:nvPicPr>
          <p:cNvPr id="6" name="Picture 2" descr="C:\Users\Гавриил\Desktop\Edinaya_Russ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214290"/>
            <a:ext cx="1500188" cy="1125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6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36184"/>
            <a:ext cx="9144000" cy="1296144"/>
          </a:xfrm>
          <a:prstGeom prst="rect">
            <a:avLst/>
          </a:prstGeom>
          <a:solidFill>
            <a:srgbClr val="E3B51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44196"/>
            <a:ext cx="8229600" cy="108012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Негативные факторы, 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влияющие на имидж территории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или почему имиджем нужно заниматься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00200"/>
            <a:ext cx="7992888" cy="4709120"/>
          </a:xfrm>
        </p:spPr>
        <p:txBody>
          <a:bodyPr>
            <a:noAutofit/>
          </a:bodyPr>
          <a:lstStyle/>
          <a:p>
            <a:pPr marL="261938" indent="-261938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практическое отсутствие PR-представления обществу местной администрации в центральных СМИ. Муниципальная администрация не представляет «острого» интереса для СМИ, тем более – центральных, за исключением сенсационных случаев. </a:t>
            </a:r>
          </a:p>
          <a:p>
            <a:pPr marL="261938" indent="-261938"/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перенос населением на органы местного самоуправления свои социальные ожидания, их неразрешенность по объективным социально-политическим причинам (вопросы отлова бродячих собак, взносы на капитальный ремонт МКД и т.п.).</a:t>
            </a:r>
          </a:p>
          <a:p>
            <a:pPr marL="261938" indent="-261938"/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поведение отдельных представителей властных структур (коррупция, злоупотребление властью, хамство), охотно тиражируемых в СМИ, распространяется на всех носителей властных полномочий, в т.ч. и органы местного самоуправления; </a:t>
            </a:r>
          </a:p>
          <a:p>
            <a:pPr marL="261938" indent="-261938"/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слабый финансовый потенциал органов местного самоуправления приводит к отсутствию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PR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концепций.   </a:t>
            </a:r>
          </a:p>
          <a:p>
            <a:pPr marL="261938" indent="-261938"/>
            <a:endParaRPr lang="ru-RU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гонк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571613"/>
            <a:ext cx="4429156" cy="2857520"/>
          </a:xfr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2844" y="500042"/>
            <a:ext cx="6929486" cy="10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C00000"/>
                </a:solidFill>
              </a:rPr>
              <a:t>Создание площадки для проведения культурно-массовых мероприятий и формирование культуры отдыха</a:t>
            </a:r>
          </a:p>
        </p:txBody>
      </p:sp>
      <p:pic>
        <p:nvPicPr>
          <p:cNvPr id="6" name="Рисунок 5" descr="гонки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572008"/>
            <a:ext cx="4357718" cy="2071702"/>
          </a:xfrm>
          <a:prstGeom prst="rect">
            <a:avLst/>
          </a:prstGeom>
        </p:spPr>
      </p:pic>
      <p:pic>
        <p:nvPicPr>
          <p:cNvPr id="8" name="Рисунок 7" descr="триатлон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4572008"/>
            <a:ext cx="4143404" cy="2141801"/>
          </a:xfrm>
          <a:prstGeom prst="rect">
            <a:avLst/>
          </a:prstGeom>
        </p:spPr>
      </p:pic>
      <p:pic>
        <p:nvPicPr>
          <p:cNvPr id="9" name="Рисунок 8" descr="Триатлон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1571613"/>
            <a:ext cx="4143404" cy="2857520"/>
          </a:xfrm>
          <a:prstGeom prst="rect">
            <a:avLst/>
          </a:prstGeom>
        </p:spPr>
      </p:pic>
      <p:pic>
        <p:nvPicPr>
          <p:cNvPr id="10" name="Picture 2" descr="C:\Users\Гавриил\Desktop\Edinaya_Russ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214290"/>
            <a:ext cx="1500188" cy="1125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040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4415" y="357760"/>
            <a:ext cx="6629400" cy="838200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solidFill>
                  <a:srgbClr val="C00000"/>
                </a:solidFill>
              </a:rPr>
              <a:t>Управляющая компания</a:t>
            </a:r>
            <a:endParaRPr lang="ru-RU" altLang="ru-RU" sz="3600" dirty="0">
              <a:solidFill>
                <a:srgbClr val="C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41964" y="1008833"/>
            <a:ext cx="6778308" cy="4193244"/>
          </a:xfrm>
        </p:spPr>
        <p:txBody>
          <a:bodyPr>
            <a:normAutofit/>
          </a:bodyPr>
          <a:lstStyle/>
          <a:p>
            <a:pPr marL="0" lvl="7" indent="0">
              <a:buNone/>
            </a:pPr>
            <a:r>
              <a:rPr lang="ru-RU" altLang="ru-RU" sz="2000" b="1" dirty="0" smtClean="0">
                <a:solidFill>
                  <a:srgbClr val="002060"/>
                </a:solidFill>
              </a:rPr>
              <a:t>Основные функции управляющей компании:</a:t>
            </a:r>
          </a:p>
          <a:p>
            <a:pPr marL="0" lvl="7" indent="0">
              <a:buNone/>
            </a:pPr>
            <a:r>
              <a:rPr lang="ru-RU" altLang="ru-RU" sz="1600" b="1" dirty="0" smtClean="0">
                <a:solidFill>
                  <a:srgbClr val="002060"/>
                </a:solidFill>
              </a:rPr>
              <a:t>	- Разработка и реклама бренда;</a:t>
            </a:r>
          </a:p>
          <a:p>
            <a:pPr marL="0" lvl="7" indent="0"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	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- Вывоз твердо-бытовых отходов;</a:t>
            </a:r>
          </a:p>
          <a:p>
            <a:pPr marL="0" lvl="7" indent="0"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	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- Охрана Парка;</a:t>
            </a:r>
          </a:p>
          <a:p>
            <a:pPr marL="0" lvl="7" indent="0"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	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- обслуживание инженерных сетей;</a:t>
            </a:r>
          </a:p>
          <a:p>
            <a:pPr marL="900113" lvl="7" indent="-900113"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	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- Аренда земельных участков на  территории парка;</a:t>
            </a:r>
          </a:p>
          <a:p>
            <a:pPr marL="900113" lvl="7" indent="-900113">
              <a:buNone/>
            </a:pPr>
            <a:r>
              <a:rPr lang="ru-RU" altLang="ru-RU" sz="1600" b="1" dirty="0" smtClean="0">
                <a:solidFill>
                  <a:srgbClr val="002060"/>
                </a:solidFill>
              </a:rPr>
              <a:t>	- Благоустройство;</a:t>
            </a:r>
          </a:p>
          <a:p>
            <a:pPr marL="900113" lvl="7" indent="-900113">
              <a:buNone/>
            </a:pPr>
            <a:r>
              <a:rPr lang="ru-RU" altLang="ru-RU" sz="1600" b="1" dirty="0" smtClean="0">
                <a:solidFill>
                  <a:srgbClr val="002060"/>
                </a:solidFill>
              </a:rPr>
              <a:t>	- Видеонаблюдение. </a:t>
            </a:r>
          </a:p>
          <a:p>
            <a:pPr marL="0" lvl="7" indent="0">
              <a:buNone/>
            </a:pPr>
            <a:r>
              <a:rPr lang="ru-RU" altLang="ru-RU" sz="1600" b="1" dirty="0" smtClean="0">
                <a:solidFill>
                  <a:srgbClr val="002060"/>
                </a:solidFill>
              </a:rPr>
              <a:t>Дополнительные услуги для резидентов Парка:</a:t>
            </a:r>
          </a:p>
          <a:p>
            <a:pPr marL="0" lvl="7" indent="0"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	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- Бухгалтерия (оказание бухгалтерских услуг, сдача 	отчетности )</a:t>
            </a:r>
          </a:p>
          <a:p>
            <a:pPr marL="0" lvl="7" indent="0"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	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- Юридическая помощь</a:t>
            </a:r>
          </a:p>
          <a:p>
            <a:pPr marL="0" lvl="7" indent="0"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	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-Колл-центр (Единая справочная служба)</a:t>
            </a:r>
            <a:r>
              <a:rPr lang="ru-RU" altLang="ru-RU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5" name="Picture 2" descr="C:\Users\Гавриил\Desktop\Edinaya_Rus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932236" cy="144917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28662" y="5715016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Глава сельского поселения: Коваленко Роман Петрович, тел. 49-05-50</a:t>
            </a:r>
          </a:p>
          <a:p>
            <a:r>
              <a:rPr lang="ru-RU" sz="1600" dirty="0" smtClean="0"/>
              <a:t>Директор управляющей компании: </a:t>
            </a:r>
            <a:r>
              <a:rPr lang="ru-RU" sz="1600" dirty="0" err="1" smtClean="0"/>
              <a:t>Заец</a:t>
            </a:r>
            <a:r>
              <a:rPr lang="ru-RU" sz="1600" dirty="0" smtClean="0"/>
              <a:t>  Валерий Петрович, тел. 93-03-37</a:t>
            </a:r>
          </a:p>
          <a:p>
            <a:r>
              <a:rPr lang="en-US" sz="1600" dirty="0" smtClean="0"/>
              <a:t>E-mail: </a:t>
            </a:r>
            <a:r>
              <a:rPr lang="en-US" sz="1600" dirty="0" smtClean="0">
                <a:hlinkClick r:id="rId3"/>
              </a:rPr>
              <a:t>zhkh_nekrasovka@mail.ru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4"/>
              </a:rPr>
              <a:t>adnekrasovka@mail.ru</a:t>
            </a:r>
            <a:r>
              <a:rPr lang="en-US" sz="1600" dirty="0" smtClean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358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ownloads\концепция зи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809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1152128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АНО «Центр развития сельских территорий»</a:t>
            </a:r>
          </a:p>
          <a:p>
            <a:pPr lvl="0"/>
            <a:r>
              <a:rPr lang="ru-RU" sz="2400" u="sng" dirty="0"/>
              <a:t>Организация</a:t>
            </a:r>
            <a:r>
              <a:rPr lang="ru-RU" sz="2400" dirty="0"/>
              <a:t> встреч, заседаний, конференций, обучающих </a:t>
            </a:r>
            <a:r>
              <a:rPr lang="ru-RU" sz="1800" dirty="0"/>
              <a:t>семинаров по вопросам развития местного самоуправления на территории района. (ежеквартально). </a:t>
            </a:r>
          </a:p>
          <a:p>
            <a:pPr lvl="0"/>
            <a:r>
              <a:rPr lang="ru-RU" sz="2400" u="sng" dirty="0" smtClean="0"/>
              <a:t>Комплексная </a:t>
            </a:r>
            <a:r>
              <a:rPr lang="ru-RU" sz="2400" u="sng" dirty="0"/>
              <a:t>разработка проектов НПА</a:t>
            </a:r>
            <a:r>
              <a:rPr lang="ru-RU" sz="2400" dirty="0"/>
              <a:t> по вопросам местного значения. </a:t>
            </a:r>
            <a:r>
              <a:rPr lang="ru-RU" sz="1800" dirty="0"/>
              <a:t>Группа экспертов разрабатывает пакет НПА под каждый вопрос местного значения. Проекты НПА проходят согласования с прокуратурой района, надзорными органами. Ежемесячно разрабатывается комплект НПА под один вопрос местного значения. В пакет включаются проекты постановлений, распоряжений, порядки, положения, схемы, аналитические материалы, наблюдения и т.д. то есть все документы, необходимые для реализации данного вопроса местного значения, согласованные с надзорными органами.  </a:t>
            </a:r>
          </a:p>
          <a:p>
            <a:pPr lvl="0"/>
            <a:endParaRPr lang="ru-RU" sz="2400" u="sng" dirty="0" smtClean="0"/>
          </a:p>
          <a:p>
            <a:pPr lvl="0"/>
            <a:endParaRPr lang="ru-RU" sz="2400" u="sng" dirty="0"/>
          </a:p>
          <a:p>
            <a:pPr lvl="0"/>
            <a:endParaRPr lang="ru-RU" sz="2400" u="sng" dirty="0" smtClean="0"/>
          </a:p>
          <a:p>
            <a:pPr lvl="0"/>
            <a:endParaRPr lang="ru-RU" sz="2400" u="sng" dirty="0"/>
          </a:p>
        </p:txBody>
      </p:sp>
    </p:spTree>
    <p:extLst>
      <p:ext uri="{BB962C8B-B14F-4D97-AF65-F5344CB8AC3E}">
        <p14:creationId xmlns:p14="http://schemas.microsoft.com/office/powerpoint/2010/main" val="2860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1152128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АНО «Центр развития сельских территорий»</a:t>
            </a:r>
          </a:p>
          <a:p>
            <a:pPr lvl="0"/>
            <a:r>
              <a:rPr lang="ru-RU" sz="2400" u="sng" dirty="0" smtClean="0"/>
              <a:t>Анализ </a:t>
            </a:r>
            <a:r>
              <a:rPr lang="ru-RU" sz="2400" u="sng" dirty="0"/>
              <a:t>общей проблематики</a:t>
            </a:r>
            <a:r>
              <a:rPr lang="ru-RU" sz="2400" dirty="0"/>
              <a:t>, </a:t>
            </a:r>
            <a:r>
              <a:rPr lang="ru-RU" sz="1800" dirty="0"/>
              <a:t>ведение переписки с органами власти регионального и федерального уровня, наработка судебной практики, изучения практики регионов РФ. (постоянно)</a:t>
            </a:r>
          </a:p>
          <a:p>
            <a:pPr lvl="0"/>
            <a:r>
              <a:rPr lang="ru-RU" sz="2400" u="sng" dirty="0"/>
              <a:t>Мониторинг изменений</a:t>
            </a:r>
            <a:r>
              <a:rPr lang="ru-RU" sz="2400" dirty="0"/>
              <a:t> законодательства РФ </a:t>
            </a:r>
            <a:r>
              <a:rPr lang="ru-RU" sz="1800" dirty="0"/>
              <a:t>касающегося деятельности органов местного самоуправления, подготовка информационных обзоров, направление обзоров с комментариями главам поселений.  (ежемесячно)</a:t>
            </a:r>
          </a:p>
          <a:p>
            <a:pPr lvl="0"/>
            <a:r>
              <a:rPr lang="ru-RU" sz="2400" u="sng" dirty="0"/>
              <a:t>Юридическое сопровождение</a:t>
            </a:r>
            <a:r>
              <a:rPr lang="ru-RU" sz="2400" dirty="0"/>
              <a:t> администрации поселения в </a:t>
            </a:r>
            <a:r>
              <a:rPr lang="ru-RU" sz="1800" dirty="0"/>
              <a:t>части взаимоотношений с юридическими лицами, проверяющими – контрольными органами, подрядчиками. </a:t>
            </a:r>
            <a:r>
              <a:rPr lang="ru-RU" dirty="0"/>
              <a:t>Включает в себя подготовку и выставление претензий подрядным организациям в части нарушения сроков гарантийного и эксплуатационного периода, взыскание потраченных на восстановление средств. Обжалование незаконных требований надзорных органов, представление интересов муниципалитета в суде, анализ и обжалование протоколов и постановлений административного производства в отношении юридического лица, должностного лица, и другое.    (постоянно)</a:t>
            </a:r>
          </a:p>
          <a:p>
            <a:pPr lvl="0"/>
            <a:endParaRPr lang="ru-RU" sz="2400" u="sng" dirty="0" smtClean="0"/>
          </a:p>
          <a:p>
            <a:pPr lvl="0"/>
            <a:endParaRPr lang="ru-RU" sz="2400" u="sng" dirty="0"/>
          </a:p>
          <a:p>
            <a:pPr lvl="0"/>
            <a:endParaRPr lang="ru-RU" sz="2400" u="sng" dirty="0" smtClean="0"/>
          </a:p>
        </p:txBody>
      </p:sp>
    </p:spTree>
    <p:extLst>
      <p:ext uri="{BB962C8B-B14F-4D97-AF65-F5344CB8AC3E}">
        <p14:creationId xmlns:p14="http://schemas.microsoft.com/office/powerpoint/2010/main" val="28423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1152128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АНО «Центр развития сельских территорий»</a:t>
            </a:r>
          </a:p>
          <a:p>
            <a:pPr lvl="0"/>
            <a:r>
              <a:rPr lang="ru-RU" sz="2400" u="sng" dirty="0" smtClean="0"/>
              <a:t>Юридическое </a:t>
            </a:r>
            <a:r>
              <a:rPr lang="ru-RU" sz="2400" u="sng" dirty="0"/>
              <a:t>сопровождение (Имущественный комплекс)</a:t>
            </a:r>
            <a:r>
              <a:rPr lang="ru-RU" sz="2400" dirty="0"/>
              <a:t> – </a:t>
            </a:r>
            <a:r>
              <a:rPr lang="ru-RU" sz="1800" dirty="0"/>
              <a:t>Подготовка договоров аренды муниципального имущества. Взыскание задолженности за пользование, аренду муниципального имущества с юридических лиц. Подготовка технической документации для постановки на бесхозяйный учет объектов имущества (услуга). Взыскание задолженности по договорам социального найма.</a:t>
            </a:r>
          </a:p>
          <a:p>
            <a:pPr lvl="0"/>
            <a:r>
              <a:rPr lang="ru-RU" sz="2400" u="sng" dirty="0"/>
              <a:t>Юридическое сопровождение –</a:t>
            </a:r>
            <a:r>
              <a:rPr lang="ru-RU" sz="2400" dirty="0"/>
              <a:t> проведение аукционов аренды, продажи имущества. </a:t>
            </a:r>
            <a:r>
              <a:rPr lang="ru-RU" sz="1800" dirty="0"/>
              <a:t>Подготовка оценки рыночной стоимости продажи и аренды муниципального имущества. Заключение договора аренды, договора купле-продажи. </a:t>
            </a:r>
          </a:p>
          <a:p>
            <a:pPr lvl="0"/>
            <a:endParaRPr lang="ru-RU" sz="2400" u="sng" dirty="0" smtClean="0"/>
          </a:p>
          <a:p>
            <a:pPr lvl="0"/>
            <a:endParaRPr lang="ru-RU" sz="2400" u="sng" dirty="0"/>
          </a:p>
          <a:p>
            <a:pPr lvl="0"/>
            <a:endParaRPr lang="ru-RU" sz="2400" u="sng" dirty="0" smtClean="0"/>
          </a:p>
          <a:p>
            <a:pPr lvl="0"/>
            <a:endParaRPr lang="ru-RU" sz="2400" u="sng" dirty="0"/>
          </a:p>
          <a:p>
            <a:pPr lvl="0"/>
            <a:endParaRPr lang="ru-RU" sz="2400" u="sng" dirty="0" smtClean="0"/>
          </a:p>
          <a:p>
            <a:pPr lvl="0"/>
            <a:endParaRPr lang="ru-RU" sz="2400" u="sng" dirty="0"/>
          </a:p>
        </p:txBody>
      </p:sp>
    </p:spTree>
    <p:extLst>
      <p:ext uri="{BB962C8B-B14F-4D97-AF65-F5344CB8AC3E}">
        <p14:creationId xmlns:p14="http://schemas.microsoft.com/office/powerpoint/2010/main" val="378852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1152128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АНО «Центр развития сельских территорий»</a:t>
            </a:r>
          </a:p>
          <a:p>
            <a:pPr lvl="0"/>
            <a:r>
              <a:rPr lang="ru-RU" sz="2400" u="sng" dirty="0" smtClean="0"/>
              <a:t>Информационная </a:t>
            </a:r>
            <a:r>
              <a:rPr lang="ru-RU" sz="2400" u="sng" dirty="0"/>
              <a:t>поддержка</a:t>
            </a:r>
            <a:r>
              <a:rPr lang="ru-RU" sz="2400" dirty="0"/>
              <a:t>. </a:t>
            </a:r>
            <a:r>
              <a:rPr lang="ru-RU" sz="1800" dirty="0"/>
              <a:t>Подготовка и публикация информационных статей, видеосюжетов, фотоотчетов, презентаций, ресурсных возможностей поселения на едином информационном портале АНО «Центр», в информационных источниках.  (постоянно)  </a:t>
            </a:r>
          </a:p>
          <a:p>
            <a:pPr lvl="0"/>
            <a:r>
              <a:rPr lang="ru-RU" sz="2400" u="sng" dirty="0"/>
              <a:t>Сопровождение Государственных информационных систем - </a:t>
            </a:r>
            <a:r>
              <a:rPr lang="ru-RU" sz="1800" u="sng" dirty="0"/>
              <a:t>(</a:t>
            </a:r>
            <a:r>
              <a:rPr lang="ru-RU" sz="1800" dirty="0"/>
              <a:t>Регистрация ОМС в ГИС, получение ключей, получение цифровых подписей, сопровождение.) </a:t>
            </a:r>
          </a:p>
          <a:p>
            <a:pPr lvl="0"/>
            <a:r>
              <a:rPr lang="ru-RU" sz="2400" u="sng" dirty="0" smtClean="0"/>
              <a:t>Программирование </a:t>
            </a:r>
            <a:r>
              <a:rPr lang="ru-RU" sz="2400" dirty="0"/>
              <a:t>и ведение официальных сайтов </a:t>
            </a:r>
            <a:r>
              <a:rPr lang="ru-RU" sz="1800" dirty="0"/>
              <a:t>администраций поселения.  Включает в себя размещение информации на официальных сайтах органа местного самоуправления, программирование, улучшение и модернизация сайтов ОМС.</a:t>
            </a:r>
          </a:p>
          <a:p>
            <a:pPr lvl="0"/>
            <a:endParaRPr lang="ru-RU" sz="2400" u="sng" dirty="0" smtClean="0"/>
          </a:p>
          <a:p>
            <a:pPr lvl="0"/>
            <a:endParaRPr lang="ru-RU" sz="2400" u="sng" dirty="0"/>
          </a:p>
          <a:p>
            <a:pPr lvl="0"/>
            <a:endParaRPr lang="ru-RU" sz="2400" u="sng" dirty="0" smtClean="0"/>
          </a:p>
          <a:p>
            <a:pPr lvl="0"/>
            <a:endParaRPr lang="ru-RU" sz="2400" u="sng" dirty="0"/>
          </a:p>
          <a:p>
            <a:pPr marL="0" indent="0"/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1152128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АНО «Центр развития сельских территорий»</a:t>
            </a:r>
          </a:p>
          <a:p>
            <a:pPr lvl="0"/>
            <a:r>
              <a:rPr lang="ru-RU" sz="2400" u="sng" dirty="0" smtClean="0"/>
              <a:t>Сопровождение </a:t>
            </a:r>
            <a:r>
              <a:rPr lang="ru-RU" sz="2400" u="sng" dirty="0"/>
              <a:t>ОМС в части выполнения норм ФЗ № 44</a:t>
            </a:r>
            <a:r>
              <a:rPr lang="ru-RU" sz="2400" dirty="0"/>
              <a:t> Гос. </a:t>
            </a:r>
            <a:r>
              <a:rPr lang="ru-RU" sz="1800" dirty="0"/>
              <a:t>закупки (предоставление данной услуги возможно после заключения договоров не менее 40% поселений района). Сопровождение ОМС и муниципальных казенных учреждений.  (Аналог работы ООО «Система закупок»)</a:t>
            </a:r>
          </a:p>
          <a:p>
            <a:pPr lvl="0"/>
            <a:r>
              <a:rPr lang="ru-RU" sz="2400" u="sng" dirty="0"/>
              <a:t>Аудит бюджета, бухгалтерии. </a:t>
            </a:r>
            <a:r>
              <a:rPr lang="ru-RU" sz="1800" dirty="0"/>
              <a:t>Включает в себя внутренний финансовый контроль, внешний финансовый контроль. Анализ ведения бухгалтерии. Подготовка актов. Направление актов главе поселения с рекомендациями.  </a:t>
            </a:r>
          </a:p>
          <a:p>
            <a:pPr lvl="0"/>
            <a:r>
              <a:rPr lang="ru-RU" sz="2400" u="sng" dirty="0"/>
              <a:t>Развитие инвестиционного климата на территории </a:t>
            </a:r>
            <a:r>
              <a:rPr lang="ru-RU" sz="1800" u="sng" dirty="0"/>
              <a:t>поселения. </a:t>
            </a:r>
            <a:r>
              <a:rPr lang="ru-RU" sz="1800" dirty="0"/>
              <a:t>Включает в себя подготовку инвестиционного паспорта поселения, формирование инвестиционных площадок,  поиск и работа с инвесторами. </a:t>
            </a:r>
          </a:p>
          <a:p>
            <a:pPr marL="0" indent="0"/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банер на сцену ДК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6895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3942982"/>
            <a:ext cx="7654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Спасибо за внимание!</a:t>
            </a:r>
            <a:endParaRPr lang="ru-RU" sz="6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123728" y="5157192"/>
            <a:ext cx="691276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002060"/>
                </a:solidFill>
              </a:rPr>
              <a:t>Коваленко Роман Петрович – глава с. </a:t>
            </a:r>
            <a:r>
              <a:rPr lang="ru-RU" sz="1800" dirty="0" err="1" smtClean="0">
                <a:solidFill>
                  <a:srgbClr val="002060"/>
                </a:solidFill>
              </a:rPr>
              <a:t>Некрасовка</a:t>
            </a:r>
            <a:r>
              <a:rPr lang="ru-RU" sz="1800" dirty="0">
                <a:solidFill>
                  <a:srgbClr val="002060"/>
                </a:solidFill>
              </a:rPr>
              <a:t>.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ru-RU" sz="1800" dirty="0" smtClean="0">
                <a:solidFill>
                  <a:srgbClr val="002060"/>
                </a:solidFill>
              </a:rPr>
              <a:t>Тел. 490550. моб. 89145488803 .   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E-mail  </a:t>
            </a:r>
            <a:r>
              <a:rPr lang="en-US" sz="1800" dirty="0" smtClean="0">
                <a:solidFill>
                  <a:srgbClr val="002060"/>
                </a:solidFill>
                <a:hlinkClick r:id="rId3"/>
              </a:rPr>
              <a:t>adnekrasovka@mail.ru</a:t>
            </a:r>
            <a:r>
              <a:rPr lang="en-US" sz="1800" dirty="0" smtClean="0">
                <a:solidFill>
                  <a:srgbClr val="002060"/>
                </a:solidFill>
              </a:rPr>
              <a:t>    roman7roman@mail.ru</a:t>
            </a:r>
            <a:endParaRPr lang="ru-RU" sz="1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8640"/>
            <a:ext cx="9144000" cy="1440160"/>
          </a:xfrm>
          <a:prstGeom prst="rect">
            <a:avLst/>
          </a:prstGeom>
          <a:solidFill>
            <a:srgbClr val="E3B51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046" y="404664"/>
            <a:ext cx="8229600" cy="983946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Задачи муниципалитета </a:t>
            </a:r>
            <a:r>
              <a:rPr lang="ru-RU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решения поставленной цели: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744216"/>
            <a:ext cx="8352928" cy="46371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обеспечение функционирования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информационных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каналов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формирования либо внесения изменений в массовое представление о деятельности муниципалитета и ресурсе территории;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повышение престижа администрации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восприятие населением и представителями бизнеса.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повышение рейтинга руководства муниципалитета в органах власти района и края.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восприятие руководством района и края руководителей муниципалитета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презентация (информационная доступность) ресурса территории муниципалитета.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Улучшение инвестиционного климата и информационная доступность о инвестиционном потенциале.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Одноклассник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3298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Сувенирка для слайдов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24048" t="5622" r="25778" b="3692"/>
          <a:stretch>
            <a:fillRect/>
          </a:stretch>
        </p:blipFill>
        <p:spPr bwMode="auto">
          <a:xfrm>
            <a:off x="107504" y="332656"/>
            <a:ext cx="4320480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Пользователь\Desktop\Сувенирка для слайдов\vjg.png"/>
          <p:cNvPicPr>
            <a:picLocks noChangeAspect="1" noChangeArrowheads="1"/>
          </p:cNvPicPr>
          <p:nvPr/>
        </p:nvPicPr>
        <p:blipFill>
          <a:blip r:embed="rId3" cstate="print"/>
          <a:srcRect l="23248" t="6691" r="26116" b="3289"/>
          <a:stretch>
            <a:fillRect/>
          </a:stretch>
        </p:blipFill>
        <p:spPr bwMode="auto">
          <a:xfrm>
            <a:off x="4585253" y="2060848"/>
            <a:ext cx="4392488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Пользователь\Desktop\Сувенирка для слайдов\SekATSPEX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700808"/>
            <a:ext cx="2664296" cy="473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Пользователь\Desktop\Сувенирка для слайдов\UwPcfuGrv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2592288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Пользователь\Desktop\Сувенирка для слайдов\j-hpgucZt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592288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Пользователь\Desktop\Сувенирка для слайдов\AfdfsyCQL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772816"/>
            <a:ext cx="2664296" cy="473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769</TotalTime>
  <Words>1449</Words>
  <Application>Microsoft Office PowerPoint</Application>
  <PresentationFormat>Экран (4:3)</PresentationFormat>
  <Paragraphs>138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Углы</vt:lpstr>
      <vt:lpstr>сельское поселение  «Село Некрасовка»</vt:lpstr>
      <vt:lpstr>Имидж территории –  </vt:lpstr>
      <vt:lpstr>Имидж территории</vt:lpstr>
      <vt:lpstr>Цель муниципалитета:</vt:lpstr>
      <vt:lpstr>Негативные факторы,  влияющие на имидж территории: или почему имиджем нужно заниматься</vt:lpstr>
      <vt:lpstr>Задачи муниципалитета  для решения поставленной цели: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Победы: шествие праздничных колонн  жителей села.</vt:lpstr>
      <vt:lpstr>День Победы.</vt:lpstr>
      <vt:lpstr>Презентация PowerPoint</vt:lpstr>
      <vt:lpstr>День Победы: реконструкция боевых действий.</vt:lpstr>
      <vt:lpstr>День Победы: реконструкция боевых действий.</vt:lpstr>
      <vt:lpstr>Презентация PowerPoint</vt:lpstr>
      <vt:lpstr>70 лет Великой Победе!</vt:lpstr>
      <vt:lpstr>22 августа – день Государственного флага России</vt:lpstr>
      <vt:lpstr>Презентация PowerPoint</vt:lpstr>
      <vt:lpstr>22 августа – день Государственного флага России</vt:lpstr>
      <vt:lpstr>Гастрольная деятельность. </vt:lpstr>
      <vt:lpstr>Презентация PowerPoint</vt:lpstr>
      <vt:lpstr>Автономная некоммерческая организация  «Агентство стратегических инициатив»</vt:lpstr>
      <vt:lpstr>Министерство  экономического развития Хабаровского края</vt:lpstr>
      <vt:lpstr> 1-й блок практик (институциональная среда)</vt:lpstr>
      <vt:lpstr>Презентация PowerPoint</vt:lpstr>
      <vt:lpstr> 3-й блок практик (Процедурные мероприятия)</vt:lpstr>
      <vt:lpstr> 4-й блок практик (Информационные мероприятия)</vt:lpstr>
      <vt:lpstr> 5-й блок практик (Структурные взаимодействия )</vt:lpstr>
      <vt:lpstr>Инвестиционные площадки на территории сельского поселения «Село Некрасовка»</vt:lpstr>
      <vt:lpstr>Инвестиционные площадки на территории сельского поселения «Село Некрасовка»</vt:lpstr>
      <vt:lpstr>Инвестиционная карта Хабаровского  края</vt:lpstr>
      <vt:lpstr>Концепция развития туристического парка «Некрасовские озера»</vt:lpstr>
      <vt:lpstr>Цель проекта</vt:lpstr>
      <vt:lpstr>Задачи проекта</vt:lpstr>
      <vt:lpstr>Презентация PowerPoint</vt:lpstr>
      <vt:lpstr>Управляющая компания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образа (имиджа) муниципального образования</dc:title>
  <dc:creator>Пользователь</dc:creator>
  <cp:lastModifiedBy>Роман Коваленко</cp:lastModifiedBy>
  <cp:revision>72</cp:revision>
  <dcterms:created xsi:type="dcterms:W3CDTF">2016-02-11T02:19:27Z</dcterms:created>
  <dcterms:modified xsi:type="dcterms:W3CDTF">2017-04-16T02:41:01Z</dcterms:modified>
</cp:coreProperties>
</file>