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78" r:id="rId9"/>
    <p:sldId id="264" r:id="rId10"/>
    <p:sldId id="265" r:id="rId11"/>
    <p:sldId id="266" r:id="rId12"/>
    <p:sldId id="272" r:id="rId13"/>
    <p:sldId id="273" r:id="rId14"/>
    <p:sldId id="274" r:id="rId15"/>
    <p:sldId id="279" r:id="rId16"/>
    <p:sldId id="275" r:id="rId17"/>
    <p:sldId id="276" r:id="rId18"/>
    <p:sldId id="277" r:id="rId19"/>
    <p:sldId id="283" r:id="rId20"/>
    <p:sldId id="284" r:id="rId21"/>
    <p:sldId id="285" r:id="rId22"/>
    <p:sldId id="286" r:id="rId23"/>
    <p:sldId id="287" r:id="rId24"/>
    <p:sldId id="289" r:id="rId25"/>
    <p:sldId id="290" r:id="rId26"/>
    <p:sldId id="288" r:id="rId27"/>
    <p:sldId id="282" r:id="rId28"/>
    <p:sldId id="281" r:id="rId29"/>
    <p:sldId id="267" r:id="rId30"/>
    <p:sldId id="268" r:id="rId31"/>
    <p:sldId id="269" r:id="rId32"/>
    <p:sldId id="270" r:id="rId33"/>
    <p:sldId id="271"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BA4B5-969A-4530-8D3A-0C004099E67A}" type="datetimeFigureOut">
              <a:rPr lang="ru-RU" smtClean="0"/>
              <a:t>19.04.2017</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4343F9-8542-4CC6-AE57-FF7FA1A0E3CD}" type="slidenum">
              <a:rPr lang="ru-RU" smtClean="0"/>
              <a:t>‹#›</a:t>
            </a:fld>
            <a:endParaRPr lang="ru-RU"/>
          </a:p>
        </p:txBody>
      </p:sp>
    </p:spTree>
    <p:extLst>
      <p:ext uri="{BB962C8B-B14F-4D97-AF65-F5344CB8AC3E}">
        <p14:creationId xmlns:p14="http://schemas.microsoft.com/office/powerpoint/2010/main" val="4144176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8DE044-0421-4894-9716-1F6098BEAC3E}" type="datetimeFigureOut">
              <a:rPr lang="ru-RU" smtClean="0"/>
              <a:pPr/>
              <a:t>19.04.2017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8BCBFC-FA51-4578-8744-0834CF5F3B4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DE044-0421-4894-9716-1F6098BEAC3E}" type="datetimeFigureOut">
              <a:rPr lang="ru-RU" smtClean="0"/>
              <a:pPr/>
              <a:t>19.04.2017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BCBFC-FA51-4578-8744-0834CF5F3B4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1jur.r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ref=D2E309483026DC6D92E592D0BF399DFD288A01DFFBDB0071D2EFC5F30C1927596A3A1099DFB038rBP0P" TargetMode="External"/><Relationship Id="rId2" Type="http://schemas.openxmlformats.org/officeDocument/2006/relationships/hyperlink" Target="consultantplus://offline/ref=D2E309483026DC6D92E592D0BF399DFD288A01DFFBDB0071D2EFC5F30C1927596A3A1099DFB038rBP4P" TargetMode="External"/><Relationship Id="rId1" Type="http://schemas.openxmlformats.org/officeDocument/2006/relationships/slideLayout" Target="../slideLayouts/slideLayout2.xml"/><Relationship Id="rId4" Type="http://schemas.openxmlformats.org/officeDocument/2006/relationships/hyperlink" Target="consultantplus://offline/ref=D2E309483026DC6D92E592D0BF399DFD288A01DFFBDB0071D2EFC5F30C1927596A3A1099DFB039rBP1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consultantplus://offline/ref=5137FEFB413A703185BAC1E35C55BC23233A76C92382135EA832176DB7C6894F72989AE3257511I4P1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consultantplus://offline/ref=CF194A1F111883BD63B3ED28216EEC9536CA20CEA584874E35AF94D7C0B3ED0519F824674E206FFAL2H" TargetMode="External"/><Relationship Id="rId2" Type="http://schemas.openxmlformats.org/officeDocument/2006/relationships/hyperlink" Target="consultantplus://offline/ref=CF194A1F111883BD63B3ED28216EEC9536CA20CEA584874E35AF94D7C0B3ED0519F824674E206DFAL3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consultantplus://offline/ref=43954B7C523392FA56992B3DCA43DE62E15EAAF3F6F36DD4D8452502F6921459CDF7A890180260E5T0H" TargetMode="External"/><Relationship Id="rId2" Type="http://schemas.openxmlformats.org/officeDocument/2006/relationships/hyperlink" Target="consultantplus://offline/ref=43954B7C523392FA56992B3DCA43DE62E15EAAF3F6F36DD4D8452502F6921459CDF7A890180260E5T9H"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consultantplus://offline/ref=2BF1749E669EBEA86DACD884CA7A26FBBE4F29B90C2C50DE3EC120372EsBm5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consultantplus://offline/ref=2BF1749E669EBEA86DACD884CA7A26FBBE4F29B9082450DE3EC120372EB5B840EF3EFA1BA5F6954AsBm3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consultantplus://offline/ref=2BF1749E669EBEA86DACD884CA7A26FBBE4F29B8082650DE3EC120372EB5B840EF3EFA1BA7F1s9m6G" TargetMode="External"/><Relationship Id="rId2" Type="http://schemas.openxmlformats.org/officeDocument/2006/relationships/hyperlink" Target="consultantplus://offline/ref=2BF1749E669EBEA86DACD884CA7A26FBBE4F29B8082650DE3EC120372EB5B840EF3EFA1BA7F0s9mF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consultantplus://offline/ref=2BF1749E669EBEA86DACD884CA7A26FBBE4F29B8082650DE3EC120372EB5B840EF3EFA1BA6F5s9m1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1jur.r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base.garant.ru/10164072/15/"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1jur.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1jur.r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1jur.r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onsultantplus://offline/ref=6D133897829E7DAF9E020D102B49706697AE0F8DB93D879F29DFF179A6g2ZCK" TargetMode="External"/><Relationship Id="rId2" Type="http://schemas.openxmlformats.org/officeDocument/2006/relationships/hyperlink" Target="consultantplus://offline/ref=6D133897829E7DAF9E020D102B49706697AE0F83B430879F29DFF179A62C22A49028A6F1gEZ0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nsultant.ru/cons/cgi/online.cgi?req=doc&amp;base=LAW&amp;n=78597&amp;rnd=228224.2382828883&amp;dst=100004&amp;fld=134" TargetMode="External"/><Relationship Id="rId2" Type="http://schemas.openxmlformats.org/officeDocument/2006/relationships/hyperlink" Target="http://www.consultant.ru/cons/cgi/online.cgi?req=doc&amp;base=LAW&amp;n=78597&amp;rnd=228224.2005415400&amp;dst=100004&amp;fld=13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Новеллы </a:t>
            </a:r>
            <a:br>
              <a:rPr lang="ru-RU" dirty="0" smtClean="0"/>
            </a:br>
            <a:r>
              <a:rPr lang="ru-RU" dirty="0" smtClean="0"/>
              <a:t>гражданского законодательства </a:t>
            </a:r>
            <a:r>
              <a:rPr lang="ru-RU" dirty="0" smtClean="0"/>
              <a:t>РФ</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Статья 395 ГК </a:t>
            </a:r>
            <a:r>
              <a:rPr lang="ru-RU" b="1" dirty="0" smtClean="0"/>
              <a:t>РФ </a:t>
            </a:r>
            <a:br>
              <a:rPr lang="ru-RU" b="1" dirty="0" smtClean="0"/>
            </a:br>
            <a:r>
              <a:rPr lang="ru-RU" b="1" dirty="0" smtClean="0"/>
              <a:t>Изменения </a:t>
            </a:r>
            <a:r>
              <a:rPr lang="ru-RU" b="1" dirty="0"/>
              <a:t>с 1 августа 2016 года </a:t>
            </a:r>
            <a:r>
              <a:rPr lang="ru-RU" dirty="0"/>
              <a:t/>
            </a:r>
            <a:br>
              <a:rPr lang="ru-RU" dirty="0"/>
            </a:br>
            <a:endParaRPr lang="ru-RU" dirty="0"/>
          </a:p>
        </p:txBody>
      </p:sp>
      <p:graphicFrame>
        <p:nvGraphicFramePr>
          <p:cNvPr id="4" name="Содержимое 3"/>
          <p:cNvGraphicFramePr>
            <a:graphicFrameLocks noGrp="1"/>
          </p:cNvGraphicFramePr>
          <p:nvPr>
            <p:ph idx="1"/>
          </p:nvPr>
        </p:nvGraphicFramePr>
        <p:xfrm>
          <a:off x="457200" y="1600200"/>
          <a:ext cx="8229600" cy="4851400"/>
        </p:xfrm>
        <a:graphic>
          <a:graphicData uri="http://schemas.openxmlformats.org/drawingml/2006/table">
            <a:tbl>
              <a:tblPr firstRow="1" bandRow="1">
                <a:tableStyleId>{5C22544A-7EE6-4342-B048-85BDC9FD1C3A}</a:tableStyleId>
              </a:tblPr>
              <a:tblGrid>
                <a:gridCol w="5043494">
                  <a:extLst>
                    <a:ext uri="{9D8B030D-6E8A-4147-A177-3AD203B41FA5}">
                      <a16:colId xmlns:a16="http://schemas.microsoft.com/office/drawing/2014/main" val="20000"/>
                    </a:ext>
                  </a:extLst>
                </a:gridCol>
                <a:gridCol w="3186106">
                  <a:extLst>
                    <a:ext uri="{9D8B030D-6E8A-4147-A177-3AD203B41FA5}">
                      <a16:colId xmlns:a16="http://schemas.microsoft.com/office/drawing/2014/main" val="20001"/>
                    </a:ext>
                  </a:extLst>
                </a:gridCol>
              </a:tblGrid>
              <a:tr h="370840">
                <a:tc>
                  <a:txBody>
                    <a:bodyPr/>
                    <a:lstStyle/>
                    <a:p>
                      <a:pPr algn="ctr"/>
                      <a:r>
                        <a:rPr lang="ru-RU" dirty="0" smtClean="0"/>
                        <a:t>Прежняя редакция</a:t>
                      </a:r>
                      <a:endParaRPr lang="ru-RU" dirty="0"/>
                    </a:p>
                  </a:txBody>
                  <a:tcPr/>
                </a:tc>
                <a:tc>
                  <a:txBody>
                    <a:bodyPr/>
                    <a:lstStyle/>
                    <a:p>
                      <a:pPr algn="ctr"/>
                      <a:r>
                        <a:rPr lang="ru-RU" dirty="0" smtClean="0"/>
                        <a:t>Новая редакция</a:t>
                      </a:r>
                      <a:endParaRPr lang="ru-RU" dirty="0"/>
                    </a:p>
                  </a:txBody>
                  <a:tcPr/>
                </a:tc>
                <a:extLst>
                  <a:ext uri="{0D108BD9-81ED-4DB2-BD59-A6C34878D82A}">
                    <a16:rowId xmlns:a16="http://schemas.microsoft.com/office/drawing/2014/main" val="10000"/>
                  </a:ext>
                </a:extLst>
              </a:tr>
              <a:tr h="370840">
                <a:tc>
                  <a:txBody>
                    <a:bodyPr/>
                    <a:lstStyle/>
                    <a:p>
                      <a:r>
                        <a:rPr lang="ru-RU" sz="1800" kern="1200" dirty="0" smtClean="0">
                          <a:solidFill>
                            <a:schemeClr val="dk1"/>
                          </a:solidFill>
                          <a:latin typeface="+mn-lt"/>
                          <a:ea typeface="+mn-ea"/>
                          <a:cs typeface="+mn-cs"/>
                        </a:rPr>
                        <a:t>За </a:t>
                      </a:r>
                      <a:r>
                        <a:rPr lang="ru-RU" sz="1800" b="1" kern="1200" dirty="0" smtClean="0">
                          <a:solidFill>
                            <a:schemeClr val="dk1"/>
                          </a:solidFill>
                          <a:latin typeface="+mn-lt"/>
                          <a:ea typeface="+mn-ea"/>
                          <a:cs typeface="+mn-cs"/>
                        </a:rPr>
                        <a:t>пользование чужими денежными средствами</a:t>
                      </a:r>
                      <a:r>
                        <a:rPr lang="ru-RU" sz="1800" kern="1200" dirty="0" smtClean="0">
                          <a:solidFill>
                            <a:schemeClr val="dk1"/>
                          </a:solidFill>
                          <a:latin typeface="+mn-lt"/>
                          <a:ea typeface="+mn-ea"/>
                          <a:cs typeface="+mn-cs"/>
                        </a:rPr>
                        <a:t> вследствие их неправомерного удержания, уклонения от их возврата, иной просрочки в их уплате либо </a:t>
                      </a:r>
                      <a:r>
                        <a:rPr lang="ru-RU" sz="1800" b="1" i="1" kern="1200" dirty="0" smtClean="0">
                          <a:solidFill>
                            <a:schemeClr val="dk1"/>
                          </a:solidFill>
                          <a:latin typeface="+mn-lt"/>
                          <a:ea typeface="+mn-ea"/>
                          <a:cs typeface="+mn-cs"/>
                        </a:rPr>
                        <a:t>неосновательного получения или сбережения</a:t>
                      </a:r>
                      <a:r>
                        <a:rPr lang="ru-RU" sz="1800" kern="1200" dirty="0" smtClean="0">
                          <a:solidFill>
                            <a:schemeClr val="dk1"/>
                          </a:solidFill>
                          <a:latin typeface="+mn-lt"/>
                          <a:ea typeface="+mn-ea"/>
                          <a:cs typeface="+mn-cs"/>
                        </a:rPr>
                        <a:t> за счет другого лица подлежат уплате проценты на сумму этих средств. Размер процентов определяется существующими в месте жительства кредитора или, если кредитором является юридическое лицо, в месте его нахождения, опубликованными Банком России и имевшими место в соответствующие периоды </a:t>
                      </a:r>
                      <a:r>
                        <a:rPr lang="ru-RU" sz="1800" b="1" i="1" kern="1200" dirty="0" smtClean="0">
                          <a:solidFill>
                            <a:schemeClr val="dk1"/>
                          </a:solidFill>
                          <a:latin typeface="+mn-lt"/>
                          <a:ea typeface="+mn-ea"/>
                          <a:cs typeface="+mn-cs"/>
                        </a:rPr>
                        <a:t>средними ставками банковского процента по вкладам физических лиц</a:t>
                      </a:r>
                      <a:r>
                        <a:rPr lang="ru-RU" sz="1800" kern="1200" dirty="0" smtClean="0">
                          <a:solidFill>
                            <a:schemeClr val="dk1"/>
                          </a:solidFill>
                          <a:latin typeface="+mn-lt"/>
                          <a:ea typeface="+mn-ea"/>
                          <a:cs typeface="+mn-cs"/>
                        </a:rPr>
                        <a:t>. Эти правила применяются, если иной размер процентов не установлен законом или договором</a:t>
                      </a:r>
                      <a:endParaRPr lang="ru-RU" dirty="0"/>
                    </a:p>
                  </a:txBody>
                  <a:tcPr/>
                </a:tc>
                <a:tc>
                  <a:txBody>
                    <a:bodyPr/>
                    <a:lstStyle/>
                    <a:p>
                      <a:r>
                        <a:rPr lang="ru-RU" sz="1800" kern="1200" dirty="0" smtClean="0">
                          <a:solidFill>
                            <a:schemeClr val="dk1"/>
                          </a:solidFill>
                          <a:latin typeface="+mn-lt"/>
                          <a:ea typeface="+mn-ea"/>
                          <a:cs typeface="+mn-cs"/>
                        </a:rPr>
                        <a:t>В случаях неправомерного удержания денежных средств, уклонения от их возврата, иной просрочки в их уплате подлежат уплате проценты на сумму долга. Размер процентов определяется </a:t>
                      </a:r>
                      <a:r>
                        <a:rPr lang="ru-RU" sz="1800" b="1" kern="1200" dirty="0" smtClean="0">
                          <a:solidFill>
                            <a:schemeClr val="dk1"/>
                          </a:solidFill>
                          <a:latin typeface="+mn-lt"/>
                          <a:ea typeface="+mn-ea"/>
                          <a:cs typeface="+mn-cs"/>
                        </a:rPr>
                        <a:t>ключевой ставкой Банка России</a:t>
                      </a:r>
                      <a:r>
                        <a:rPr lang="ru-RU" sz="1800" kern="1200" dirty="0" smtClean="0">
                          <a:solidFill>
                            <a:schemeClr val="dk1"/>
                          </a:solidFill>
                          <a:latin typeface="+mn-lt"/>
                          <a:ea typeface="+mn-ea"/>
                          <a:cs typeface="+mn-cs"/>
                        </a:rPr>
                        <a:t>, действовавшей в соответствующие периоды. Эти правила применяются, если иной размер процентов не установлен законом или договором</a:t>
                      </a:r>
                      <a:endParaRPr lang="ru-RU"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Наследственное право</a:t>
            </a:r>
            <a:endParaRPr lang="ru-RU" dirty="0"/>
          </a:p>
        </p:txBody>
      </p:sp>
      <p:sp>
        <p:nvSpPr>
          <p:cNvPr id="3" name="Содержимое 2"/>
          <p:cNvSpPr>
            <a:spLocks noGrp="1"/>
          </p:cNvSpPr>
          <p:nvPr>
            <p:ph idx="1"/>
          </p:nvPr>
        </p:nvSpPr>
        <p:spPr/>
        <p:txBody>
          <a:bodyPr>
            <a:normAutofit fontScale="85000" lnSpcReduction="20000"/>
          </a:bodyPr>
          <a:lstStyle/>
          <a:p>
            <a:r>
              <a:rPr lang="ru-RU" dirty="0"/>
              <a:t>С 1 сентября 2016 г</a:t>
            </a:r>
            <a:r>
              <a:rPr lang="ru-RU" dirty="0" smtClean="0"/>
              <a:t>. </a:t>
            </a:r>
            <a:r>
              <a:rPr lang="ru-RU" dirty="0"/>
              <a:t> </a:t>
            </a:r>
          </a:p>
          <a:p>
            <a:pPr>
              <a:buNone/>
            </a:pPr>
            <a:r>
              <a:rPr lang="ru-RU" dirty="0"/>
              <a:t>Если граждане умерли в один день, второго умершего можно признать наследником первого</a:t>
            </a:r>
          </a:p>
          <a:p>
            <a:endParaRPr lang="ru-RU" dirty="0" smtClean="0"/>
          </a:p>
          <a:p>
            <a:r>
              <a:rPr lang="ru-RU" dirty="0" smtClean="0"/>
              <a:t>С </a:t>
            </a:r>
            <a:r>
              <a:rPr lang="ru-RU" dirty="0"/>
              <a:t>20 марта 2016 г.</a:t>
            </a:r>
          </a:p>
          <a:p>
            <a:pPr>
              <a:buNone/>
            </a:pPr>
            <a:r>
              <a:rPr lang="ru-RU" dirty="0" smtClean="0"/>
              <a:t>Банк </a:t>
            </a:r>
            <a:r>
              <a:rPr lang="ru-RU" dirty="0"/>
              <a:t>может выдать на похороны наследодателя не более 100 тыс. руб</a:t>
            </a:r>
            <a:r>
              <a:rPr lang="ru-RU" dirty="0" smtClean="0"/>
              <a:t>.</a:t>
            </a:r>
          </a:p>
          <a:p>
            <a:pPr>
              <a:buNone/>
            </a:pPr>
            <a:endParaRPr lang="ru-RU" dirty="0" smtClean="0"/>
          </a:p>
          <a:p>
            <a:r>
              <a:rPr lang="ru-RU" dirty="0"/>
              <a:t>С 26 февраля 2016 г.</a:t>
            </a:r>
          </a:p>
          <a:p>
            <a:pPr>
              <a:buNone/>
            </a:pPr>
            <a:r>
              <a:rPr lang="ru-RU" dirty="0" smtClean="0"/>
              <a:t>От </a:t>
            </a:r>
            <a:r>
              <a:rPr lang="ru-RU" dirty="0"/>
              <a:t>наследства можно отказаться в пользу любого из наследников</a:t>
            </a:r>
          </a:p>
          <a:p>
            <a:pPr>
              <a:buNone/>
            </a:pPr>
            <a:endParaRPr lang="ru-RU" b="1" dirty="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sz="3100" dirty="0" smtClean="0"/>
              <a:t>с </a:t>
            </a:r>
            <a:r>
              <a:rPr lang="ru-RU" sz="3100" dirty="0"/>
              <a:t>1 октября 2015 г.</a:t>
            </a:r>
            <a:br>
              <a:rPr lang="ru-RU" sz="3100" dirty="0"/>
            </a:br>
            <a:r>
              <a:rPr lang="ru-RU" sz="3100" b="1" dirty="0" smtClean="0"/>
              <a:t>банкротство </a:t>
            </a:r>
            <a:r>
              <a:rPr lang="ru-RU" sz="3100" b="1" dirty="0"/>
              <a:t>граждан, не являющихся </a:t>
            </a:r>
            <a:r>
              <a:rPr lang="ru-RU" sz="3100" b="1" dirty="0" smtClean="0"/>
              <a:t>ИП</a:t>
            </a:r>
            <a:endParaRPr lang="ru-RU" dirty="0"/>
          </a:p>
        </p:txBody>
      </p:sp>
      <p:sp>
        <p:nvSpPr>
          <p:cNvPr id="3" name="Содержимое 2"/>
          <p:cNvSpPr>
            <a:spLocks noGrp="1"/>
          </p:cNvSpPr>
          <p:nvPr>
            <p:ph idx="1"/>
          </p:nvPr>
        </p:nvSpPr>
        <p:spPr>
          <a:xfrm>
            <a:off x="214282" y="1071546"/>
            <a:ext cx="8786874" cy="5643602"/>
          </a:xfrm>
        </p:spPr>
        <p:txBody>
          <a:bodyPr>
            <a:normAutofit fontScale="32500" lnSpcReduction="20000"/>
          </a:bodyPr>
          <a:lstStyle/>
          <a:p>
            <a:pPr>
              <a:buNone/>
            </a:pPr>
            <a:r>
              <a:rPr lang="ru-RU" sz="3400" dirty="0">
                <a:hlinkClick r:id="rId2"/>
              </a:rPr>
              <a:t>Процесс банкротства</a:t>
            </a:r>
            <a:r>
              <a:rPr lang="ru-RU" sz="3400" dirty="0"/>
              <a:t> может включать в себя следующие этапы:</a:t>
            </a:r>
          </a:p>
          <a:p>
            <a:pPr>
              <a:buNone/>
            </a:pPr>
            <a:r>
              <a:rPr lang="ru-RU" sz="3400" dirty="0"/>
              <a:t>1) </a:t>
            </a:r>
            <a:r>
              <a:rPr lang="ru-RU" sz="3400" dirty="0">
                <a:hlinkClick r:id="rId2"/>
              </a:rPr>
              <a:t>обращение в арбитражный суд с заявлением о банкротстве</a:t>
            </a:r>
            <a:r>
              <a:rPr lang="ru-RU" sz="3400" dirty="0"/>
              <a:t>;</a:t>
            </a:r>
          </a:p>
          <a:p>
            <a:pPr>
              <a:buNone/>
            </a:pPr>
            <a:r>
              <a:rPr lang="ru-RU" sz="3400" dirty="0"/>
              <a:t>2) </a:t>
            </a:r>
            <a:r>
              <a:rPr lang="ru-RU" sz="3400" dirty="0">
                <a:hlinkClick r:id="rId2"/>
              </a:rPr>
              <a:t>реструктуризацию задолженности гражданина</a:t>
            </a:r>
            <a:r>
              <a:rPr lang="ru-RU" sz="3400" dirty="0"/>
              <a:t>, которая в свою очередь включает:</a:t>
            </a:r>
          </a:p>
          <a:p>
            <a:r>
              <a:rPr lang="ru-RU" sz="3400" dirty="0">
                <a:hlinkClick r:id="rId2"/>
              </a:rPr>
              <a:t>введение процедуры реструктуризации</a:t>
            </a:r>
            <a:r>
              <a:rPr lang="ru-RU" sz="3400" dirty="0"/>
              <a:t>;</a:t>
            </a:r>
          </a:p>
          <a:p>
            <a:r>
              <a:rPr lang="ru-RU" sz="3400" dirty="0">
                <a:hlinkClick r:id="rId2"/>
              </a:rPr>
              <a:t>публикацию сообщения о признании обоснованным заявления о признании гражданина банкротом и введении реструктуризации его долгов</a:t>
            </a:r>
            <a:r>
              <a:rPr lang="ru-RU" sz="3400" dirty="0"/>
              <a:t>;</a:t>
            </a:r>
          </a:p>
          <a:p>
            <a:r>
              <a:rPr lang="ru-RU" sz="3400" dirty="0">
                <a:hlinkClick r:id="rId2"/>
              </a:rPr>
              <a:t>направление уведомлений о введении реструктуризации</a:t>
            </a:r>
            <a:r>
              <a:rPr lang="ru-RU" sz="3400" dirty="0"/>
              <a:t>;</a:t>
            </a:r>
          </a:p>
          <a:p>
            <a:r>
              <a:rPr lang="ru-RU" sz="3400" dirty="0">
                <a:hlinkClick r:id="rId2"/>
              </a:rPr>
              <a:t>предъявление требований к должнику</a:t>
            </a:r>
            <a:r>
              <a:rPr lang="ru-RU" sz="3400" dirty="0"/>
              <a:t>;</a:t>
            </a:r>
          </a:p>
          <a:p>
            <a:r>
              <a:rPr lang="ru-RU" sz="3400" dirty="0">
                <a:hlinkClick r:id="rId2"/>
              </a:rPr>
              <a:t>составление проекта плана реструктуризации задолженности и направление его заинтересованным лицам</a:t>
            </a:r>
            <a:r>
              <a:rPr lang="ru-RU" sz="3400" dirty="0"/>
              <a:t>;</a:t>
            </a:r>
          </a:p>
          <a:p>
            <a:r>
              <a:rPr lang="ru-RU" sz="3400" dirty="0">
                <a:hlinkClick r:id="rId2"/>
              </a:rPr>
              <a:t>одобрение плана реструктуризации на первом собрании кредиторов</a:t>
            </a:r>
            <a:r>
              <a:rPr lang="ru-RU" sz="3400" dirty="0"/>
              <a:t>;</a:t>
            </a:r>
          </a:p>
          <a:p>
            <a:r>
              <a:rPr lang="ru-RU" sz="3400" dirty="0">
                <a:hlinkClick r:id="rId2"/>
              </a:rPr>
              <a:t>утверждение плана реструктуризации судом</a:t>
            </a:r>
            <a:r>
              <a:rPr lang="ru-RU" sz="3400" dirty="0"/>
              <a:t>;</a:t>
            </a:r>
          </a:p>
          <a:p>
            <a:r>
              <a:rPr lang="ru-RU" sz="3400" dirty="0">
                <a:hlinkClick r:id="rId2"/>
              </a:rPr>
              <a:t>исполнение утвержденного плана реструктуризации</a:t>
            </a:r>
            <a:r>
              <a:rPr lang="ru-RU" sz="3400" dirty="0"/>
              <a:t>;</a:t>
            </a:r>
          </a:p>
          <a:p>
            <a:r>
              <a:rPr lang="ru-RU" sz="3400" dirty="0">
                <a:hlinkClick r:id="rId2"/>
              </a:rPr>
              <a:t>подготовку отчета и завершение плана реструктуризации</a:t>
            </a:r>
            <a:r>
              <a:rPr lang="ru-RU" sz="3400" dirty="0"/>
              <a:t>;</a:t>
            </a:r>
          </a:p>
          <a:p>
            <a:pPr>
              <a:buNone/>
            </a:pPr>
            <a:r>
              <a:rPr lang="ru-RU" sz="3400" dirty="0"/>
              <a:t>3) </a:t>
            </a:r>
            <a:r>
              <a:rPr lang="ru-RU" sz="3400" dirty="0">
                <a:hlinkClick r:id="rId2"/>
              </a:rPr>
              <a:t>заключение мирового соглашения с кредиторами</a:t>
            </a:r>
            <a:r>
              <a:rPr lang="ru-RU" sz="3400" dirty="0"/>
              <a:t>;</a:t>
            </a:r>
          </a:p>
          <a:p>
            <a:pPr>
              <a:buNone/>
            </a:pPr>
            <a:r>
              <a:rPr lang="ru-RU" sz="3400" dirty="0"/>
              <a:t>4) </a:t>
            </a:r>
            <a:r>
              <a:rPr lang="ru-RU" sz="3400" dirty="0">
                <a:hlinkClick r:id="rId2"/>
              </a:rPr>
              <a:t>признание гражданина банкротом</a:t>
            </a:r>
            <a:r>
              <a:rPr lang="ru-RU" sz="3400" dirty="0"/>
              <a:t>;</a:t>
            </a:r>
          </a:p>
          <a:p>
            <a:pPr>
              <a:buNone/>
            </a:pPr>
            <a:r>
              <a:rPr lang="ru-RU" sz="3400" dirty="0"/>
              <a:t>5) </a:t>
            </a:r>
            <a:r>
              <a:rPr lang="ru-RU" sz="3400" dirty="0">
                <a:hlinkClick r:id="rId2"/>
              </a:rPr>
              <a:t>реализацию имущества гражданина</a:t>
            </a:r>
            <a:r>
              <a:rPr lang="ru-RU" sz="3400" dirty="0"/>
              <a:t>, которая в свою очередь включает:</a:t>
            </a:r>
          </a:p>
          <a:p>
            <a:r>
              <a:rPr lang="ru-RU" sz="3400" dirty="0">
                <a:hlinkClick r:id="rId2"/>
              </a:rPr>
              <a:t>передачу банковских карт</a:t>
            </a:r>
            <a:r>
              <a:rPr lang="ru-RU" sz="3400" dirty="0"/>
              <a:t>;</a:t>
            </a:r>
          </a:p>
          <a:p>
            <a:r>
              <a:rPr lang="ru-RU" sz="3400" dirty="0">
                <a:hlinkClick r:id="rId2"/>
              </a:rPr>
              <a:t>опись имущества гражданина</a:t>
            </a:r>
            <a:r>
              <a:rPr lang="ru-RU" sz="3400" dirty="0"/>
              <a:t>;</a:t>
            </a:r>
          </a:p>
          <a:p>
            <a:r>
              <a:rPr lang="ru-RU" sz="3400" dirty="0">
                <a:hlinkClick r:id="rId2"/>
              </a:rPr>
              <a:t>оценку этого имущества</a:t>
            </a:r>
            <a:r>
              <a:rPr lang="ru-RU" sz="3400" dirty="0"/>
              <a:t>;</a:t>
            </a:r>
          </a:p>
          <a:p>
            <a:r>
              <a:rPr lang="ru-RU" sz="3400" dirty="0">
                <a:hlinkClick r:id="rId2"/>
              </a:rPr>
              <a:t>представление положения о порядке, условиях и сроках реализации имущества</a:t>
            </a:r>
            <a:r>
              <a:rPr lang="ru-RU" sz="3400" dirty="0"/>
              <a:t>;</a:t>
            </a:r>
          </a:p>
          <a:p>
            <a:r>
              <a:rPr lang="ru-RU" sz="3400" dirty="0">
                <a:hlinkClick r:id="rId2"/>
              </a:rPr>
              <a:t>непосредственно реализацию имущества гражданина</a:t>
            </a:r>
            <a:r>
              <a:rPr lang="ru-RU" sz="3400" dirty="0"/>
              <a:t>;</a:t>
            </a:r>
          </a:p>
          <a:p>
            <a:r>
              <a:rPr lang="ru-RU" sz="3400" dirty="0">
                <a:hlinkClick r:id="rId2"/>
              </a:rPr>
              <a:t>удовлетворение требований кредиторов</a:t>
            </a:r>
            <a:r>
              <a:rPr lang="ru-RU" sz="3400" dirty="0"/>
              <a:t>;</a:t>
            </a:r>
          </a:p>
          <a:p>
            <a:r>
              <a:rPr lang="ru-RU" sz="3400" dirty="0">
                <a:hlinkClick r:id="rId2"/>
              </a:rPr>
              <a:t>представление отчета о результатах реализации имущества</a:t>
            </a:r>
            <a:r>
              <a:rPr lang="ru-RU" sz="3400" dirty="0"/>
              <a:t>;</a:t>
            </a:r>
          </a:p>
          <a:p>
            <a:r>
              <a:rPr lang="ru-RU" sz="3400" dirty="0">
                <a:hlinkClick r:id="rId2"/>
              </a:rPr>
              <a:t>вынесение определения о завершении реализации имущества</a:t>
            </a:r>
            <a:r>
              <a:rPr lang="ru-RU" sz="3400" dirty="0"/>
              <a:t>.</a:t>
            </a:r>
          </a:p>
          <a:p>
            <a:pPr lvl="0">
              <a:buNone/>
            </a:pPr>
            <a:endParaRPr lang="ru-RU" sz="3400" dirty="0" smtClean="0"/>
          </a:p>
          <a:p>
            <a:pPr lvl="0">
              <a:buNone/>
            </a:pPr>
            <a:r>
              <a:rPr lang="ru-RU" sz="3400" dirty="0" smtClean="0"/>
              <a:t>Итог </a:t>
            </a:r>
            <a:r>
              <a:rPr lang="ru-RU" sz="3400" dirty="0"/>
              <a:t>процесса признания должника </a:t>
            </a:r>
            <a:r>
              <a:rPr lang="ru-RU" sz="3400" dirty="0" smtClean="0"/>
              <a:t>банкротом:</a:t>
            </a:r>
            <a:endParaRPr lang="ru-RU" sz="3400" dirty="0"/>
          </a:p>
          <a:p>
            <a:pPr>
              <a:buNone/>
            </a:pPr>
            <a:r>
              <a:rPr lang="ru-RU" sz="3400" b="1" dirty="0"/>
              <a:t>1. Должник полностью рассчитывается с кредиторами без признания его банкротом</a:t>
            </a:r>
            <a:endParaRPr lang="ru-RU" sz="3400" dirty="0"/>
          </a:p>
          <a:p>
            <a:pPr>
              <a:buNone/>
            </a:pPr>
            <a:r>
              <a:rPr lang="ru-RU" sz="3400" dirty="0"/>
              <a:t>Это возможно, если:</a:t>
            </a:r>
          </a:p>
          <a:p>
            <a:pPr lvl="0">
              <a:buNone/>
            </a:pPr>
            <a:r>
              <a:rPr lang="ru-RU" sz="3400" dirty="0"/>
              <a:t>введена реструктуризация долгов, утвержден и реализован план реструктуризации задолженности либо</a:t>
            </a:r>
          </a:p>
          <a:p>
            <a:pPr lvl="0">
              <a:buNone/>
            </a:pPr>
            <a:r>
              <a:rPr lang="ru-RU" sz="3400" dirty="0"/>
              <a:t>должник и кредиторы заключили и исполнили </a:t>
            </a:r>
            <a:r>
              <a:rPr lang="ru-RU" sz="3400" dirty="0">
                <a:hlinkClick r:id="rId2" tooltip="Мировое соглашение в деле о банкротстве гражданина – процедура, которая применяется в деле о банкротстве гражданина на любой стадии его рассмотрения для прекращения производства по делу о банкротстве путем достижения..."/>
              </a:rPr>
              <a:t>мировое соглашение</a:t>
            </a:r>
            <a:r>
              <a:rPr lang="ru-RU" sz="3400" dirty="0"/>
              <a:t>.</a:t>
            </a:r>
          </a:p>
          <a:p>
            <a:pPr>
              <a:buNone/>
            </a:pPr>
            <a:r>
              <a:rPr lang="ru-RU" sz="3400" b="1" dirty="0"/>
              <a:t>2. Должник признается банкротом. В итоге его имущество реализуется и за счет полученных средств погашаются требования кредиторов</a:t>
            </a:r>
            <a:endParaRPr lang="ru-RU" sz="3400"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r>
              <a:rPr lang="ru-RU" sz="4400" b="1" dirty="0" smtClean="0"/>
              <a:t>изменения общих положений </a:t>
            </a:r>
          </a:p>
          <a:p>
            <a:pPr algn="ctr">
              <a:buNone/>
            </a:pPr>
            <a:r>
              <a:rPr lang="ru-RU" sz="4400" b="1" dirty="0" smtClean="0"/>
              <a:t>Гражданского кодекса РФ</a:t>
            </a:r>
          </a:p>
          <a:p>
            <a:pPr algn="ctr">
              <a:buNone/>
            </a:pPr>
            <a:r>
              <a:rPr lang="ru-RU" sz="4400" b="1" dirty="0" smtClean="0"/>
              <a:t> об обязательствах</a:t>
            </a:r>
            <a:endParaRPr lang="ru-RU"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обеспечение исполнения обязательств</a:t>
            </a:r>
            <a:endParaRPr lang="ru-RU" b="1" dirty="0"/>
          </a:p>
        </p:txBody>
      </p:sp>
      <p:sp>
        <p:nvSpPr>
          <p:cNvPr id="3" name="Содержимое 2"/>
          <p:cNvSpPr>
            <a:spLocks noGrp="1"/>
          </p:cNvSpPr>
          <p:nvPr>
            <p:ph idx="1"/>
          </p:nvPr>
        </p:nvSpPr>
        <p:spPr/>
        <p:txBody>
          <a:bodyPr/>
          <a:lstStyle/>
          <a:p>
            <a:r>
              <a:rPr lang="ru-RU" dirty="0" smtClean="0"/>
              <a:t>коммерческие организации могут выдавать </a:t>
            </a:r>
            <a:r>
              <a:rPr lang="ru-RU" b="1" dirty="0" smtClean="0"/>
              <a:t>независимые гарантии (</a:t>
            </a:r>
            <a:r>
              <a:rPr lang="ru-RU" dirty="0" smtClean="0"/>
              <a:t>ст. 368 ГК РФ</a:t>
            </a:r>
            <a:r>
              <a:rPr lang="ru-RU" b="1" dirty="0" smtClean="0"/>
              <a:t>)</a:t>
            </a:r>
          </a:p>
          <a:p>
            <a:endParaRPr lang="ru-RU" b="1" dirty="0" smtClean="0"/>
          </a:p>
          <a:p>
            <a:r>
              <a:rPr lang="ru-RU" b="1" dirty="0" smtClean="0"/>
              <a:t>обеспечительный платеж (</a:t>
            </a:r>
            <a:r>
              <a:rPr lang="ru-RU" dirty="0" smtClean="0"/>
              <a:t>ст. 381.1 и ст. 381.2 ГК РФ</a:t>
            </a:r>
            <a:r>
              <a:rPr lang="ru-RU" b="1" dirty="0" smtClean="0"/>
              <a:t>)</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Поручительство</a:t>
            </a:r>
            <a:endParaRPr lang="ru-RU" b="1" dirty="0"/>
          </a:p>
        </p:txBody>
      </p:sp>
      <p:sp>
        <p:nvSpPr>
          <p:cNvPr id="3" name="Содержимое 2"/>
          <p:cNvSpPr>
            <a:spLocks noGrp="1"/>
          </p:cNvSpPr>
          <p:nvPr>
            <p:ph idx="1"/>
          </p:nvPr>
        </p:nvSpPr>
        <p:spPr>
          <a:xfrm>
            <a:off x="457200" y="1600200"/>
            <a:ext cx="8229600" cy="5043510"/>
          </a:xfrm>
        </p:spPr>
        <p:txBody>
          <a:bodyPr>
            <a:normAutofit fontScale="70000" lnSpcReduction="20000"/>
          </a:bodyPr>
          <a:lstStyle/>
          <a:p>
            <a:r>
              <a:rPr lang="ru-RU" dirty="0" smtClean="0"/>
              <a:t>установлен запрет признания договора поручительства незаключенным, если в нем есть только отсылка к договору, регулирующему обеспеченное обязательство и содержащему соответствующие характеризующие условия (</a:t>
            </a:r>
            <a:r>
              <a:rPr lang="ru-RU" dirty="0" smtClean="0">
                <a:hlinkClick r:id="rId2"/>
              </a:rPr>
              <a:t>п. 3 ст. 361</a:t>
            </a:r>
            <a:r>
              <a:rPr lang="ru-RU" dirty="0" smtClean="0"/>
              <a:t> ГК РФ)</a:t>
            </a:r>
          </a:p>
          <a:p>
            <a:r>
              <a:rPr lang="ru-RU" dirty="0" smtClean="0"/>
              <a:t>поручительство может обеспечивать в том числе и </a:t>
            </a:r>
            <a:r>
              <a:rPr lang="ru-RU" dirty="0" err="1" smtClean="0"/>
              <a:t>неденежные</a:t>
            </a:r>
            <a:r>
              <a:rPr lang="ru-RU" dirty="0" smtClean="0"/>
              <a:t> обязательства</a:t>
            </a:r>
          </a:p>
          <a:p>
            <a:r>
              <a:rPr lang="ru-RU" dirty="0" smtClean="0"/>
              <a:t>можно предоставить общее поручительство, которое обеспечивает все существующие или будущие обязательства должника перед кредитором в пределах определенной суммы</a:t>
            </a:r>
          </a:p>
          <a:p>
            <a:r>
              <a:rPr lang="ru-RU" dirty="0" smtClean="0"/>
              <a:t>поручитель вправе не исполнять свое обязательство, пока кредитор имеет возможность получить удовлетворение своего требования путем его зачета против требования должника (</a:t>
            </a:r>
            <a:r>
              <a:rPr lang="ru-RU" dirty="0" smtClean="0">
                <a:hlinkClick r:id="rId3"/>
              </a:rPr>
              <a:t>п. 2 ст. 364</a:t>
            </a:r>
            <a:r>
              <a:rPr lang="ru-RU" dirty="0" smtClean="0"/>
              <a:t> ГК РФ)</a:t>
            </a:r>
          </a:p>
          <a:p>
            <a:r>
              <a:rPr lang="ru-RU" dirty="0" smtClean="0"/>
              <a:t>изменение обеспеченного поручительством обязательства не прекращает поручительства (</a:t>
            </a:r>
            <a:r>
              <a:rPr lang="ru-RU" dirty="0" smtClean="0">
                <a:hlinkClick r:id="rId4"/>
              </a:rPr>
              <a:t>п. 2 ст. 367</a:t>
            </a:r>
            <a:r>
              <a:rPr lang="ru-RU" dirty="0" smtClean="0"/>
              <a:t> ГК РФ)</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возмещение потерь </a:t>
            </a:r>
            <a:br>
              <a:rPr lang="ru-RU" b="1" dirty="0" smtClean="0"/>
            </a:br>
            <a:r>
              <a:rPr lang="ru-RU" b="1" dirty="0" smtClean="0"/>
              <a:t>(</a:t>
            </a:r>
            <a:r>
              <a:rPr lang="ru-RU" b="1" dirty="0" smtClean="0">
                <a:hlinkClick r:id="rId2"/>
              </a:rPr>
              <a:t>ст. 406.1</a:t>
            </a:r>
            <a:r>
              <a:rPr lang="ru-RU" b="1" dirty="0" smtClean="0"/>
              <a:t> ГК РФ)</a:t>
            </a:r>
            <a:endParaRPr lang="ru-RU" dirty="0"/>
          </a:p>
        </p:txBody>
      </p:sp>
      <p:sp>
        <p:nvSpPr>
          <p:cNvPr id="3" name="Содержимое 2"/>
          <p:cNvSpPr>
            <a:spLocks noGrp="1"/>
          </p:cNvSpPr>
          <p:nvPr>
            <p:ph idx="1"/>
          </p:nvPr>
        </p:nvSpPr>
        <p:spPr/>
        <p:txBody>
          <a:bodyPr/>
          <a:lstStyle/>
          <a:p>
            <a:r>
              <a:rPr lang="ru-RU" dirty="0" smtClean="0"/>
              <a:t>допустимы условия договора, возлагающие на одну из сторон предпринимательского договора обязательство по возмещению потерь другой стороны, которые связаны с этим договором, но не являются следствием его нарушения</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рамочный, опционный и абонентский договоры</a:t>
            </a:r>
            <a:endParaRPr lang="ru-RU" dirty="0"/>
          </a:p>
        </p:txBody>
      </p:sp>
      <p:sp>
        <p:nvSpPr>
          <p:cNvPr id="3" name="Содержимое 2"/>
          <p:cNvSpPr>
            <a:spLocks noGrp="1"/>
          </p:cNvSpPr>
          <p:nvPr>
            <p:ph idx="1"/>
          </p:nvPr>
        </p:nvSpPr>
        <p:spPr/>
        <p:txBody>
          <a:bodyPr>
            <a:normAutofit fontScale="77500" lnSpcReduction="20000"/>
          </a:bodyPr>
          <a:lstStyle/>
          <a:p>
            <a:r>
              <a:rPr lang="ru-RU" b="1" dirty="0" smtClean="0"/>
              <a:t>Рамочный </a:t>
            </a:r>
            <a:r>
              <a:rPr lang="ru-RU" dirty="0" smtClean="0"/>
              <a:t>договор</a:t>
            </a:r>
            <a:r>
              <a:rPr lang="ru-RU" b="1" dirty="0" smtClean="0"/>
              <a:t> </a:t>
            </a:r>
            <a:r>
              <a:rPr lang="ru-RU" dirty="0" smtClean="0"/>
              <a:t>-  определяет общие условия обязательственных взаимоотношений сторон (</a:t>
            </a:r>
            <a:r>
              <a:rPr lang="ru-RU" u="sng" dirty="0" smtClean="0">
                <a:hlinkClick r:id="rId2" tooltip="&quot;Гражданский кодекс Российской Федерации (часть первая)&quot; от 30.11.1994 N 51-ФЗ (ред. от 23.05.2015) (с изм. и доп., вступ. в силу с 01.06.2015){КонсультантПлюс}"/>
              </a:rPr>
              <a:t>ст. 429.1</a:t>
            </a:r>
            <a:r>
              <a:rPr lang="ru-RU" dirty="0" smtClean="0"/>
              <a:t> ГК РФ)</a:t>
            </a:r>
          </a:p>
          <a:p>
            <a:r>
              <a:rPr lang="ru-RU" b="1" dirty="0" smtClean="0"/>
              <a:t>Абонентский </a:t>
            </a:r>
            <a:r>
              <a:rPr lang="ru-RU" dirty="0" smtClean="0"/>
              <a:t>договор</a:t>
            </a:r>
            <a:r>
              <a:rPr lang="ru-RU" b="1" dirty="0" smtClean="0"/>
              <a:t> </a:t>
            </a:r>
            <a:r>
              <a:rPr lang="ru-RU" dirty="0" smtClean="0"/>
              <a:t>- предусматривает внесение одной из сторон (абонентом) периодических платежей за право требовать от другой стороны (исполнителя) предоставления предусмотренного договором исполнения в затребованных количестве или объеме (</a:t>
            </a:r>
            <a:r>
              <a:rPr lang="ru-RU" u="sng" dirty="0" smtClean="0">
                <a:hlinkClick r:id="rId3" tooltip="&quot;Гражданский кодекс Российской Федерации (часть первая)&quot; от 30.11.1994 N 51-ФЗ (ред. от 23.05.2015) (с изм. и доп., вступ. в силу с 01.06.2015){КонсультантПлюс}"/>
              </a:rPr>
              <a:t>ст. 429.4</a:t>
            </a:r>
            <a:r>
              <a:rPr lang="ru-RU" dirty="0" smtClean="0"/>
              <a:t> ГК РФ)</a:t>
            </a:r>
          </a:p>
          <a:p>
            <a:r>
              <a:rPr lang="ru-RU" b="1" dirty="0" smtClean="0"/>
              <a:t>Опционный</a:t>
            </a:r>
            <a:r>
              <a:rPr lang="ru-RU" dirty="0" smtClean="0"/>
              <a:t> договор - предусматривает предоставление безотзывной оферты на право заключить один или несколько договоров на условиях, предусмотренных опционом (п. 1 ст. 429.2 ГК РФ)</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Скорректированы нормы</a:t>
            </a:r>
            <a:endParaRPr lang="ru-RU" dirty="0"/>
          </a:p>
        </p:txBody>
      </p:sp>
      <p:sp>
        <p:nvSpPr>
          <p:cNvPr id="3" name="Содержимое 2"/>
          <p:cNvSpPr>
            <a:spLocks noGrp="1"/>
          </p:cNvSpPr>
          <p:nvPr>
            <p:ph idx="1"/>
          </p:nvPr>
        </p:nvSpPr>
        <p:spPr>
          <a:xfrm>
            <a:off x="457200" y="1214422"/>
            <a:ext cx="8229600" cy="5500726"/>
          </a:xfrm>
        </p:spPr>
        <p:txBody>
          <a:bodyPr>
            <a:normAutofit fontScale="70000" lnSpcReduction="20000"/>
          </a:bodyPr>
          <a:lstStyle/>
          <a:p>
            <a:pPr>
              <a:buNone/>
            </a:pPr>
            <a:r>
              <a:rPr lang="ru-RU" b="1" dirty="0" smtClean="0"/>
              <a:t>публичный договор (</a:t>
            </a:r>
            <a:r>
              <a:rPr lang="ru-RU" u="sng" dirty="0" smtClean="0">
                <a:hlinkClick r:id="rId2" tooltip="&quot;Гражданский кодекс Российской Федерации (часть первая)&quot; от 30.11.1994 N 51-ФЗ (ред. от 23.05.2015) (с изм. и доп., вступ. в силу с 01.06.2015){КонсультантПлюс}"/>
              </a:rPr>
              <a:t>п. 1 ст. 426</a:t>
            </a:r>
            <a:r>
              <a:rPr lang="ru-RU" dirty="0" smtClean="0"/>
              <a:t> ГК РФ) - договор, заключенный лицом, осуществляющим предпринимательскую </a:t>
            </a:r>
            <a:r>
              <a:rPr lang="ru-RU" b="1" u="sng" dirty="0" smtClean="0"/>
              <a:t>или иную приносящую доход деятельность,</a:t>
            </a:r>
            <a:r>
              <a:rPr lang="ru-RU" dirty="0" smtClean="0"/>
              <a:t> и устанавливающий его обязанности по продаже товаров, выполнению работ либо оказанию услуг, которые такое лицо по характеру своей деятельности должно осуществлять в отношении каждого, кто к нему обратится (розничная торговля, перевозка транспортом общего пользования, услуги связи, энергоснабжение, медицинское, гостиничное обслуживание и т.п.).</a:t>
            </a:r>
          </a:p>
          <a:p>
            <a:pPr>
              <a:buNone/>
            </a:pPr>
            <a:r>
              <a:rPr lang="ru-RU" dirty="0" smtClean="0"/>
              <a:t>В </a:t>
            </a:r>
            <a:r>
              <a:rPr lang="ru-RU" b="1" dirty="0" smtClean="0"/>
              <a:t>предварительный договор (</a:t>
            </a:r>
            <a:r>
              <a:rPr lang="ru-RU" u="sng" dirty="0" smtClean="0">
                <a:hlinkClick r:id="rId2" tooltip="&quot;Гражданский кодекс Российской Федерации (часть первая)&quot; от 30.11.1994 N 51-ФЗ (ред. от 23.05.2015) (с изм. и доп., вступ. в силу с 01.06.2015){КонсультантПлюс}"/>
              </a:rPr>
              <a:t>п. 3 ст. 42</a:t>
            </a:r>
            <a:r>
              <a:rPr lang="ru-RU" u="sng" dirty="0" smtClean="0"/>
              <a:t>9</a:t>
            </a:r>
            <a:r>
              <a:rPr lang="ru-RU" dirty="0" smtClean="0"/>
              <a:t> ГК РФ) необходимо включать следующие условия основного договора: </a:t>
            </a:r>
          </a:p>
          <a:p>
            <a:pPr>
              <a:buNone/>
            </a:pPr>
            <a:r>
              <a:rPr lang="ru-RU" dirty="0" smtClean="0"/>
              <a:t>условие о его предмете </a:t>
            </a:r>
          </a:p>
          <a:p>
            <a:pPr>
              <a:buNone/>
            </a:pPr>
            <a:r>
              <a:rPr lang="ru-RU" dirty="0" smtClean="0"/>
              <a:t>условия, по которым при заключении предварительного договора по заявлению одной из сторон должно быть достигнуто соглашение. </a:t>
            </a:r>
          </a:p>
          <a:p>
            <a:pPr>
              <a:buNone/>
            </a:pPr>
            <a:r>
              <a:rPr lang="ru-RU" u="sng" dirty="0" smtClean="0">
                <a:hlinkClick r:id="rId3" tooltip="&quot;Гражданский кодекс Российской Федерации (часть первая)&quot; от 30.11.1994 N 51-ФЗ (ред. от 23.05.2015) (с изм. и доп., вступ. в силу с 01.06.2015){КонсультантПлюс}"/>
              </a:rPr>
              <a:t>(п. 5 ст. 429</a:t>
            </a:r>
            <a:r>
              <a:rPr lang="ru-RU" dirty="0" smtClean="0"/>
              <a:t> ГК РФ) требование о понуждении к заключению основного договора может быть заявлено в течение шести месяцев с момента неисполнения обязательства по заключению договора.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1908175" y="1143000"/>
            <a:ext cx="6767513" cy="2070100"/>
          </a:xfrm>
        </p:spPr>
        <p:txBody>
          <a:bodyPr/>
          <a:lstStyle/>
          <a:p>
            <a:r>
              <a:rPr lang="ru-RU" sz="4000" b="1" dirty="0"/>
              <a:t>ИЗМЕНЕНИЯ ПОЛОЖЕНИЙ </a:t>
            </a:r>
            <a:r>
              <a:rPr lang="ru-RU" sz="4000" b="1" dirty="0" smtClean="0"/>
              <a:t/>
            </a:r>
            <a:br>
              <a:rPr lang="ru-RU" sz="4000" b="1" dirty="0" smtClean="0"/>
            </a:br>
            <a:r>
              <a:rPr lang="ru-RU" sz="4000" b="1" dirty="0" smtClean="0"/>
              <a:t>ГК </a:t>
            </a:r>
            <a:r>
              <a:rPr lang="ru-RU" sz="4000" b="1" dirty="0"/>
              <a:t>РФ </a:t>
            </a:r>
            <a:br>
              <a:rPr lang="ru-RU" sz="4000" b="1" dirty="0"/>
            </a:br>
            <a:r>
              <a:rPr lang="ru-RU" sz="4000" b="1" dirty="0"/>
              <a:t>О ЮРИДИЧЕСКИХ ЛИЦАХ</a:t>
            </a:r>
            <a:r>
              <a:rPr lang="ru-RU" dirty="0"/>
              <a:t> </a:t>
            </a:r>
          </a:p>
        </p:txBody>
      </p:sp>
      <p:sp>
        <p:nvSpPr>
          <p:cNvPr id="24579" name="Rectangle 3"/>
          <p:cNvSpPr>
            <a:spLocks noGrp="1" noChangeArrowheads="1"/>
          </p:cNvSpPr>
          <p:nvPr>
            <p:ph type="subTitle" idx="1"/>
          </p:nvPr>
        </p:nvSpPr>
        <p:spPr/>
        <p:txBody>
          <a:bodyPr/>
          <a:lstStyle/>
          <a:p>
            <a:pPr>
              <a:lnSpc>
                <a:spcPct val="80000"/>
              </a:lnSpc>
            </a:pPr>
            <a:r>
              <a:rPr lang="ru-RU" sz="1600" dirty="0"/>
              <a:t>Федеральный </a:t>
            </a:r>
            <a:r>
              <a:rPr lang="ru-RU" sz="1600" dirty="0">
                <a:hlinkClick r:id="rId2"/>
              </a:rPr>
              <a:t>закон</a:t>
            </a:r>
            <a:r>
              <a:rPr lang="ru-RU" sz="1600" dirty="0"/>
              <a:t> от 05.05.2014 N 99-ФЗ "О внесении изменений в главу 4 части первой Гражданского кодекса Российской Федерации и о признании утратившими силу отдельных положений законодательных актов Российской Федерации" </a:t>
            </a:r>
            <a:endParaRPr lang="ru-RU" sz="1000" dirty="0"/>
          </a:p>
          <a:p>
            <a:pPr>
              <a:lnSpc>
                <a:spcPct val="80000"/>
              </a:lnSpc>
            </a:pPr>
            <a:r>
              <a:rPr lang="ru-RU" sz="1600" dirty="0"/>
              <a:t> Его основные положения </a:t>
            </a:r>
            <a:r>
              <a:rPr lang="ru-RU" sz="1600" dirty="0" smtClean="0"/>
              <a:t>вступил </a:t>
            </a:r>
            <a:r>
              <a:rPr lang="ru-RU" sz="1600" dirty="0"/>
              <a:t>в силу </a:t>
            </a:r>
          </a:p>
          <a:p>
            <a:pPr>
              <a:lnSpc>
                <a:spcPct val="80000"/>
              </a:lnSpc>
            </a:pPr>
            <a:r>
              <a:rPr lang="ru-RU" sz="1600" dirty="0"/>
              <a:t>с</a:t>
            </a:r>
            <a:r>
              <a:rPr lang="ru-RU" sz="1000" dirty="0"/>
              <a:t> </a:t>
            </a:r>
            <a:r>
              <a:rPr lang="ru-RU" sz="1600" dirty="0"/>
              <a:t>1 сентября 2014 г.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lgn="ctr">
              <a:buNone/>
            </a:pPr>
            <a:endParaRPr lang="ru-RU" dirty="0" smtClean="0"/>
          </a:p>
          <a:p>
            <a:pPr algn="ctr">
              <a:buNone/>
            </a:pPr>
            <a:endParaRPr lang="ru-RU" dirty="0"/>
          </a:p>
          <a:p>
            <a:pPr algn="ctr">
              <a:buNone/>
            </a:pPr>
            <a:r>
              <a:rPr lang="ru-RU" dirty="0" smtClean="0"/>
              <a:t>регистрация недвижимости</a:t>
            </a:r>
          </a:p>
          <a:p>
            <a:pPr algn="ctr">
              <a:buNone/>
            </a:pPr>
            <a:r>
              <a:rPr lang="ru-RU" dirty="0" smtClean="0"/>
              <a:t> </a:t>
            </a:r>
            <a:r>
              <a:rPr lang="ru-RU" dirty="0"/>
              <a:t>с 1 января 2017 года </a:t>
            </a:r>
            <a:endParaRPr lang="ru-RU" dirty="0" smtClean="0"/>
          </a:p>
          <a:p>
            <a:pPr algn="ctr">
              <a:buNone/>
            </a:pPr>
            <a:endParaRPr lang="ru-RU" dirty="0"/>
          </a:p>
          <a:p>
            <a:pPr algn="ctr">
              <a:buNone/>
            </a:pPr>
            <a:r>
              <a:rPr lang="ru-RU" dirty="0"/>
              <a:t>Федеральный закон </a:t>
            </a:r>
            <a:endParaRPr lang="ru-RU" dirty="0" smtClean="0"/>
          </a:p>
          <a:p>
            <a:pPr algn="ctr">
              <a:buNone/>
            </a:pPr>
            <a:r>
              <a:rPr lang="ru-RU" dirty="0" smtClean="0"/>
              <a:t>от </a:t>
            </a:r>
            <a:r>
              <a:rPr lang="ru-RU" dirty="0"/>
              <a:t>13 июля 2015 г</a:t>
            </a:r>
            <a:r>
              <a:rPr lang="ru-RU" dirty="0" smtClean="0"/>
              <a:t>.  </a:t>
            </a:r>
            <a:r>
              <a:rPr lang="ru-RU" dirty="0"/>
              <a:t>№ 218-ФЗ </a:t>
            </a:r>
            <a:endParaRPr lang="ru-RU" dirty="0" smtClean="0"/>
          </a:p>
          <a:p>
            <a:pPr algn="ctr">
              <a:buNone/>
            </a:pPr>
            <a:r>
              <a:rPr lang="ru-RU" dirty="0" smtClean="0"/>
              <a:t>«</a:t>
            </a:r>
            <a:r>
              <a:rPr lang="ru-RU" dirty="0"/>
              <a:t>О государственной регистрации недвижимости</a:t>
            </a:r>
            <a:r>
              <a:rPr lang="ru-RU" dirty="0" smtClean="0"/>
              <a:t>»</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ru-RU"/>
          </a:p>
        </p:txBody>
      </p:sp>
      <p:sp>
        <p:nvSpPr>
          <p:cNvPr id="26627" name="Rectangle 3"/>
          <p:cNvSpPr>
            <a:spLocks noGrp="1" noChangeArrowheads="1"/>
          </p:cNvSpPr>
          <p:nvPr>
            <p:ph type="body" idx="1"/>
          </p:nvPr>
        </p:nvSpPr>
        <p:spPr/>
        <p:txBody>
          <a:bodyPr/>
          <a:lstStyle/>
          <a:p>
            <a:endParaRPr lang="ru-RU"/>
          </a:p>
        </p:txBody>
      </p:sp>
      <p:grpSp>
        <p:nvGrpSpPr>
          <p:cNvPr id="2" name="Group 4"/>
          <p:cNvGrpSpPr>
            <a:grpSpLocks noChangeAspect="1"/>
          </p:cNvGrpSpPr>
          <p:nvPr/>
        </p:nvGrpSpPr>
        <p:grpSpPr bwMode="auto">
          <a:xfrm>
            <a:off x="395288" y="592138"/>
            <a:ext cx="8748712" cy="6265862"/>
            <a:chOff x="1994" y="2870"/>
            <a:chExt cx="10448" cy="7387"/>
          </a:xfrm>
        </p:grpSpPr>
        <p:sp>
          <p:nvSpPr>
            <p:cNvPr id="26629" name="AutoShape 5"/>
            <p:cNvSpPr>
              <a:spLocks noChangeAspect="1" noChangeArrowheads="1"/>
            </p:cNvSpPr>
            <p:nvPr/>
          </p:nvSpPr>
          <p:spPr bwMode="auto">
            <a:xfrm>
              <a:off x="1994" y="2870"/>
              <a:ext cx="10448" cy="7387"/>
            </a:xfrm>
            <a:prstGeom prst="rect">
              <a:avLst/>
            </a:prstGeom>
            <a:noFill/>
            <a:ln w="9525">
              <a:noFill/>
              <a:miter lim="800000"/>
              <a:headEnd/>
              <a:tailEnd/>
            </a:ln>
          </p:spPr>
          <p:txBody>
            <a:bodyPr/>
            <a:lstStyle/>
            <a:p>
              <a:endParaRPr lang="ru-RU"/>
            </a:p>
          </p:txBody>
        </p:sp>
        <p:sp>
          <p:nvSpPr>
            <p:cNvPr id="26630" name="Rectangle 6"/>
            <p:cNvSpPr>
              <a:spLocks noChangeArrowheads="1"/>
            </p:cNvSpPr>
            <p:nvPr/>
          </p:nvSpPr>
          <p:spPr bwMode="auto">
            <a:xfrm>
              <a:off x="4112" y="2870"/>
              <a:ext cx="2118" cy="418"/>
            </a:xfrm>
            <a:prstGeom prst="rect">
              <a:avLst/>
            </a:prstGeom>
            <a:solidFill>
              <a:srgbClr val="FFFFFF"/>
            </a:solidFill>
            <a:ln w="9525">
              <a:solidFill>
                <a:srgbClr val="000000"/>
              </a:solidFill>
              <a:miter lim="800000"/>
              <a:headEnd/>
              <a:tailEnd/>
            </a:ln>
          </p:spPr>
          <p:txBody>
            <a:bodyPr/>
            <a:lstStyle/>
            <a:p>
              <a:pPr algn="ctr"/>
              <a:r>
                <a:rPr lang="ru-RU" sz="1200">
                  <a:latin typeface="Times New Roman" pitchFamily="18" charset="0"/>
                </a:rPr>
                <a:t>Корпорации</a:t>
              </a:r>
              <a:endParaRPr lang="ru-RU"/>
            </a:p>
          </p:txBody>
        </p:sp>
        <p:sp>
          <p:nvSpPr>
            <p:cNvPr id="26631" name="Rectangle 7"/>
            <p:cNvSpPr>
              <a:spLocks noChangeArrowheads="1"/>
            </p:cNvSpPr>
            <p:nvPr/>
          </p:nvSpPr>
          <p:spPr bwMode="auto">
            <a:xfrm>
              <a:off x="9901" y="2870"/>
              <a:ext cx="2119" cy="417"/>
            </a:xfrm>
            <a:prstGeom prst="rect">
              <a:avLst/>
            </a:prstGeom>
            <a:solidFill>
              <a:srgbClr val="FFFFFF"/>
            </a:solidFill>
            <a:ln w="9525">
              <a:solidFill>
                <a:srgbClr val="000000"/>
              </a:solidFill>
              <a:miter lim="800000"/>
              <a:headEnd/>
              <a:tailEnd/>
            </a:ln>
          </p:spPr>
          <p:txBody>
            <a:bodyPr/>
            <a:lstStyle/>
            <a:p>
              <a:pPr algn="ctr"/>
              <a:r>
                <a:rPr lang="ru-RU" sz="1200">
                  <a:latin typeface="Times New Roman" pitchFamily="18" charset="0"/>
                </a:rPr>
                <a:t>Унитарные</a:t>
              </a:r>
              <a:endParaRPr lang="ru-RU"/>
            </a:p>
          </p:txBody>
        </p:sp>
        <p:sp>
          <p:nvSpPr>
            <p:cNvPr id="26632" name="Text Box 8"/>
            <p:cNvSpPr txBox="1">
              <a:spLocks noChangeArrowheads="1"/>
            </p:cNvSpPr>
            <p:nvPr/>
          </p:nvSpPr>
          <p:spPr bwMode="auto">
            <a:xfrm>
              <a:off x="2276" y="3428"/>
              <a:ext cx="284" cy="2786"/>
            </a:xfrm>
            <a:prstGeom prst="rect">
              <a:avLst/>
            </a:prstGeom>
            <a:solidFill>
              <a:srgbClr val="FFFFFF"/>
            </a:solidFill>
            <a:ln w="9525">
              <a:noFill/>
              <a:miter lim="800000"/>
              <a:headEnd/>
              <a:tailEnd/>
            </a:ln>
          </p:spPr>
          <p:txBody>
            <a:bodyPr/>
            <a:lstStyle/>
            <a:p>
              <a:r>
                <a:rPr lang="ru-RU" sz="1200">
                  <a:latin typeface="Times New Roman" pitchFamily="18" charset="0"/>
                </a:rPr>
                <a:t>Коммерческие</a:t>
              </a:r>
              <a:endParaRPr lang="ru-RU"/>
            </a:p>
          </p:txBody>
        </p:sp>
        <p:sp>
          <p:nvSpPr>
            <p:cNvPr id="26633" name="Text Box 9"/>
            <p:cNvSpPr txBox="1">
              <a:spLocks noChangeArrowheads="1"/>
            </p:cNvSpPr>
            <p:nvPr/>
          </p:nvSpPr>
          <p:spPr bwMode="auto">
            <a:xfrm>
              <a:off x="2276" y="7051"/>
              <a:ext cx="282" cy="3206"/>
            </a:xfrm>
            <a:prstGeom prst="rect">
              <a:avLst/>
            </a:prstGeom>
            <a:solidFill>
              <a:srgbClr val="FFFFFF"/>
            </a:solidFill>
            <a:ln w="9525">
              <a:noFill/>
              <a:miter lim="800000"/>
              <a:headEnd/>
              <a:tailEnd/>
            </a:ln>
          </p:spPr>
          <p:txBody>
            <a:bodyPr/>
            <a:lstStyle/>
            <a:p>
              <a:r>
                <a:rPr lang="ru-RU" sz="1200">
                  <a:latin typeface="Times New Roman" pitchFamily="18" charset="0"/>
                </a:rPr>
                <a:t>Некоммерческие</a:t>
              </a:r>
              <a:endParaRPr lang="ru-RU"/>
            </a:p>
          </p:txBody>
        </p:sp>
        <p:sp>
          <p:nvSpPr>
            <p:cNvPr id="26634" name="Rectangle 10"/>
            <p:cNvSpPr>
              <a:spLocks noChangeArrowheads="1"/>
            </p:cNvSpPr>
            <p:nvPr/>
          </p:nvSpPr>
          <p:spPr bwMode="auto">
            <a:xfrm>
              <a:off x="5100" y="4542"/>
              <a:ext cx="1553" cy="559"/>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Хозяйственные общества</a:t>
              </a:r>
              <a:endParaRPr lang="ru-RU"/>
            </a:p>
          </p:txBody>
        </p:sp>
        <p:sp>
          <p:nvSpPr>
            <p:cNvPr id="26635" name="Rectangle 11"/>
            <p:cNvSpPr>
              <a:spLocks noChangeArrowheads="1"/>
            </p:cNvSpPr>
            <p:nvPr/>
          </p:nvSpPr>
          <p:spPr bwMode="auto">
            <a:xfrm>
              <a:off x="3406" y="4543"/>
              <a:ext cx="1553" cy="55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Хозяйственные товарищества</a:t>
              </a:r>
              <a:endParaRPr lang="ru-RU"/>
            </a:p>
          </p:txBody>
        </p:sp>
        <p:sp>
          <p:nvSpPr>
            <p:cNvPr id="26636" name="Rectangle 12"/>
            <p:cNvSpPr>
              <a:spLocks noChangeArrowheads="1"/>
            </p:cNvSpPr>
            <p:nvPr/>
          </p:nvSpPr>
          <p:spPr bwMode="auto">
            <a:xfrm>
              <a:off x="2700" y="3846"/>
              <a:ext cx="1553" cy="560"/>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Хозяйственные партнерства</a:t>
              </a:r>
              <a:endParaRPr lang="ru-RU"/>
            </a:p>
          </p:txBody>
        </p:sp>
        <p:sp>
          <p:nvSpPr>
            <p:cNvPr id="26637" name="Rectangle 13"/>
            <p:cNvSpPr>
              <a:spLocks noChangeArrowheads="1"/>
            </p:cNvSpPr>
            <p:nvPr/>
          </p:nvSpPr>
          <p:spPr bwMode="auto">
            <a:xfrm>
              <a:off x="7642" y="3846"/>
              <a:ext cx="1555" cy="554"/>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Производственные кооперативы</a:t>
              </a:r>
              <a:endParaRPr lang="ru-RU"/>
            </a:p>
          </p:txBody>
        </p:sp>
        <p:sp>
          <p:nvSpPr>
            <p:cNvPr id="26638" name="Rectangle 14"/>
            <p:cNvSpPr>
              <a:spLocks noChangeArrowheads="1"/>
            </p:cNvSpPr>
            <p:nvPr/>
          </p:nvSpPr>
          <p:spPr bwMode="auto">
            <a:xfrm>
              <a:off x="6088" y="5240"/>
              <a:ext cx="1555" cy="55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Акционерные общества</a:t>
              </a:r>
              <a:endParaRPr lang="ru-RU"/>
            </a:p>
          </p:txBody>
        </p:sp>
        <p:sp>
          <p:nvSpPr>
            <p:cNvPr id="26639" name="Rectangle 15"/>
            <p:cNvSpPr>
              <a:spLocks noChangeArrowheads="1"/>
            </p:cNvSpPr>
            <p:nvPr/>
          </p:nvSpPr>
          <p:spPr bwMode="auto">
            <a:xfrm>
              <a:off x="6088" y="5936"/>
              <a:ext cx="1555" cy="699"/>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Общества с ограниченной ответственностью</a:t>
              </a:r>
              <a:endParaRPr lang="ru-RU"/>
            </a:p>
          </p:txBody>
        </p:sp>
        <p:sp>
          <p:nvSpPr>
            <p:cNvPr id="26640" name="Rectangle 16"/>
            <p:cNvSpPr>
              <a:spLocks noChangeArrowheads="1"/>
            </p:cNvSpPr>
            <p:nvPr/>
          </p:nvSpPr>
          <p:spPr bwMode="auto">
            <a:xfrm>
              <a:off x="2841" y="7748"/>
              <a:ext cx="1555" cy="55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Потребительские кооперативы</a:t>
              </a:r>
              <a:endParaRPr lang="ru-RU"/>
            </a:p>
          </p:txBody>
        </p:sp>
        <p:sp>
          <p:nvSpPr>
            <p:cNvPr id="26641" name="Rectangle 17"/>
            <p:cNvSpPr>
              <a:spLocks noChangeArrowheads="1"/>
            </p:cNvSpPr>
            <p:nvPr/>
          </p:nvSpPr>
          <p:spPr bwMode="auto">
            <a:xfrm>
              <a:off x="3124" y="8445"/>
              <a:ext cx="1553" cy="55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Общественные организации</a:t>
              </a:r>
              <a:endParaRPr lang="ru-RU"/>
            </a:p>
          </p:txBody>
        </p:sp>
        <p:sp>
          <p:nvSpPr>
            <p:cNvPr id="26642" name="Rectangle 18"/>
            <p:cNvSpPr>
              <a:spLocks noChangeArrowheads="1"/>
            </p:cNvSpPr>
            <p:nvPr/>
          </p:nvSpPr>
          <p:spPr bwMode="auto">
            <a:xfrm>
              <a:off x="3406" y="9142"/>
              <a:ext cx="1553" cy="55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Ассоциации и союзы</a:t>
              </a:r>
              <a:endParaRPr lang="ru-RU"/>
            </a:p>
          </p:txBody>
        </p:sp>
        <p:sp>
          <p:nvSpPr>
            <p:cNvPr id="26643" name="Rectangle 19"/>
            <p:cNvSpPr>
              <a:spLocks noChangeArrowheads="1"/>
            </p:cNvSpPr>
            <p:nvPr/>
          </p:nvSpPr>
          <p:spPr bwMode="auto">
            <a:xfrm>
              <a:off x="5241" y="9002"/>
              <a:ext cx="1553" cy="69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Товарищества собственников недвижимости</a:t>
              </a:r>
              <a:endParaRPr lang="ru-RU"/>
            </a:p>
          </p:txBody>
        </p:sp>
        <p:sp>
          <p:nvSpPr>
            <p:cNvPr id="26644" name="Rectangle 20"/>
            <p:cNvSpPr>
              <a:spLocks noChangeArrowheads="1"/>
            </p:cNvSpPr>
            <p:nvPr/>
          </p:nvSpPr>
          <p:spPr bwMode="auto">
            <a:xfrm>
              <a:off x="5665" y="8584"/>
              <a:ext cx="1553" cy="27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Казачьи общества</a:t>
              </a:r>
              <a:endParaRPr lang="ru-RU"/>
            </a:p>
          </p:txBody>
        </p:sp>
        <p:sp>
          <p:nvSpPr>
            <p:cNvPr id="26645" name="Rectangle 21"/>
            <p:cNvSpPr>
              <a:spLocks noChangeArrowheads="1"/>
            </p:cNvSpPr>
            <p:nvPr/>
          </p:nvSpPr>
          <p:spPr bwMode="auto">
            <a:xfrm>
              <a:off x="5806" y="7748"/>
              <a:ext cx="1552" cy="69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Общины коренных малочисленных народов</a:t>
              </a:r>
              <a:endParaRPr lang="ru-RU"/>
            </a:p>
          </p:txBody>
        </p:sp>
        <p:sp>
          <p:nvSpPr>
            <p:cNvPr id="26646" name="Rectangle 22"/>
            <p:cNvSpPr>
              <a:spLocks noChangeArrowheads="1"/>
            </p:cNvSpPr>
            <p:nvPr/>
          </p:nvSpPr>
          <p:spPr bwMode="auto">
            <a:xfrm>
              <a:off x="10607" y="7748"/>
              <a:ext cx="1554" cy="27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Фонды</a:t>
              </a:r>
              <a:endParaRPr lang="ru-RU"/>
            </a:p>
          </p:txBody>
        </p:sp>
        <p:sp>
          <p:nvSpPr>
            <p:cNvPr id="26647" name="Rectangle 23"/>
            <p:cNvSpPr>
              <a:spLocks noChangeArrowheads="1"/>
            </p:cNvSpPr>
            <p:nvPr/>
          </p:nvSpPr>
          <p:spPr bwMode="auto">
            <a:xfrm>
              <a:off x="10324" y="8306"/>
              <a:ext cx="1556" cy="279"/>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Учреждения</a:t>
              </a:r>
              <a:endParaRPr lang="ru-RU"/>
            </a:p>
          </p:txBody>
        </p:sp>
        <p:sp>
          <p:nvSpPr>
            <p:cNvPr id="26648" name="Rectangle 24"/>
            <p:cNvSpPr>
              <a:spLocks noChangeArrowheads="1"/>
            </p:cNvSpPr>
            <p:nvPr/>
          </p:nvSpPr>
          <p:spPr bwMode="auto">
            <a:xfrm>
              <a:off x="9759" y="8863"/>
              <a:ext cx="1556" cy="69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Автономные некоммерческие организации</a:t>
              </a:r>
              <a:endParaRPr lang="ru-RU"/>
            </a:p>
          </p:txBody>
        </p:sp>
        <p:sp>
          <p:nvSpPr>
            <p:cNvPr id="26649" name="Rectangle 25"/>
            <p:cNvSpPr>
              <a:spLocks noChangeArrowheads="1"/>
            </p:cNvSpPr>
            <p:nvPr/>
          </p:nvSpPr>
          <p:spPr bwMode="auto">
            <a:xfrm>
              <a:off x="7642" y="7888"/>
              <a:ext cx="1555" cy="55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Религиозные организации</a:t>
              </a:r>
              <a:endParaRPr lang="ru-RU"/>
            </a:p>
          </p:txBody>
        </p:sp>
        <p:sp>
          <p:nvSpPr>
            <p:cNvPr id="26650" name="Rectangle 26"/>
            <p:cNvSpPr>
              <a:spLocks noChangeArrowheads="1"/>
            </p:cNvSpPr>
            <p:nvPr/>
          </p:nvSpPr>
          <p:spPr bwMode="auto">
            <a:xfrm>
              <a:off x="7924" y="8724"/>
              <a:ext cx="1555" cy="69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Публично-правовые компании</a:t>
              </a:r>
              <a:endParaRPr lang="ru-RU"/>
            </a:p>
          </p:txBody>
        </p:sp>
        <p:sp>
          <p:nvSpPr>
            <p:cNvPr id="26651" name="Rectangle 27"/>
            <p:cNvSpPr>
              <a:spLocks noChangeArrowheads="1"/>
            </p:cNvSpPr>
            <p:nvPr/>
          </p:nvSpPr>
          <p:spPr bwMode="auto">
            <a:xfrm>
              <a:off x="2841" y="5240"/>
              <a:ext cx="1553" cy="55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Полное товарищество</a:t>
              </a:r>
              <a:endParaRPr lang="ru-RU"/>
            </a:p>
          </p:txBody>
        </p:sp>
        <p:sp>
          <p:nvSpPr>
            <p:cNvPr id="26652" name="Rectangle 28"/>
            <p:cNvSpPr>
              <a:spLocks noChangeArrowheads="1"/>
            </p:cNvSpPr>
            <p:nvPr/>
          </p:nvSpPr>
          <p:spPr bwMode="auto">
            <a:xfrm>
              <a:off x="2841" y="5936"/>
              <a:ext cx="1553" cy="83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Товарищество на вере (коммандитное товарищество)</a:t>
              </a:r>
              <a:endParaRPr lang="ru-RU"/>
            </a:p>
          </p:txBody>
        </p:sp>
        <p:sp>
          <p:nvSpPr>
            <p:cNvPr id="26653" name="Rectangle 29"/>
            <p:cNvSpPr>
              <a:spLocks noChangeArrowheads="1"/>
            </p:cNvSpPr>
            <p:nvPr/>
          </p:nvSpPr>
          <p:spPr bwMode="auto">
            <a:xfrm>
              <a:off x="4112" y="7051"/>
              <a:ext cx="2120" cy="417"/>
            </a:xfrm>
            <a:prstGeom prst="rect">
              <a:avLst/>
            </a:prstGeom>
            <a:solidFill>
              <a:srgbClr val="FFFFFF"/>
            </a:solidFill>
            <a:ln w="9525">
              <a:solidFill>
                <a:srgbClr val="000000"/>
              </a:solidFill>
              <a:miter lim="800000"/>
              <a:headEnd/>
              <a:tailEnd/>
            </a:ln>
          </p:spPr>
          <p:txBody>
            <a:bodyPr/>
            <a:lstStyle/>
            <a:p>
              <a:pPr algn="ctr"/>
              <a:r>
                <a:rPr lang="ru-RU" sz="1200">
                  <a:latin typeface="Times New Roman" pitchFamily="18" charset="0"/>
                </a:rPr>
                <a:t>Корпорации</a:t>
              </a:r>
              <a:endParaRPr lang="ru-RU"/>
            </a:p>
          </p:txBody>
        </p:sp>
        <p:sp>
          <p:nvSpPr>
            <p:cNvPr id="26654" name="Rectangle 30"/>
            <p:cNvSpPr>
              <a:spLocks noChangeArrowheads="1"/>
            </p:cNvSpPr>
            <p:nvPr/>
          </p:nvSpPr>
          <p:spPr bwMode="auto">
            <a:xfrm>
              <a:off x="9053" y="7051"/>
              <a:ext cx="2119" cy="417"/>
            </a:xfrm>
            <a:prstGeom prst="rect">
              <a:avLst/>
            </a:prstGeom>
            <a:solidFill>
              <a:srgbClr val="FFFFFF"/>
            </a:solidFill>
            <a:ln w="9525">
              <a:solidFill>
                <a:srgbClr val="000000"/>
              </a:solidFill>
              <a:miter lim="800000"/>
              <a:headEnd/>
              <a:tailEnd/>
            </a:ln>
          </p:spPr>
          <p:txBody>
            <a:bodyPr/>
            <a:lstStyle/>
            <a:p>
              <a:pPr algn="ctr"/>
              <a:r>
                <a:rPr lang="ru-RU" sz="1200">
                  <a:latin typeface="Times New Roman" pitchFamily="18" charset="0"/>
                </a:rPr>
                <a:t>Унитарные</a:t>
              </a:r>
              <a:endParaRPr lang="ru-RU"/>
            </a:p>
          </p:txBody>
        </p:sp>
        <p:sp>
          <p:nvSpPr>
            <p:cNvPr id="26655" name="Line 31"/>
            <p:cNvSpPr>
              <a:spLocks noChangeShapeType="1"/>
            </p:cNvSpPr>
            <p:nvPr/>
          </p:nvSpPr>
          <p:spPr bwMode="auto">
            <a:xfrm flipH="1">
              <a:off x="3406" y="3288"/>
              <a:ext cx="1271" cy="558"/>
            </a:xfrm>
            <a:prstGeom prst="line">
              <a:avLst/>
            </a:prstGeom>
            <a:noFill/>
            <a:ln w="9525">
              <a:solidFill>
                <a:srgbClr val="000000"/>
              </a:solidFill>
              <a:round/>
              <a:headEnd/>
              <a:tailEnd type="triangle" w="med" len="med"/>
            </a:ln>
          </p:spPr>
          <p:txBody>
            <a:bodyPr/>
            <a:lstStyle/>
            <a:p>
              <a:endParaRPr lang="ru-RU"/>
            </a:p>
          </p:txBody>
        </p:sp>
        <p:sp>
          <p:nvSpPr>
            <p:cNvPr id="26656" name="Line 32"/>
            <p:cNvSpPr>
              <a:spLocks noChangeShapeType="1"/>
            </p:cNvSpPr>
            <p:nvPr/>
          </p:nvSpPr>
          <p:spPr bwMode="auto">
            <a:xfrm flipH="1">
              <a:off x="4253" y="3288"/>
              <a:ext cx="847" cy="1255"/>
            </a:xfrm>
            <a:prstGeom prst="line">
              <a:avLst/>
            </a:prstGeom>
            <a:noFill/>
            <a:ln w="9525">
              <a:solidFill>
                <a:srgbClr val="000000"/>
              </a:solidFill>
              <a:round/>
              <a:headEnd/>
              <a:tailEnd type="triangle" w="med" len="med"/>
            </a:ln>
          </p:spPr>
          <p:txBody>
            <a:bodyPr/>
            <a:lstStyle/>
            <a:p>
              <a:endParaRPr lang="ru-RU"/>
            </a:p>
          </p:txBody>
        </p:sp>
        <p:sp>
          <p:nvSpPr>
            <p:cNvPr id="26657" name="Line 33"/>
            <p:cNvSpPr>
              <a:spLocks noChangeShapeType="1"/>
            </p:cNvSpPr>
            <p:nvPr/>
          </p:nvSpPr>
          <p:spPr bwMode="auto">
            <a:xfrm>
              <a:off x="5383" y="3288"/>
              <a:ext cx="564" cy="1255"/>
            </a:xfrm>
            <a:prstGeom prst="line">
              <a:avLst/>
            </a:prstGeom>
            <a:noFill/>
            <a:ln w="9525">
              <a:solidFill>
                <a:srgbClr val="000000"/>
              </a:solidFill>
              <a:round/>
              <a:headEnd/>
              <a:tailEnd type="triangle" w="med" len="med"/>
            </a:ln>
          </p:spPr>
          <p:txBody>
            <a:bodyPr/>
            <a:lstStyle/>
            <a:p>
              <a:endParaRPr lang="ru-RU"/>
            </a:p>
          </p:txBody>
        </p:sp>
        <p:sp>
          <p:nvSpPr>
            <p:cNvPr id="26658" name="Line 34"/>
            <p:cNvSpPr>
              <a:spLocks noChangeShapeType="1"/>
            </p:cNvSpPr>
            <p:nvPr/>
          </p:nvSpPr>
          <p:spPr bwMode="auto">
            <a:xfrm>
              <a:off x="6230" y="3288"/>
              <a:ext cx="1412" cy="558"/>
            </a:xfrm>
            <a:prstGeom prst="line">
              <a:avLst/>
            </a:prstGeom>
            <a:noFill/>
            <a:ln w="9525">
              <a:solidFill>
                <a:srgbClr val="000000"/>
              </a:solidFill>
              <a:round/>
              <a:headEnd/>
              <a:tailEnd type="triangle" w="med" len="med"/>
            </a:ln>
          </p:spPr>
          <p:txBody>
            <a:bodyPr/>
            <a:lstStyle/>
            <a:p>
              <a:endParaRPr lang="ru-RU"/>
            </a:p>
          </p:txBody>
        </p:sp>
        <p:sp>
          <p:nvSpPr>
            <p:cNvPr id="26659" name="Line 35"/>
            <p:cNvSpPr>
              <a:spLocks noChangeShapeType="1"/>
            </p:cNvSpPr>
            <p:nvPr/>
          </p:nvSpPr>
          <p:spPr bwMode="auto">
            <a:xfrm>
              <a:off x="4677" y="5100"/>
              <a:ext cx="0" cy="1254"/>
            </a:xfrm>
            <a:prstGeom prst="line">
              <a:avLst/>
            </a:prstGeom>
            <a:noFill/>
            <a:ln w="9525">
              <a:solidFill>
                <a:srgbClr val="000000"/>
              </a:solidFill>
              <a:round/>
              <a:headEnd/>
              <a:tailEnd/>
            </a:ln>
          </p:spPr>
          <p:txBody>
            <a:bodyPr/>
            <a:lstStyle/>
            <a:p>
              <a:endParaRPr lang="ru-RU"/>
            </a:p>
          </p:txBody>
        </p:sp>
        <p:sp>
          <p:nvSpPr>
            <p:cNvPr id="26660" name="Line 36"/>
            <p:cNvSpPr>
              <a:spLocks noChangeShapeType="1"/>
            </p:cNvSpPr>
            <p:nvPr/>
          </p:nvSpPr>
          <p:spPr bwMode="auto">
            <a:xfrm flipH="1">
              <a:off x="4394" y="6354"/>
              <a:ext cx="283" cy="0"/>
            </a:xfrm>
            <a:prstGeom prst="line">
              <a:avLst/>
            </a:prstGeom>
            <a:noFill/>
            <a:ln w="9525">
              <a:solidFill>
                <a:srgbClr val="000000"/>
              </a:solidFill>
              <a:round/>
              <a:headEnd/>
              <a:tailEnd type="triangle" w="med" len="med"/>
            </a:ln>
          </p:spPr>
          <p:txBody>
            <a:bodyPr/>
            <a:lstStyle/>
            <a:p>
              <a:endParaRPr lang="ru-RU"/>
            </a:p>
          </p:txBody>
        </p:sp>
        <p:sp>
          <p:nvSpPr>
            <p:cNvPr id="26661" name="Line 37"/>
            <p:cNvSpPr>
              <a:spLocks noChangeShapeType="1"/>
            </p:cNvSpPr>
            <p:nvPr/>
          </p:nvSpPr>
          <p:spPr bwMode="auto">
            <a:xfrm flipH="1">
              <a:off x="4394" y="5518"/>
              <a:ext cx="283" cy="0"/>
            </a:xfrm>
            <a:prstGeom prst="line">
              <a:avLst/>
            </a:prstGeom>
            <a:noFill/>
            <a:ln w="9525">
              <a:solidFill>
                <a:srgbClr val="000000"/>
              </a:solidFill>
              <a:round/>
              <a:headEnd/>
              <a:tailEnd type="triangle" w="med" len="med"/>
            </a:ln>
          </p:spPr>
          <p:txBody>
            <a:bodyPr/>
            <a:lstStyle/>
            <a:p>
              <a:endParaRPr lang="ru-RU"/>
            </a:p>
          </p:txBody>
        </p:sp>
        <p:sp>
          <p:nvSpPr>
            <p:cNvPr id="26662" name="Line 38"/>
            <p:cNvSpPr>
              <a:spLocks noChangeShapeType="1"/>
            </p:cNvSpPr>
            <p:nvPr/>
          </p:nvSpPr>
          <p:spPr bwMode="auto">
            <a:xfrm>
              <a:off x="5806" y="5100"/>
              <a:ext cx="0" cy="1254"/>
            </a:xfrm>
            <a:prstGeom prst="line">
              <a:avLst/>
            </a:prstGeom>
            <a:noFill/>
            <a:ln w="9525">
              <a:solidFill>
                <a:srgbClr val="000000"/>
              </a:solidFill>
              <a:round/>
              <a:headEnd/>
              <a:tailEnd/>
            </a:ln>
          </p:spPr>
          <p:txBody>
            <a:bodyPr/>
            <a:lstStyle/>
            <a:p>
              <a:endParaRPr lang="ru-RU"/>
            </a:p>
          </p:txBody>
        </p:sp>
        <p:sp>
          <p:nvSpPr>
            <p:cNvPr id="26663" name="Line 39"/>
            <p:cNvSpPr>
              <a:spLocks noChangeShapeType="1"/>
            </p:cNvSpPr>
            <p:nvPr/>
          </p:nvSpPr>
          <p:spPr bwMode="auto">
            <a:xfrm>
              <a:off x="5806" y="6354"/>
              <a:ext cx="282" cy="0"/>
            </a:xfrm>
            <a:prstGeom prst="line">
              <a:avLst/>
            </a:prstGeom>
            <a:noFill/>
            <a:ln w="9525">
              <a:solidFill>
                <a:srgbClr val="000000"/>
              </a:solidFill>
              <a:round/>
              <a:headEnd/>
              <a:tailEnd type="triangle" w="med" len="med"/>
            </a:ln>
          </p:spPr>
          <p:txBody>
            <a:bodyPr/>
            <a:lstStyle/>
            <a:p>
              <a:endParaRPr lang="ru-RU"/>
            </a:p>
          </p:txBody>
        </p:sp>
        <p:sp>
          <p:nvSpPr>
            <p:cNvPr id="26664" name="Line 40"/>
            <p:cNvSpPr>
              <a:spLocks noChangeShapeType="1"/>
            </p:cNvSpPr>
            <p:nvPr/>
          </p:nvSpPr>
          <p:spPr bwMode="auto">
            <a:xfrm>
              <a:off x="5806" y="5518"/>
              <a:ext cx="282" cy="0"/>
            </a:xfrm>
            <a:prstGeom prst="line">
              <a:avLst/>
            </a:prstGeom>
            <a:noFill/>
            <a:ln w="9525">
              <a:solidFill>
                <a:srgbClr val="000000"/>
              </a:solidFill>
              <a:round/>
              <a:headEnd/>
              <a:tailEnd type="triangle" w="med" len="med"/>
            </a:ln>
          </p:spPr>
          <p:txBody>
            <a:bodyPr/>
            <a:lstStyle/>
            <a:p>
              <a:endParaRPr lang="ru-RU"/>
            </a:p>
          </p:txBody>
        </p:sp>
        <p:sp>
          <p:nvSpPr>
            <p:cNvPr id="26665" name="Line 41"/>
            <p:cNvSpPr>
              <a:spLocks noChangeShapeType="1"/>
            </p:cNvSpPr>
            <p:nvPr/>
          </p:nvSpPr>
          <p:spPr bwMode="auto">
            <a:xfrm>
              <a:off x="5947" y="3288"/>
              <a:ext cx="2542" cy="1951"/>
            </a:xfrm>
            <a:prstGeom prst="line">
              <a:avLst/>
            </a:prstGeom>
            <a:noFill/>
            <a:ln w="9525">
              <a:solidFill>
                <a:srgbClr val="000000"/>
              </a:solidFill>
              <a:round/>
              <a:headEnd/>
              <a:tailEnd type="triangle" w="med" len="med"/>
            </a:ln>
          </p:spPr>
          <p:txBody>
            <a:bodyPr/>
            <a:lstStyle/>
            <a:p>
              <a:endParaRPr lang="ru-RU"/>
            </a:p>
          </p:txBody>
        </p:sp>
        <p:sp>
          <p:nvSpPr>
            <p:cNvPr id="26666" name="Line 42"/>
            <p:cNvSpPr>
              <a:spLocks noChangeShapeType="1"/>
            </p:cNvSpPr>
            <p:nvPr/>
          </p:nvSpPr>
          <p:spPr bwMode="auto">
            <a:xfrm>
              <a:off x="11030" y="3288"/>
              <a:ext cx="1" cy="976"/>
            </a:xfrm>
            <a:prstGeom prst="line">
              <a:avLst/>
            </a:prstGeom>
            <a:noFill/>
            <a:ln w="9525">
              <a:solidFill>
                <a:srgbClr val="000000"/>
              </a:solidFill>
              <a:round/>
              <a:headEnd/>
              <a:tailEnd type="triangle" w="med" len="med"/>
            </a:ln>
          </p:spPr>
          <p:txBody>
            <a:bodyPr/>
            <a:lstStyle/>
            <a:p>
              <a:endParaRPr lang="ru-RU"/>
            </a:p>
          </p:txBody>
        </p:sp>
        <p:sp>
          <p:nvSpPr>
            <p:cNvPr id="26667" name="Line 43"/>
            <p:cNvSpPr>
              <a:spLocks noChangeShapeType="1"/>
            </p:cNvSpPr>
            <p:nvPr/>
          </p:nvSpPr>
          <p:spPr bwMode="auto">
            <a:xfrm flipH="1">
              <a:off x="3829" y="7469"/>
              <a:ext cx="848" cy="279"/>
            </a:xfrm>
            <a:prstGeom prst="line">
              <a:avLst/>
            </a:prstGeom>
            <a:noFill/>
            <a:ln w="9525">
              <a:solidFill>
                <a:srgbClr val="000000"/>
              </a:solidFill>
              <a:round/>
              <a:headEnd/>
              <a:tailEnd type="triangle" w="med" len="med"/>
            </a:ln>
          </p:spPr>
          <p:txBody>
            <a:bodyPr/>
            <a:lstStyle/>
            <a:p>
              <a:endParaRPr lang="ru-RU"/>
            </a:p>
          </p:txBody>
        </p:sp>
        <p:sp>
          <p:nvSpPr>
            <p:cNvPr id="26668" name="Line 44"/>
            <p:cNvSpPr>
              <a:spLocks noChangeShapeType="1"/>
            </p:cNvSpPr>
            <p:nvPr/>
          </p:nvSpPr>
          <p:spPr bwMode="auto">
            <a:xfrm flipH="1">
              <a:off x="4535" y="7469"/>
              <a:ext cx="283" cy="976"/>
            </a:xfrm>
            <a:prstGeom prst="line">
              <a:avLst/>
            </a:prstGeom>
            <a:noFill/>
            <a:ln w="9525">
              <a:solidFill>
                <a:srgbClr val="000000"/>
              </a:solidFill>
              <a:round/>
              <a:headEnd/>
              <a:tailEnd type="triangle" w="med" len="med"/>
            </a:ln>
          </p:spPr>
          <p:txBody>
            <a:bodyPr/>
            <a:lstStyle/>
            <a:p>
              <a:endParaRPr lang="ru-RU"/>
            </a:p>
          </p:txBody>
        </p:sp>
        <p:sp>
          <p:nvSpPr>
            <p:cNvPr id="26669" name="Line 45"/>
            <p:cNvSpPr>
              <a:spLocks noChangeShapeType="1"/>
            </p:cNvSpPr>
            <p:nvPr/>
          </p:nvSpPr>
          <p:spPr bwMode="auto">
            <a:xfrm flipH="1">
              <a:off x="4818" y="7469"/>
              <a:ext cx="282" cy="1673"/>
            </a:xfrm>
            <a:prstGeom prst="line">
              <a:avLst/>
            </a:prstGeom>
            <a:noFill/>
            <a:ln w="9525">
              <a:solidFill>
                <a:srgbClr val="000000"/>
              </a:solidFill>
              <a:round/>
              <a:headEnd/>
              <a:tailEnd type="triangle" w="med" len="med"/>
            </a:ln>
          </p:spPr>
          <p:txBody>
            <a:bodyPr/>
            <a:lstStyle/>
            <a:p>
              <a:endParaRPr lang="ru-RU"/>
            </a:p>
          </p:txBody>
        </p:sp>
        <p:sp>
          <p:nvSpPr>
            <p:cNvPr id="26670" name="Line 46"/>
            <p:cNvSpPr>
              <a:spLocks noChangeShapeType="1"/>
            </p:cNvSpPr>
            <p:nvPr/>
          </p:nvSpPr>
          <p:spPr bwMode="auto">
            <a:xfrm>
              <a:off x="5241" y="7469"/>
              <a:ext cx="283" cy="1533"/>
            </a:xfrm>
            <a:prstGeom prst="line">
              <a:avLst/>
            </a:prstGeom>
            <a:noFill/>
            <a:ln w="9525">
              <a:solidFill>
                <a:srgbClr val="000000"/>
              </a:solidFill>
              <a:round/>
              <a:headEnd/>
              <a:tailEnd type="triangle" w="med" len="med"/>
            </a:ln>
          </p:spPr>
          <p:txBody>
            <a:bodyPr/>
            <a:lstStyle/>
            <a:p>
              <a:endParaRPr lang="ru-RU"/>
            </a:p>
          </p:txBody>
        </p:sp>
        <p:sp>
          <p:nvSpPr>
            <p:cNvPr id="26671" name="Line 47"/>
            <p:cNvSpPr>
              <a:spLocks noChangeShapeType="1"/>
            </p:cNvSpPr>
            <p:nvPr/>
          </p:nvSpPr>
          <p:spPr bwMode="auto">
            <a:xfrm>
              <a:off x="5383" y="7469"/>
              <a:ext cx="423" cy="1115"/>
            </a:xfrm>
            <a:prstGeom prst="line">
              <a:avLst/>
            </a:prstGeom>
            <a:noFill/>
            <a:ln w="9525">
              <a:solidFill>
                <a:srgbClr val="000000"/>
              </a:solidFill>
              <a:round/>
              <a:headEnd/>
              <a:tailEnd type="triangle" w="med" len="med"/>
            </a:ln>
          </p:spPr>
          <p:txBody>
            <a:bodyPr/>
            <a:lstStyle/>
            <a:p>
              <a:endParaRPr lang="ru-RU"/>
            </a:p>
          </p:txBody>
        </p:sp>
        <p:sp>
          <p:nvSpPr>
            <p:cNvPr id="26672" name="Line 48"/>
            <p:cNvSpPr>
              <a:spLocks noChangeShapeType="1"/>
            </p:cNvSpPr>
            <p:nvPr/>
          </p:nvSpPr>
          <p:spPr bwMode="auto">
            <a:xfrm>
              <a:off x="5524" y="7469"/>
              <a:ext cx="706" cy="279"/>
            </a:xfrm>
            <a:prstGeom prst="line">
              <a:avLst/>
            </a:prstGeom>
            <a:noFill/>
            <a:ln w="9525">
              <a:solidFill>
                <a:srgbClr val="000000"/>
              </a:solidFill>
              <a:round/>
              <a:headEnd/>
              <a:tailEnd type="triangle" w="med" len="med"/>
            </a:ln>
          </p:spPr>
          <p:txBody>
            <a:bodyPr/>
            <a:lstStyle/>
            <a:p>
              <a:endParaRPr lang="ru-RU"/>
            </a:p>
          </p:txBody>
        </p:sp>
        <p:sp>
          <p:nvSpPr>
            <p:cNvPr id="26673" name="Line 49"/>
            <p:cNvSpPr>
              <a:spLocks noChangeShapeType="1"/>
            </p:cNvSpPr>
            <p:nvPr/>
          </p:nvSpPr>
          <p:spPr bwMode="auto">
            <a:xfrm flipH="1">
              <a:off x="8489" y="7469"/>
              <a:ext cx="1270" cy="418"/>
            </a:xfrm>
            <a:prstGeom prst="line">
              <a:avLst/>
            </a:prstGeom>
            <a:noFill/>
            <a:ln w="9525">
              <a:solidFill>
                <a:srgbClr val="000000"/>
              </a:solidFill>
              <a:round/>
              <a:headEnd/>
              <a:tailEnd type="triangle" w="med" len="med"/>
            </a:ln>
          </p:spPr>
          <p:txBody>
            <a:bodyPr/>
            <a:lstStyle/>
            <a:p>
              <a:endParaRPr lang="ru-RU"/>
            </a:p>
          </p:txBody>
        </p:sp>
        <p:sp>
          <p:nvSpPr>
            <p:cNvPr id="26674" name="Line 50"/>
            <p:cNvSpPr>
              <a:spLocks noChangeShapeType="1"/>
            </p:cNvSpPr>
            <p:nvPr/>
          </p:nvSpPr>
          <p:spPr bwMode="auto">
            <a:xfrm flipH="1">
              <a:off x="9195" y="7469"/>
              <a:ext cx="706" cy="1255"/>
            </a:xfrm>
            <a:prstGeom prst="line">
              <a:avLst/>
            </a:prstGeom>
            <a:noFill/>
            <a:ln w="9525">
              <a:solidFill>
                <a:srgbClr val="000000"/>
              </a:solidFill>
              <a:round/>
              <a:headEnd/>
              <a:tailEnd type="triangle" w="med" len="med"/>
            </a:ln>
          </p:spPr>
          <p:txBody>
            <a:bodyPr/>
            <a:lstStyle/>
            <a:p>
              <a:endParaRPr lang="ru-RU"/>
            </a:p>
          </p:txBody>
        </p:sp>
        <p:sp>
          <p:nvSpPr>
            <p:cNvPr id="26675" name="Line 51"/>
            <p:cNvSpPr>
              <a:spLocks noChangeShapeType="1"/>
            </p:cNvSpPr>
            <p:nvPr/>
          </p:nvSpPr>
          <p:spPr bwMode="auto">
            <a:xfrm>
              <a:off x="10042" y="7469"/>
              <a:ext cx="0" cy="1394"/>
            </a:xfrm>
            <a:prstGeom prst="line">
              <a:avLst/>
            </a:prstGeom>
            <a:noFill/>
            <a:ln w="9525">
              <a:solidFill>
                <a:srgbClr val="000000"/>
              </a:solidFill>
              <a:round/>
              <a:headEnd/>
              <a:tailEnd type="triangle" w="med" len="med"/>
            </a:ln>
          </p:spPr>
          <p:txBody>
            <a:bodyPr/>
            <a:lstStyle/>
            <a:p>
              <a:endParaRPr lang="ru-RU"/>
            </a:p>
          </p:txBody>
        </p:sp>
        <p:sp>
          <p:nvSpPr>
            <p:cNvPr id="26676" name="Line 52"/>
            <p:cNvSpPr>
              <a:spLocks noChangeShapeType="1"/>
            </p:cNvSpPr>
            <p:nvPr/>
          </p:nvSpPr>
          <p:spPr bwMode="auto">
            <a:xfrm>
              <a:off x="10183" y="7469"/>
              <a:ext cx="424" cy="836"/>
            </a:xfrm>
            <a:prstGeom prst="line">
              <a:avLst/>
            </a:prstGeom>
            <a:noFill/>
            <a:ln w="9525">
              <a:solidFill>
                <a:srgbClr val="000000"/>
              </a:solidFill>
              <a:round/>
              <a:headEnd/>
              <a:tailEnd type="triangle" w="med" len="med"/>
            </a:ln>
          </p:spPr>
          <p:txBody>
            <a:bodyPr/>
            <a:lstStyle/>
            <a:p>
              <a:endParaRPr lang="ru-RU"/>
            </a:p>
          </p:txBody>
        </p:sp>
        <p:sp>
          <p:nvSpPr>
            <p:cNvPr id="26677" name="Line 53"/>
            <p:cNvSpPr>
              <a:spLocks noChangeShapeType="1"/>
            </p:cNvSpPr>
            <p:nvPr/>
          </p:nvSpPr>
          <p:spPr bwMode="auto">
            <a:xfrm>
              <a:off x="10465" y="7469"/>
              <a:ext cx="989" cy="279"/>
            </a:xfrm>
            <a:prstGeom prst="line">
              <a:avLst/>
            </a:prstGeom>
            <a:noFill/>
            <a:ln w="9525">
              <a:solidFill>
                <a:srgbClr val="000000"/>
              </a:solidFill>
              <a:round/>
              <a:headEnd/>
              <a:tailEnd type="triangle" w="med" len="med"/>
            </a:ln>
          </p:spPr>
          <p:txBody>
            <a:bodyPr/>
            <a:lstStyle/>
            <a:p>
              <a:endParaRPr lang="ru-RU"/>
            </a:p>
          </p:txBody>
        </p:sp>
        <p:sp>
          <p:nvSpPr>
            <p:cNvPr id="26678" name="Rectangle 54"/>
            <p:cNvSpPr>
              <a:spLocks noChangeArrowheads="1"/>
            </p:cNvSpPr>
            <p:nvPr/>
          </p:nvSpPr>
          <p:spPr bwMode="auto">
            <a:xfrm>
              <a:off x="10183" y="4264"/>
              <a:ext cx="1694" cy="83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Государственные и муниципальные унитарные предприятия</a:t>
              </a:r>
              <a:endParaRPr lang="ru-RU"/>
            </a:p>
          </p:txBody>
        </p:sp>
        <p:sp>
          <p:nvSpPr>
            <p:cNvPr id="26679" name="Rectangle 55"/>
            <p:cNvSpPr>
              <a:spLocks noChangeArrowheads="1"/>
            </p:cNvSpPr>
            <p:nvPr/>
          </p:nvSpPr>
          <p:spPr bwMode="auto">
            <a:xfrm>
              <a:off x="7924" y="5239"/>
              <a:ext cx="1695" cy="69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Крестьянские (фермерские) хозяйства</a:t>
              </a:r>
            </a:p>
            <a:p>
              <a:endParaRPr lang="ru-RU"/>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ru-RU"/>
          </a:p>
        </p:txBody>
      </p:sp>
      <p:sp>
        <p:nvSpPr>
          <p:cNvPr id="27651" name="Rectangle 3"/>
          <p:cNvSpPr>
            <a:spLocks noGrp="1" noChangeArrowheads="1"/>
          </p:cNvSpPr>
          <p:nvPr>
            <p:ph type="body" idx="1"/>
          </p:nvPr>
        </p:nvSpPr>
        <p:spPr/>
        <p:txBody>
          <a:bodyPr/>
          <a:lstStyle/>
          <a:p>
            <a:endParaRPr lang="ru-RU"/>
          </a:p>
        </p:txBody>
      </p:sp>
      <p:grpSp>
        <p:nvGrpSpPr>
          <p:cNvPr id="2" name="Group 4"/>
          <p:cNvGrpSpPr>
            <a:grpSpLocks noChangeAspect="1"/>
          </p:cNvGrpSpPr>
          <p:nvPr/>
        </p:nvGrpSpPr>
        <p:grpSpPr bwMode="auto">
          <a:xfrm>
            <a:off x="179388" y="0"/>
            <a:ext cx="8785225" cy="7532688"/>
            <a:chOff x="4535" y="3010"/>
            <a:chExt cx="7909" cy="11008"/>
          </a:xfrm>
        </p:grpSpPr>
        <p:sp>
          <p:nvSpPr>
            <p:cNvPr id="27653" name="AutoShape 5"/>
            <p:cNvSpPr>
              <a:spLocks noChangeAspect="1" noChangeArrowheads="1"/>
            </p:cNvSpPr>
            <p:nvPr/>
          </p:nvSpPr>
          <p:spPr bwMode="auto">
            <a:xfrm>
              <a:off x="4535" y="3010"/>
              <a:ext cx="7909" cy="11008"/>
            </a:xfrm>
            <a:prstGeom prst="rect">
              <a:avLst/>
            </a:prstGeom>
            <a:noFill/>
            <a:ln w="9525">
              <a:noFill/>
              <a:miter lim="800000"/>
              <a:headEnd/>
              <a:tailEnd/>
            </a:ln>
          </p:spPr>
          <p:txBody>
            <a:bodyPr/>
            <a:lstStyle/>
            <a:p>
              <a:endParaRPr lang="ru-RU"/>
            </a:p>
          </p:txBody>
        </p:sp>
        <p:sp>
          <p:nvSpPr>
            <p:cNvPr id="27654" name="Rectangle 6"/>
            <p:cNvSpPr>
              <a:spLocks noChangeArrowheads="1"/>
            </p:cNvSpPr>
            <p:nvPr/>
          </p:nvSpPr>
          <p:spPr bwMode="auto">
            <a:xfrm>
              <a:off x="4535" y="4821"/>
              <a:ext cx="1836" cy="558"/>
            </a:xfrm>
            <a:prstGeom prst="rect">
              <a:avLst/>
            </a:prstGeom>
            <a:solidFill>
              <a:srgbClr val="CCFFFF"/>
            </a:solidFill>
            <a:ln w="9525">
              <a:solidFill>
                <a:srgbClr val="000000"/>
              </a:solidFill>
              <a:miter lim="800000"/>
              <a:headEnd/>
              <a:tailEnd/>
            </a:ln>
          </p:spPr>
          <p:txBody>
            <a:bodyPr/>
            <a:lstStyle/>
            <a:p>
              <a:pPr algn="ctr"/>
              <a:r>
                <a:rPr lang="ru-RU" sz="1000">
                  <a:latin typeface="Times New Roman" pitchFamily="18" charset="0"/>
                </a:rPr>
                <a:t>Потребительские кооперативы</a:t>
              </a:r>
              <a:endParaRPr lang="ru-RU"/>
            </a:p>
          </p:txBody>
        </p:sp>
        <p:sp>
          <p:nvSpPr>
            <p:cNvPr id="27655" name="Rectangle 7"/>
            <p:cNvSpPr>
              <a:spLocks noChangeArrowheads="1"/>
            </p:cNvSpPr>
            <p:nvPr/>
          </p:nvSpPr>
          <p:spPr bwMode="auto">
            <a:xfrm>
              <a:off x="6653" y="4821"/>
              <a:ext cx="1835" cy="558"/>
            </a:xfrm>
            <a:prstGeom prst="rect">
              <a:avLst/>
            </a:prstGeom>
            <a:solidFill>
              <a:srgbClr val="CCFFFF"/>
            </a:solidFill>
            <a:ln w="9525">
              <a:solidFill>
                <a:srgbClr val="000000"/>
              </a:solidFill>
              <a:miter lim="800000"/>
              <a:headEnd/>
              <a:tailEnd/>
            </a:ln>
          </p:spPr>
          <p:txBody>
            <a:bodyPr/>
            <a:lstStyle/>
            <a:p>
              <a:pPr algn="ctr"/>
              <a:r>
                <a:rPr lang="ru-RU" sz="1000">
                  <a:latin typeface="Times New Roman" pitchFamily="18" charset="0"/>
                </a:rPr>
                <a:t>Общественные организации</a:t>
              </a:r>
              <a:endParaRPr lang="ru-RU"/>
            </a:p>
          </p:txBody>
        </p:sp>
        <p:sp>
          <p:nvSpPr>
            <p:cNvPr id="27656" name="Rectangle 8"/>
            <p:cNvSpPr>
              <a:spLocks noChangeArrowheads="1"/>
            </p:cNvSpPr>
            <p:nvPr/>
          </p:nvSpPr>
          <p:spPr bwMode="auto">
            <a:xfrm>
              <a:off x="8630" y="4821"/>
              <a:ext cx="1834" cy="279"/>
            </a:xfrm>
            <a:prstGeom prst="rect">
              <a:avLst/>
            </a:prstGeom>
            <a:solidFill>
              <a:srgbClr val="CCFFFF"/>
            </a:solidFill>
            <a:ln w="9525">
              <a:solidFill>
                <a:srgbClr val="000000"/>
              </a:solidFill>
              <a:miter lim="800000"/>
              <a:headEnd/>
              <a:tailEnd/>
            </a:ln>
          </p:spPr>
          <p:txBody>
            <a:bodyPr/>
            <a:lstStyle/>
            <a:p>
              <a:pPr algn="ctr"/>
              <a:r>
                <a:rPr lang="ru-RU" sz="1000">
                  <a:latin typeface="Times New Roman" pitchFamily="18" charset="0"/>
                </a:rPr>
                <a:t>Ассоциации и союзы</a:t>
              </a:r>
              <a:endParaRPr lang="ru-RU"/>
            </a:p>
          </p:txBody>
        </p:sp>
        <p:sp>
          <p:nvSpPr>
            <p:cNvPr id="27657" name="Rectangle 9"/>
            <p:cNvSpPr>
              <a:spLocks noChangeArrowheads="1"/>
            </p:cNvSpPr>
            <p:nvPr/>
          </p:nvSpPr>
          <p:spPr bwMode="auto">
            <a:xfrm>
              <a:off x="10606" y="4821"/>
              <a:ext cx="1694" cy="693"/>
            </a:xfrm>
            <a:prstGeom prst="rect">
              <a:avLst/>
            </a:prstGeom>
            <a:solidFill>
              <a:srgbClr val="CCFFFF"/>
            </a:solidFill>
            <a:ln w="9525">
              <a:solidFill>
                <a:srgbClr val="000000"/>
              </a:solidFill>
              <a:miter lim="800000"/>
              <a:headEnd/>
              <a:tailEnd/>
            </a:ln>
          </p:spPr>
          <p:txBody>
            <a:bodyPr/>
            <a:lstStyle/>
            <a:p>
              <a:pPr algn="ctr"/>
              <a:r>
                <a:rPr lang="ru-RU" sz="1000">
                  <a:latin typeface="Times New Roman" pitchFamily="18" charset="0"/>
                </a:rPr>
                <a:t>Товарищества собственников недвижимости</a:t>
              </a:r>
              <a:endParaRPr lang="ru-RU"/>
            </a:p>
          </p:txBody>
        </p:sp>
        <p:sp>
          <p:nvSpPr>
            <p:cNvPr id="27658" name="Rectangle 10"/>
            <p:cNvSpPr>
              <a:spLocks noChangeArrowheads="1"/>
            </p:cNvSpPr>
            <p:nvPr/>
          </p:nvSpPr>
          <p:spPr bwMode="auto">
            <a:xfrm>
              <a:off x="10606" y="4124"/>
              <a:ext cx="1694" cy="418"/>
            </a:xfrm>
            <a:prstGeom prst="rect">
              <a:avLst/>
            </a:prstGeom>
            <a:solidFill>
              <a:srgbClr val="CCFFFF"/>
            </a:solidFill>
            <a:ln w="9525">
              <a:solidFill>
                <a:srgbClr val="000000"/>
              </a:solidFill>
              <a:miter lim="800000"/>
              <a:headEnd/>
              <a:tailEnd/>
            </a:ln>
          </p:spPr>
          <p:txBody>
            <a:bodyPr/>
            <a:lstStyle/>
            <a:p>
              <a:pPr algn="ctr"/>
              <a:r>
                <a:rPr lang="ru-RU" sz="1000">
                  <a:latin typeface="Times New Roman" pitchFamily="18" charset="0"/>
                </a:rPr>
                <a:t>Казачьи общества</a:t>
              </a:r>
              <a:endParaRPr lang="ru-RU"/>
            </a:p>
          </p:txBody>
        </p:sp>
        <p:sp>
          <p:nvSpPr>
            <p:cNvPr id="27659" name="Rectangle 11"/>
            <p:cNvSpPr>
              <a:spLocks noChangeArrowheads="1"/>
            </p:cNvSpPr>
            <p:nvPr/>
          </p:nvSpPr>
          <p:spPr bwMode="auto">
            <a:xfrm>
              <a:off x="10606" y="3288"/>
              <a:ext cx="1552" cy="697"/>
            </a:xfrm>
            <a:prstGeom prst="rect">
              <a:avLst/>
            </a:prstGeom>
            <a:solidFill>
              <a:srgbClr val="CCFFFF"/>
            </a:solidFill>
            <a:ln w="9525">
              <a:solidFill>
                <a:srgbClr val="000000"/>
              </a:solidFill>
              <a:miter lim="800000"/>
              <a:headEnd/>
              <a:tailEnd/>
            </a:ln>
          </p:spPr>
          <p:txBody>
            <a:bodyPr/>
            <a:lstStyle/>
            <a:p>
              <a:pPr algn="ctr"/>
              <a:r>
                <a:rPr lang="ru-RU" sz="1000">
                  <a:latin typeface="Times New Roman" pitchFamily="18" charset="0"/>
                </a:rPr>
                <a:t>Общины коренных малочисленных народов</a:t>
              </a:r>
              <a:endParaRPr lang="ru-RU"/>
            </a:p>
          </p:txBody>
        </p:sp>
        <p:sp>
          <p:nvSpPr>
            <p:cNvPr id="27660" name="Rectangle 12"/>
            <p:cNvSpPr>
              <a:spLocks noChangeArrowheads="1"/>
            </p:cNvSpPr>
            <p:nvPr/>
          </p:nvSpPr>
          <p:spPr bwMode="auto">
            <a:xfrm>
              <a:off x="4959" y="3149"/>
              <a:ext cx="2121" cy="557"/>
            </a:xfrm>
            <a:prstGeom prst="rect">
              <a:avLst/>
            </a:prstGeom>
            <a:solidFill>
              <a:srgbClr val="00CCFF"/>
            </a:solidFill>
            <a:ln w="9525">
              <a:solidFill>
                <a:srgbClr val="000000"/>
              </a:solidFill>
              <a:miter lim="800000"/>
              <a:headEnd/>
              <a:tailEnd/>
            </a:ln>
          </p:spPr>
          <p:txBody>
            <a:bodyPr/>
            <a:lstStyle/>
            <a:p>
              <a:pPr algn="ctr"/>
              <a:r>
                <a:rPr lang="ru-RU" sz="1200">
                  <a:latin typeface="Times New Roman" pitchFamily="18" charset="0"/>
                </a:rPr>
                <a:t>Некоммерческие корпорации</a:t>
              </a:r>
              <a:endParaRPr lang="ru-RU"/>
            </a:p>
          </p:txBody>
        </p:sp>
        <p:sp>
          <p:nvSpPr>
            <p:cNvPr id="27661" name="Rectangle 13"/>
            <p:cNvSpPr>
              <a:spLocks noChangeArrowheads="1"/>
            </p:cNvSpPr>
            <p:nvPr/>
          </p:nvSpPr>
          <p:spPr bwMode="auto">
            <a:xfrm>
              <a:off x="4818" y="5657"/>
              <a:ext cx="1835" cy="558"/>
            </a:xfrm>
            <a:prstGeom prst="rect">
              <a:avLst/>
            </a:prstGeom>
            <a:solidFill>
              <a:srgbClr val="FFFFFF"/>
            </a:solidFill>
            <a:ln w="9525">
              <a:solidFill>
                <a:srgbClr val="000000"/>
              </a:solidFill>
              <a:miter lim="800000"/>
              <a:headEnd/>
              <a:tailEnd/>
            </a:ln>
          </p:spPr>
          <p:txBody>
            <a:bodyPr/>
            <a:lstStyle/>
            <a:p>
              <a:pPr algn="ctr"/>
              <a:r>
                <a:rPr lang="en-US" sz="1000">
                  <a:latin typeface="Times New Roman" pitchFamily="18" charset="0"/>
                </a:rPr>
                <a:t>Жилищные кооперативы</a:t>
              </a:r>
              <a:endParaRPr lang="ru-RU"/>
            </a:p>
          </p:txBody>
        </p:sp>
        <p:sp>
          <p:nvSpPr>
            <p:cNvPr id="27662" name="Rectangle 14"/>
            <p:cNvSpPr>
              <a:spLocks noChangeArrowheads="1"/>
            </p:cNvSpPr>
            <p:nvPr/>
          </p:nvSpPr>
          <p:spPr bwMode="auto">
            <a:xfrm>
              <a:off x="4818" y="6354"/>
              <a:ext cx="1835" cy="697"/>
            </a:xfrm>
            <a:prstGeom prst="rect">
              <a:avLst/>
            </a:prstGeom>
            <a:solidFill>
              <a:srgbClr val="FFFFFF"/>
            </a:solidFill>
            <a:ln w="9525">
              <a:solidFill>
                <a:srgbClr val="000000"/>
              </a:solidFill>
              <a:miter lim="800000"/>
              <a:headEnd/>
              <a:tailEnd/>
            </a:ln>
          </p:spPr>
          <p:txBody>
            <a:bodyPr/>
            <a:lstStyle/>
            <a:p>
              <a:pPr algn="ctr"/>
              <a:r>
                <a:rPr lang="en-US" sz="1000">
                  <a:latin typeface="Times New Roman" pitchFamily="18" charset="0"/>
                </a:rPr>
                <a:t>Жилищн</a:t>
              </a:r>
              <a:r>
                <a:rPr lang="ru-RU" sz="1000">
                  <a:latin typeface="Times New Roman" pitchFamily="18" charset="0"/>
                </a:rPr>
                <a:t>о-строительные</a:t>
              </a:r>
              <a:r>
                <a:rPr lang="en-US" sz="1000">
                  <a:latin typeface="Times New Roman" pitchFamily="18" charset="0"/>
                </a:rPr>
                <a:t> кооперативы</a:t>
              </a:r>
              <a:endParaRPr lang="ru-RU"/>
            </a:p>
          </p:txBody>
        </p:sp>
        <p:sp>
          <p:nvSpPr>
            <p:cNvPr id="27663" name="Rectangle 15"/>
            <p:cNvSpPr>
              <a:spLocks noChangeArrowheads="1"/>
            </p:cNvSpPr>
            <p:nvPr/>
          </p:nvSpPr>
          <p:spPr bwMode="auto">
            <a:xfrm>
              <a:off x="4818" y="7190"/>
              <a:ext cx="1835" cy="27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Гаражные</a:t>
              </a:r>
              <a:r>
                <a:rPr lang="en-US" sz="1000">
                  <a:latin typeface="Times New Roman" pitchFamily="18" charset="0"/>
                </a:rPr>
                <a:t> кооперативы</a:t>
              </a:r>
              <a:endParaRPr lang="ru-RU"/>
            </a:p>
          </p:txBody>
        </p:sp>
        <p:sp>
          <p:nvSpPr>
            <p:cNvPr id="27664" name="Rectangle 16"/>
            <p:cNvSpPr>
              <a:spLocks noChangeArrowheads="1"/>
            </p:cNvSpPr>
            <p:nvPr/>
          </p:nvSpPr>
          <p:spPr bwMode="auto">
            <a:xfrm>
              <a:off x="4818" y="7608"/>
              <a:ext cx="1835" cy="69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Садоводческие потребительские кооперативы</a:t>
              </a:r>
              <a:endParaRPr lang="ru-RU"/>
            </a:p>
          </p:txBody>
        </p:sp>
        <p:sp>
          <p:nvSpPr>
            <p:cNvPr id="27665" name="Rectangle 17"/>
            <p:cNvSpPr>
              <a:spLocks noChangeArrowheads="1"/>
            </p:cNvSpPr>
            <p:nvPr/>
          </p:nvSpPr>
          <p:spPr bwMode="auto">
            <a:xfrm>
              <a:off x="4818" y="8444"/>
              <a:ext cx="1835" cy="69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Огороднические потребительские кооперативы</a:t>
              </a:r>
              <a:endParaRPr lang="ru-RU"/>
            </a:p>
          </p:txBody>
        </p:sp>
        <p:sp>
          <p:nvSpPr>
            <p:cNvPr id="27666" name="Rectangle 18"/>
            <p:cNvSpPr>
              <a:spLocks noChangeArrowheads="1"/>
            </p:cNvSpPr>
            <p:nvPr/>
          </p:nvSpPr>
          <p:spPr bwMode="auto">
            <a:xfrm>
              <a:off x="4818" y="9280"/>
              <a:ext cx="1835" cy="69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Дачные потребительские кооперативы</a:t>
              </a:r>
              <a:endParaRPr lang="ru-RU"/>
            </a:p>
          </p:txBody>
        </p:sp>
        <p:sp>
          <p:nvSpPr>
            <p:cNvPr id="27667" name="Rectangle 19"/>
            <p:cNvSpPr>
              <a:spLocks noChangeArrowheads="1"/>
            </p:cNvSpPr>
            <p:nvPr/>
          </p:nvSpPr>
          <p:spPr bwMode="auto">
            <a:xfrm>
              <a:off x="4818" y="10116"/>
              <a:ext cx="1835" cy="55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Общества взаимного страхования</a:t>
              </a:r>
              <a:endParaRPr lang="ru-RU"/>
            </a:p>
          </p:txBody>
        </p:sp>
        <p:sp>
          <p:nvSpPr>
            <p:cNvPr id="27668" name="Rectangle 20"/>
            <p:cNvSpPr>
              <a:spLocks noChangeArrowheads="1"/>
            </p:cNvSpPr>
            <p:nvPr/>
          </p:nvSpPr>
          <p:spPr bwMode="auto">
            <a:xfrm>
              <a:off x="4818" y="10813"/>
              <a:ext cx="1835" cy="69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Кредитные кооперативы</a:t>
              </a:r>
              <a:endParaRPr lang="ru-RU"/>
            </a:p>
          </p:txBody>
        </p:sp>
        <p:sp>
          <p:nvSpPr>
            <p:cNvPr id="27669" name="Rectangle 21"/>
            <p:cNvSpPr>
              <a:spLocks noChangeArrowheads="1"/>
            </p:cNvSpPr>
            <p:nvPr/>
          </p:nvSpPr>
          <p:spPr bwMode="auto">
            <a:xfrm>
              <a:off x="4818" y="11649"/>
              <a:ext cx="1835" cy="280"/>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Фонды проката</a:t>
              </a:r>
              <a:endParaRPr lang="ru-RU"/>
            </a:p>
          </p:txBody>
        </p:sp>
        <p:sp>
          <p:nvSpPr>
            <p:cNvPr id="27670" name="Rectangle 22"/>
            <p:cNvSpPr>
              <a:spLocks noChangeArrowheads="1"/>
            </p:cNvSpPr>
            <p:nvPr/>
          </p:nvSpPr>
          <p:spPr bwMode="auto">
            <a:xfrm>
              <a:off x="4818" y="12067"/>
              <a:ext cx="1835" cy="69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Сельскохозяйственные потребительские кооперативы</a:t>
              </a:r>
              <a:endParaRPr lang="ru-RU"/>
            </a:p>
          </p:txBody>
        </p:sp>
        <p:sp>
          <p:nvSpPr>
            <p:cNvPr id="27671" name="Rectangle 23"/>
            <p:cNvSpPr>
              <a:spLocks noChangeArrowheads="1"/>
            </p:cNvSpPr>
            <p:nvPr/>
          </p:nvSpPr>
          <p:spPr bwMode="auto">
            <a:xfrm>
              <a:off x="6935" y="5657"/>
              <a:ext cx="1694" cy="55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Политические партии</a:t>
              </a:r>
              <a:endParaRPr lang="ru-RU"/>
            </a:p>
          </p:txBody>
        </p:sp>
        <p:sp>
          <p:nvSpPr>
            <p:cNvPr id="27672" name="Rectangle 24"/>
            <p:cNvSpPr>
              <a:spLocks noChangeArrowheads="1"/>
            </p:cNvSpPr>
            <p:nvPr/>
          </p:nvSpPr>
          <p:spPr bwMode="auto">
            <a:xfrm>
              <a:off x="6935" y="6354"/>
              <a:ext cx="1694" cy="55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Профсоюзные организации</a:t>
              </a:r>
              <a:endParaRPr lang="ru-RU"/>
            </a:p>
          </p:txBody>
        </p:sp>
        <p:sp>
          <p:nvSpPr>
            <p:cNvPr id="27673" name="Rectangle 25"/>
            <p:cNvSpPr>
              <a:spLocks noChangeArrowheads="1"/>
            </p:cNvSpPr>
            <p:nvPr/>
          </p:nvSpPr>
          <p:spPr bwMode="auto">
            <a:xfrm>
              <a:off x="6935" y="7051"/>
              <a:ext cx="1694" cy="55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Общественные движения</a:t>
              </a:r>
              <a:endParaRPr lang="ru-RU"/>
            </a:p>
          </p:txBody>
        </p:sp>
        <p:sp>
          <p:nvSpPr>
            <p:cNvPr id="27674" name="Rectangle 26"/>
            <p:cNvSpPr>
              <a:spLocks noChangeArrowheads="1"/>
            </p:cNvSpPr>
            <p:nvPr/>
          </p:nvSpPr>
          <p:spPr bwMode="auto">
            <a:xfrm>
              <a:off x="6935" y="7747"/>
              <a:ext cx="1694" cy="69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Органы общественной самодеятельности</a:t>
              </a:r>
              <a:endParaRPr lang="ru-RU"/>
            </a:p>
          </p:txBody>
        </p:sp>
        <p:sp>
          <p:nvSpPr>
            <p:cNvPr id="27675" name="Rectangle 27"/>
            <p:cNvSpPr>
              <a:spLocks noChangeArrowheads="1"/>
            </p:cNvSpPr>
            <p:nvPr/>
          </p:nvSpPr>
          <p:spPr bwMode="auto">
            <a:xfrm>
              <a:off x="6935" y="8584"/>
              <a:ext cx="1693" cy="83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Территориальные общественные самоуправления</a:t>
              </a:r>
              <a:endParaRPr lang="ru-RU"/>
            </a:p>
          </p:txBody>
        </p:sp>
        <p:sp>
          <p:nvSpPr>
            <p:cNvPr id="27676" name="Rectangle 28"/>
            <p:cNvSpPr>
              <a:spLocks noChangeArrowheads="1"/>
            </p:cNvSpPr>
            <p:nvPr/>
          </p:nvSpPr>
          <p:spPr bwMode="auto">
            <a:xfrm>
              <a:off x="8912" y="5657"/>
              <a:ext cx="1551" cy="558"/>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Некоммерческие партнерства</a:t>
              </a:r>
              <a:endParaRPr lang="ru-RU"/>
            </a:p>
          </p:txBody>
        </p:sp>
        <p:sp>
          <p:nvSpPr>
            <p:cNvPr id="27677" name="Rectangle 29"/>
            <p:cNvSpPr>
              <a:spLocks noChangeArrowheads="1"/>
            </p:cNvSpPr>
            <p:nvPr/>
          </p:nvSpPr>
          <p:spPr bwMode="auto">
            <a:xfrm>
              <a:off x="8912" y="6354"/>
              <a:ext cx="1551" cy="55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Саморегулируемые организации</a:t>
              </a:r>
              <a:endParaRPr lang="ru-RU"/>
            </a:p>
          </p:txBody>
        </p:sp>
        <p:sp>
          <p:nvSpPr>
            <p:cNvPr id="27678" name="Rectangle 30"/>
            <p:cNvSpPr>
              <a:spLocks noChangeArrowheads="1"/>
            </p:cNvSpPr>
            <p:nvPr/>
          </p:nvSpPr>
          <p:spPr bwMode="auto">
            <a:xfrm>
              <a:off x="8912" y="7051"/>
              <a:ext cx="1551" cy="55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Объединения работодателей</a:t>
              </a:r>
              <a:endParaRPr lang="ru-RU"/>
            </a:p>
          </p:txBody>
        </p:sp>
        <p:sp>
          <p:nvSpPr>
            <p:cNvPr id="27679" name="Rectangle 31"/>
            <p:cNvSpPr>
              <a:spLocks noChangeArrowheads="1"/>
            </p:cNvSpPr>
            <p:nvPr/>
          </p:nvSpPr>
          <p:spPr bwMode="auto">
            <a:xfrm>
              <a:off x="8912" y="7747"/>
              <a:ext cx="1551" cy="1115"/>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Объединения профсоюзов, кооперативов и общественных организаций</a:t>
              </a:r>
              <a:endParaRPr lang="ru-RU"/>
            </a:p>
          </p:txBody>
        </p:sp>
        <p:sp>
          <p:nvSpPr>
            <p:cNvPr id="27680" name="Rectangle 32"/>
            <p:cNvSpPr>
              <a:spLocks noChangeArrowheads="1"/>
            </p:cNvSpPr>
            <p:nvPr/>
          </p:nvSpPr>
          <p:spPr bwMode="auto">
            <a:xfrm>
              <a:off x="8912" y="9002"/>
              <a:ext cx="1551" cy="696"/>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Торгово-промышленные палаты</a:t>
              </a:r>
              <a:endParaRPr lang="ru-RU"/>
            </a:p>
          </p:txBody>
        </p:sp>
        <p:sp>
          <p:nvSpPr>
            <p:cNvPr id="27681" name="Rectangle 33"/>
            <p:cNvSpPr>
              <a:spLocks noChangeArrowheads="1"/>
            </p:cNvSpPr>
            <p:nvPr/>
          </p:nvSpPr>
          <p:spPr bwMode="auto">
            <a:xfrm>
              <a:off x="8912" y="9838"/>
              <a:ext cx="1551" cy="55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Нотариальные палаты</a:t>
              </a:r>
              <a:endParaRPr lang="ru-RU"/>
            </a:p>
          </p:txBody>
        </p:sp>
        <p:sp>
          <p:nvSpPr>
            <p:cNvPr id="27682" name="Rectangle 34"/>
            <p:cNvSpPr>
              <a:spLocks noChangeArrowheads="1"/>
            </p:cNvSpPr>
            <p:nvPr/>
          </p:nvSpPr>
          <p:spPr bwMode="auto">
            <a:xfrm>
              <a:off x="8912" y="10534"/>
              <a:ext cx="1551" cy="559"/>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Адвокатские палаты</a:t>
              </a:r>
              <a:endParaRPr lang="ru-RU"/>
            </a:p>
          </p:txBody>
        </p:sp>
        <p:sp>
          <p:nvSpPr>
            <p:cNvPr id="27683" name="Rectangle 35"/>
            <p:cNvSpPr>
              <a:spLocks noChangeArrowheads="1"/>
            </p:cNvSpPr>
            <p:nvPr/>
          </p:nvSpPr>
          <p:spPr bwMode="auto">
            <a:xfrm>
              <a:off x="10747" y="5657"/>
              <a:ext cx="1551" cy="69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Товарищества собственников жилья</a:t>
              </a:r>
              <a:endParaRPr lang="ru-RU"/>
            </a:p>
          </p:txBody>
        </p:sp>
        <p:sp>
          <p:nvSpPr>
            <p:cNvPr id="27684" name="Rectangle 36"/>
            <p:cNvSpPr>
              <a:spLocks noChangeArrowheads="1"/>
            </p:cNvSpPr>
            <p:nvPr/>
          </p:nvSpPr>
          <p:spPr bwMode="auto">
            <a:xfrm>
              <a:off x="10747" y="6493"/>
              <a:ext cx="1551" cy="69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Садоводческие некоммерческие товарищества</a:t>
              </a:r>
              <a:endParaRPr lang="ru-RU"/>
            </a:p>
          </p:txBody>
        </p:sp>
        <p:sp>
          <p:nvSpPr>
            <p:cNvPr id="27685" name="Rectangle 37"/>
            <p:cNvSpPr>
              <a:spLocks noChangeArrowheads="1"/>
            </p:cNvSpPr>
            <p:nvPr/>
          </p:nvSpPr>
          <p:spPr bwMode="auto">
            <a:xfrm>
              <a:off x="10747" y="7329"/>
              <a:ext cx="1551" cy="69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Огороднические некоммерческие товарищества</a:t>
              </a:r>
              <a:endParaRPr lang="ru-RU"/>
            </a:p>
          </p:txBody>
        </p:sp>
        <p:sp>
          <p:nvSpPr>
            <p:cNvPr id="27686" name="Rectangle 38"/>
            <p:cNvSpPr>
              <a:spLocks noChangeArrowheads="1"/>
            </p:cNvSpPr>
            <p:nvPr/>
          </p:nvSpPr>
          <p:spPr bwMode="auto">
            <a:xfrm>
              <a:off x="10747" y="8165"/>
              <a:ext cx="1551" cy="697"/>
            </a:xfrm>
            <a:prstGeom prst="rect">
              <a:avLst/>
            </a:prstGeom>
            <a:solidFill>
              <a:srgbClr val="FFFFFF"/>
            </a:solidFill>
            <a:ln w="9525">
              <a:solidFill>
                <a:srgbClr val="000000"/>
              </a:solidFill>
              <a:miter lim="800000"/>
              <a:headEnd/>
              <a:tailEnd/>
            </a:ln>
          </p:spPr>
          <p:txBody>
            <a:bodyPr/>
            <a:lstStyle/>
            <a:p>
              <a:pPr algn="ctr"/>
              <a:r>
                <a:rPr lang="ru-RU" sz="1000">
                  <a:latin typeface="Times New Roman" pitchFamily="18" charset="0"/>
                </a:rPr>
                <a:t>Дачные некоммерческие товарищества</a:t>
              </a:r>
              <a:endParaRPr lang="ru-RU"/>
            </a:p>
          </p:txBody>
        </p:sp>
        <p:sp>
          <p:nvSpPr>
            <p:cNvPr id="27687" name="Line 39"/>
            <p:cNvSpPr>
              <a:spLocks noChangeShapeType="1"/>
            </p:cNvSpPr>
            <p:nvPr/>
          </p:nvSpPr>
          <p:spPr bwMode="auto">
            <a:xfrm>
              <a:off x="7077" y="3428"/>
              <a:ext cx="3528" cy="975"/>
            </a:xfrm>
            <a:prstGeom prst="line">
              <a:avLst/>
            </a:prstGeom>
            <a:noFill/>
            <a:ln w="9525">
              <a:solidFill>
                <a:srgbClr val="000000"/>
              </a:solidFill>
              <a:round/>
              <a:headEnd/>
              <a:tailEnd type="triangle" w="med" len="med"/>
            </a:ln>
          </p:spPr>
          <p:txBody>
            <a:bodyPr/>
            <a:lstStyle/>
            <a:p>
              <a:endParaRPr lang="ru-RU"/>
            </a:p>
          </p:txBody>
        </p:sp>
        <p:sp>
          <p:nvSpPr>
            <p:cNvPr id="27688" name="Line 40"/>
            <p:cNvSpPr>
              <a:spLocks noChangeShapeType="1"/>
            </p:cNvSpPr>
            <p:nvPr/>
          </p:nvSpPr>
          <p:spPr bwMode="auto">
            <a:xfrm>
              <a:off x="7077" y="3428"/>
              <a:ext cx="3529" cy="139"/>
            </a:xfrm>
            <a:prstGeom prst="line">
              <a:avLst/>
            </a:prstGeom>
            <a:noFill/>
            <a:ln w="9525">
              <a:solidFill>
                <a:srgbClr val="000000"/>
              </a:solidFill>
              <a:round/>
              <a:headEnd/>
              <a:tailEnd type="triangle" w="med" len="med"/>
            </a:ln>
          </p:spPr>
          <p:txBody>
            <a:bodyPr/>
            <a:lstStyle/>
            <a:p>
              <a:endParaRPr lang="ru-RU"/>
            </a:p>
          </p:txBody>
        </p:sp>
        <p:sp>
          <p:nvSpPr>
            <p:cNvPr id="27689" name="Line 41"/>
            <p:cNvSpPr>
              <a:spLocks noChangeShapeType="1"/>
            </p:cNvSpPr>
            <p:nvPr/>
          </p:nvSpPr>
          <p:spPr bwMode="auto">
            <a:xfrm flipH="1">
              <a:off x="5382" y="3706"/>
              <a:ext cx="565" cy="1115"/>
            </a:xfrm>
            <a:prstGeom prst="line">
              <a:avLst/>
            </a:prstGeom>
            <a:noFill/>
            <a:ln w="9525">
              <a:solidFill>
                <a:srgbClr val="000000"/>
              </a:solidFill>
              <a:round/>
              <a:headEnd/>
              <a:tailEnd type="triangle" w="med" len="med"/>
            </a:ln>
          </p:spPr>
          <p:txBody>
            <a:bodyPr/>
            <a:lstStyle/>
            <a:p>
              <a:endParaRPr lang="ru-RU"/>
            </a:p>
          </p:txBody>
        </p:sp>
        <p:sp>
          <p:nvSpPr>
            <p:cNvPr id="27690" name="Line 42"/>
            <p:cNvSpPr>
              <a:spLocks noChangeShapeType="1"/>
            </p:cNvSpPr>
            <p:nvPr/>
          </p:nvSpPr>
          <p:spPr bwMode="auto">
            <a:xfrm>
              <a:off x="5947" y="3706"/>
              <a:ext cx="0" cy="0"/>
            </a:xfrm>
            <a:prstGeom prst="line">
              <a:avLst/>
            </a:prstGeom>
            <a:noFill/>
            <a:ln w="9525">
              <a:solidFill>
                <a:srgbClr val="000000"/>
              </a:solidFill>
              <a:round/>
              <a:headEnd/>
              <a:tailEnd type="triangle" w="med" len="med"/>
            </a:ln>
          </p:spPr>
          <p:txBody>
            <a:bodyPr/>
            <a:lstStyle/>
            <a:p>
              <a:endParaRPr lang="ru-RU"/>
            </a:p>
          </p:txBody>
        </p:sp>
        <p:sp>
          <p:nvSpPr>
            <p:cNvPr id="27691" name="Line 43"/>
            <p:cNvSpPr>
              <a:spLocks noChangeShapeType="1"/>
            </p:cNvSpPr>
            <p:nvPr/>
          </p:nvSpPr>
          <p:spPr bwMode="auto">
            <a:xfrm>
              <a:off x="5947" y="3706"/>
              <a:ext cx="1694" cy="1115"/>
            </a:xfrm>
            <a:prstGeom prst="line">
              <a:avLst/>
            </a:prstGeom>
            <a:noFill/>
            <a:ln w="9525">
              <a:solidFill>
                <a:srgbClr val="000000"/>
              </a:solidFill>
              <a:round/>
              <a:headEnd/>
              <a:tailEnd type="triangle" w="med" len="med"/>
            </a:ln>
          </p:spPr>
          <p:txBody>
            <a:bodyPr/>
            <a:lstStyle/>
            <a:p>
              <a:endParaRPr lang="ru-RU"/>
            </a:p>
          </p:txBody>
        </p:sp>
        <p:sp>
          <p:nvSpPr>
            <p:cNvPr id="27692" name="Line 44"/>
            <p:cNvSpPr>
              <a:spLocks noChangeShapeType="1"/>
            </p:cNvSpPr>
            <p:nvPr/>
          </p:nvSpPr>
          <p:spPr bwMode="auto">
            <a:xfrm>
              <a:off x="5947" y="3706"/>
              <a:ext cx="3671" cy="1115"/>
            </a:xfrm>
            <a:prstGeom prst="line">
              <a:avLst/>
            </a:prstGeom>
            <a:noFill/>
            <a:ln w="9525">
              <a:solidFill>
                <a:srgbClr val="000000"/>
              </a:solidFill>
              <a:round/>
              <a:headEnd/>
              <a:tailEnd type="triangle" w="med" len="med"/>
            </a:ln>
          </p:spPr>
          <p:txBody>
            <a:bodyPr/>
            <a:lstStyle/>
            <a:p>
              <a:endParaRPr lang="ru-RU"/>
            </a:p>
          </p:txBody>
        </p:sp>
        <p:sp>
          <p:nvSpPr>
            <p:cNvPr id="27693" name="Line 45"/>
            <p:cNvSpPr>
              <a:spLocks noChangeShapeType="1"/>
            </p:cNvSpPr>
            <p:nvPr/>
          </p:nvSpPr>
          <p:spPr bwMode="auto">
            <a:xfrm>
              <a:off x="5947" y="3706"/>
              <a:ext cx="5506" cy="1115"/>
            </a:xfrm>
            <a:prstGeom prst="line">
              <a:avLst/>
            </a:prstGeom>
            <a:noFill/>
            <a:ln w="9525">
              <a:solidFill>
                <a:srgbClr val="000000"/>
              </a:solidFill>
              <a:round/>
              <a:headEnd/>
              <a:tailEnd type="triangle" w="med" len="med"/>
            </a:ln>
          </p:spPr>
          <p:txBody>
            <a:bodyPr/>
            <a:lstStyle/>
            <a:p>
              <a:endParaRPr lang="ru-RU"/>
            </a:p>
          </p:txBody>
        </p:sp>
        <p:sp>
          <p:nvSpPr>
            <p:cNvPr id="27694" name="Line 46"/>
            <p:cNvSpPr>
              <a:spLocks noChangeShapeType="1"/>
            </p:cNvSpPr>
            <p:nvPr/>
          </p:nvSpPr>
          <p:spPr bwMode="auto">
            <a:xfrm>
              <a:off x="4676" y="5379"/>
              <a:ext cx="0" cy="7106"/>
            </a:xfrm>
            <a:prstGeom prst="line">
              <a:avLst/>
            </a:prstGeom>
            <a:noFill/>
            <a:ln w="9525">
              <a:solidFill>
                <a:srgbClr val="000000"/>
              </a:solidFill>
              <a:round/>
              <a:headEnd/>
              <a:tailEnd/>
            </a:ln>
          </p:spPr>
          <p:txBody>
            <a:bodyPr/>
            <a:lstStyle/>
            <a:p>
              <a:endParaRPr lang="ru-RU"/>
            </a:p>
          </p:txBody>
        </p:sp>
        <p:sp>
          <p:nvSpPr>
            <p:cNvPr id="27695" name="Line 47"/>
            <p:cNvSpPr>
              <a:spLocks noChangeShapeType="1"/>
            </p:cNvSpPr>
            <p:nvPr/>
          </p:nvSpPr>
          <p:spPr bwMode="auto">
            <a:xfrm>
              <a:off x="4676" y="12485"/>
              <a:ext cx="142" cy="0"/>
            </a:xfrm>
            <a:prstGeom prst="line">
              <a:avLst/>
            </a:prstGeom>
            <a:noFill/>
            <a:ln w="9525">
              <a:solidFill>
                <a:srgbClr val="000000"/>
              </a:solidFill>
              <a:round/>
              <a:headEnd/>
              <a:tailEnd type="triangle" w="med" len="med"/>
            </a:ln>
          </p:spPr>
          <p:txBody>
            <a:bodyPr/>
            <a:lstStyle/>
            <a:p>
              <a:endParaRPr lang="ru-RU"/>
            </a:p>
          </p:txBody>
        </p:sp>
        <p:sp>
          <p:nvSpPr>
            <p:cNvPr id="27696" name="Line 48"/>
            <p:cNvSpPr>
              <a:spLocks noChangeShapeType="1"/>
            </p:cNvSpPr>
            <p:nvPr/>
          </p:nvSpPr>
          <p:spPr bwMode="auto">
            <a:xfrm>
              <a:off x="4676" y="11788"/>
              <a:ext cx="142" cy="0"/>
            </a:xfrm>
            <a:prstGeom prst="line">
              <a:avLst/>
            </a:prstGeom>
            <a:noFill/>
            <a:ln w="9525">
              <a:solidFill>
                <a:srgbClr val="000000"/>
              </a:solidFill>
              <a:round/>
              <a:headEnd/>
              <a:tailEnd type="triangle" w="med" len="med"/>
            </a:ln>
          </p:spPr>
          <p:txBody>
            <a:bodyPr/>
            <a:lstStyle/>
            <a:p>
              <a:endParaRPr lang="ru-RU"/>
            </a:p>
          </p:txBody>
        </p:sp>
        <p:sp>
          <p:nvSpPr>
            <p:cNvPr id="27697" name="Line 49"/>
            <p:cNvSpPr>
              <a:spLocks noChangeShapeType="1"/>
            </p:cNvSpPr>
            <p:nvPr/>
          </p:nvSpPr>
          <p:spPr bwMode="auto">
            <a:xfrm>
              <a:off x="4676" y="11092"/>
              <a:ext cx="142" cy="0"/>
            </a:xfrm>
            <a:prstGeom prst="line">
              <a:avLst/>
            </a:prstGeom>
            <a:noFill/>
            <a:ln w="9525">
              <a:solidFill>
                <a:srgbClr val="000000"/>
              </a:solidFill>
              <a:round/>
              <a:headEnd/>
              <a:tailEnd type="triangle" w="med" len="med"/>
            </a:ln>
          </p:spPr>
          <p:txBody>
            <a:bodyPr/>
            <a:lstStyle/>
            <a:p>
              <a:endParaRPr lang="ru-RU"/>
            </a:p>
          </p:txBody>
        </p:sp>
        <p:sp>
          <p:nvSpPr>
            <p:cNvPr id="27698" name="Line 50"/>
            <p:cNvSpPr>
              <a:spLocks noChangeShapeType="1"/>
            </p:cNvSpPr>
            <p:nvPr/>
          </p:nvSpPr>
          <p:spPr bwMode="auto">
            <a:xfrm>
              <a:off x="4676" y="10395"/>
              <a:ext cx="142" cy="0"/>
            </a:xfrm>
            <a:prstGeom prst="line">
              <a:avLst/>
            </a:prstGeom>
            <a:noFill/>
            <a:ln w="9525">
              <a:solidFill>
                <a:srgbClr val="000000"/>
              </a:solidFill>
              <a:round/>
              <a:headEnd/>
              <a:tailEnd type="triangle" w="med" len="med"/>
            </a:ln>
          </p:spPr>
          <p:txBody>
            <a:bodyPr/>
            <a:lstStyle/>
            <a:p>
              <a:endParaRPr lang="ru-RU"/>
            </a:p>
          </p:txBody>
        </p:sp>
        <p:sp>
          <p:nvSpPr>
            <p:cNvPr id="27699" name="Line 51"/>
            <p:cNvSpPr>
              <a:spLocks noChangeShapeType="1"/>
            </p:cNvSpPr>
            <p:nvPr/>
          </p:nvSpPr>
          <p:spPr bwMode="auto">
            <a:xfrm>
              <a:off x="4676" y="9559"/>
              <a:ext cx="142" cy="0"/>
            </a:xfrm>
            <a:prstGeom prst="line">
              <a:avLst/>
            </a:prstGeom>
            <a:noFill/>
            <a:ln w="9525">
              <a:solidFill>
                <a:srgbClr val="000000"/>
              </a:solidFill>
              <a:round/>
              <a:headEnd/>
              <a:tailEnd type="triangle" w="med" len="med"/>
            </a:ln>
          </p:spPr>
          <p:txBody>
            <a:bodyPr/>
            <a:lstStyle/>
            <a:p>
              <a:endParaRPr lang="ru-RU"/>
            </a:p>
          </p:txBody>
        </p:sp>
        <p:sp>
          <p:nvSpPr>
            <p:cNvPr id="27700" name="Line 52"/>
            <p:cNvSpPr>
              <a:spLocks noChangeShapeType="1"/>
            </p:cNvSpPr>
            <p:nvPr/>
          </p:nvSpPr>
          <p:spPr bwMode="auto">
            <a:xfrm>
              <a:off x="4676" y="8723"/>
              <a:ext cx="142" cy="0"/>
            </a:xfrm>
            <a:prstGeom prst="line">
              <a:avLst/>
            </a:prstGeom>
            <a:noFill/>
            <a:ln w="9525">
              <a:solidFill>
                <a:srgbClr val="000000"/>
              </a:solidFill>
              <a:round/>
              <a:headEnd/>
              <a:tailEnd type="triangle" w="med" len="med"/>
            </a:ln>
          </p:spPr>
          <p:txBody>
            <a:bodyPr/>
            <a:lstStyle/>
            <a:p>
              <a:endParaRPr lang="ru-RU"/>
            </a:p>
          </p:txBody>
        </p:sp>
        <p:sp>
          <p:nvSpPr>
            <p:cNvPr id="27701" name="Line 53"/>
            <p:cNvSpPr>
              <a:spLocks noChangeShapeType="1"/>
            </p:cNvSpPr>
            <p:nvPr/>
          </p:nvSpPr>
          <p:spPr bwMode="auto">
            <a:xfrm>
              <a:off x="4676" y="8026"/>
              <a:ext cx="142" cy="0"/>
            </a:xfrm>
            <a:prstGeom prst="line">
              <a:avLst/>
            </a:prstGeom>
            <a:noFill/>
            <a:ln w="9525">
              <a:solidFill>
                <a:srgbClr val="000000"/>
              </a:solidFill>
              <a:round/>
              <a:headEnd/>
              <a:tailEnd type="triangle" w="med" len="med"/>
            </a:ln>
          </p:spPr>
          <p:txBody>
            <a:bodyPr/>
            <a:lstStyle/>
            <a:p>
              <a:endParaRPr lang="ru-RU"/>
            </a:p>
          </p:txBody>
        </p:sp>
        <p:sp>
          <p:nvSpPr>
            <p:cNvPr id="27702" name="Line 54"/>
            <p:cNvSpPr>
              <a:spLocks noChangeShapeType="1"/>
            </p:cNvSpPr>
            <p:nvPr/>
          </p:nvSpPr>
          <p:spPr bwMode="auto">
            <a:xfrm>
              <a:off x="4676" y="7329"/>
              <a:ext cx="142" cy="0"/>
            </a:xfrm>
            <a:prstGeom prst="line">
              <a:avLst/>
            </a:prstGeom>
            <a:noFill/>
            <a:ln w="9525">
              <a:solidFill>
                <a:srgbClr val="000000"/>
              </a:solidFill>
              <a:round/>
              <a:headEnd/>
              <a:tailEnd type="triangle" w="med" len="med"/>
            </a:ln>
          </p:spPr>
          <p:txBody>
            <a:bodyPr/>
            <a:lstStyle/>
            <a:p>
              <a:endParaRPr lang="ru-RU"/>
            </a:p>
          </p:txBody>
        </p:sp>
        <p:sp>
          <p:nvSpPr>
            <p:cNvPr id="27703" name="Line 55"/>
            <p:cNvSpPr>
              <a:spLocks noChangeShapeType="1"/>
            </p:cNvSpPr>
            <p:nvPr/>
          </p:nvSpPr>
          <p:spPr bwMode="auto">
            <a:xfrm>
              <a:off x="4676" y="6633"/>
              <a:ext cx="142" cy="0"/>
            </a:xfrm>
            <a:prstGeom prst="line">
              <a:avLst/>
            </a:prstGeom>
            <a:noFill/>
            <a:ln w="9525">
              <a:solidFill>
                <a:srgbClr val="000000"/>
              </a:solidFill>
              <a:round/>
              <a:headEnd/>
              <a:tailEnd type="triangle" w="med" len="med"/>
            </a:ln>
          </p:spPr>
          <p:txBody>
            <a:bodyPr/>
            <a:lstStyle/>
            <a:p>
              <a:endParaRPr lang="ru-RU"/>
            </a:p>
          </p:txBody>
        </p:sp>
        <p:sp>
          <p:nvSpPr>
            <p:cNvPr id="27704" name="Line 56"/>
            <p:cNvSpPr>
              <a:spLocks noChangeShapeType="1"/>
            </p:cNvSpPr>
            <p:nvPr/>
          </p:nvSpPr>
          <p:spPr bwMode="auto">
            <a:xfrm>
              <a:off x="4676" y="5936"/>
              <a:ext cx="142" cy="0"/>
            </a:xfrm>
            <a:prstGeom prst="line">
              <a:avLst/>
            </a:prstGeom>
            <a:noFill/>
            <a:ln w="9525">
              <a:solidFill>
                <a:srgbClr val="000000"/>
              </a:solidFill>
              <a:round/>
              <a:headEnd/>
              <a:tailEnd type="triangle" w="med" len="med"/>
            </a:ln>
          </p:spPr>
          <p:txBody>
            <a:bodyPr/>
            <a:lstStyle/>
            <a:p>
              <a:endParaRPr lang="ru-RU"/>
            </a:p>
          </p:txBody>
        </p:sp>
        <p:sp>
          <p:nvSpPr>
            <p:cNvPr id="27705" name="Line 57"/>
            <p:cNvSpPr>
              <a:spLocks noChangeShapeType="1"/>
            </p:cNvSpPr>
            <p:nvPr/>
          </p:nvSpPr>
          <p:spPr bwMode="auto">
            <a:xfrm>
              <a:off x="6794" y="5379"/>
              <a:ext cx="0" cy="3623"/>
            </a:xfrm>
            <a:prstGeom prst="line">
              <a:avLst/>
            </a:prstGeom>
            <a:noFill/>
            <a:ln w="9525">
              <a:solidFill>
                <a:srgbClr val="000000"/>
              </a:solidFill>
              <a:round/>
              <a:headEnd/>
              <a:tailEnd/>
            </a:ln>
          </p:spPr>
          <p:txBody>
            <a:bodyPr/>
            <a:lstStyle/>
            <a:p>
              <a:endParaRPr lang="ru-RU"/>
            </a:p>
          </p:txBody>
        </p:sp>
        <p:sp>
          <p:nvSpPr>
            <p:cNvPr id="27706" name="Line 58"/>
            <p:cNvSpPr>
              <a:spLocks noChangeShapeType="1"/>
            </p:cNvSpPr>
            <p:nvPr/>
          </p:nvSpPr>
          <p:spPr bwMode="auto">
            <a:xfrm>
              <a:off x="6794" y="9002"/>
              <a:ext cx="141" cy="0"/>
            </a:xfrm>
            <a:prstGeom prst="line">
              <a:avLst/>
            </a:prstGeom>
            <a:noFill/>
            <a:ln w="9525">
              <a:solidFill>
                <a:srgbClr val="000000"/>
              </a:solidFill>
              <a:round/>
              <a:headEnd/>
              <a:tailEnd type="triangle" w="med" len="med"/>
            </a:ln>
          </p:spPr>
          <p:txBody>
            <a:bodyPr/>
            <a:lstStyle/>
            <a:p>
              <a:endParaRPr lang="ru-RU"/>
            </a:p>
          </p:txBody>
        </p:sp>
        <p:sp>
          <p:nvSpPr>
            <p:cNvPr id="27707" name="Line 59"/>
            <p:cNvSpPr>
              <a:spLocks noChangeShapeType="1"/>
            </p:cNvSpPr>
            <p:nvPr/>
          </p:nvSpPr>
          <p:spPr bwMode="auto">
            <a:xfrm>
              <a:off x="6794" y="8026"/>
              <a:ext cx="141" cy="0"/>
            </a:xfrm>
            <a:prstGeom prst="line">
              <a:avLst/>
            </a:prstGeom>
            <a:noFill/>
            <a:ln w="9525">
              <a:solidFill>
                <a:srgbClr val="000000"/>
              </a:solidFill>
              <a:round/>
              <a:headEnd/>
              <a:tailEnd type="triangle" w="med" len="med"/>
            </a:ln>
          </p:spPr>
          <p:txBody>
            <a:bodyPr/>
            <a:lstStyle/>
            <a:p>
              <a:endParaRPr lang="ru-RU"/>
            </a:p>
          </p:txBody>
        </p:sp>
        <p:sp>
          <p:nvSpPr>
            <p:cNvPr id="27708" name="Line 60"/>
            <p:cNvSpPr>
              <a:spLocks noChangeShapeType="1"/>
            </p:cNvSpPr>
            <p:nvPr/>
          </p:nvSpPr>
          <p:spPr bwMode="auto">
            <a:xfrm>
              <a:off x="6794" y="7329"/>
              <a:ext cx="141" cy="0"/>
            </a:xfrm>
            <a:prstGeom prst="line">
              <a:avLst/>
            </a:prstGeom>
            <a:noFill/>
            <a:ln w="9525">
              <a:solidFill>
                <a:srgbClr val="000000"/>
              </a:solidFill>
              <a:round/>
              <a:headEnd/>
              <a:tailEnd type="triangle" w="med" len="med"/>
            </a:ln>
          </p:spPr>
          <p:txBody>
            <a:bodyPr/>
            <a:lstStyle/>
            <a:p>
              <a:endParaRPr lang="ru-RU"/>
            </a:p>
          </p:txBody>
        </p:sp>
        <p:sp>
          <p:nvSpPr>
            <p:cNvPr id="27709" name="Line 61"/>
            <p:cNvSpPr>
              <a:spLocks noChangeShapeType="1"/>
            </p:cNvSpPr>
            <p:nvPr/>
          </p:nvSpPr>
          <p:spPr bwMode="auto">
            <a:xfrm>
              <a:off x="6794" y="6633"/>
              <a:ext cx="141" cy="0"/>
            </a:xfrm>
            <a:prstGeom prst="line">
              <a:avLst/>
            </a:prstGeom>
            <a:noFill/>
            <a:ln w="9525">
              <a:solidFill>
                <a:srgbClr val="000000"/>
              </a:solidFill>
              <a:round/>
              <a:headEnd/>
              <a:tailEnd type="triangle" w="med" len="med"/>
            </a:ln>
          </p:spPr>
          <p:txBody>
            <a:bodyPr/>
            <a:lstStyle/>
            <a:p>
              <a:endParaRPr lang="ru-RU"/>
            </a:p>
          </p:txBody>
        </p:sp>
        <p:sp>
          <p:nvSpPr>
            <p:cNvPr id="27710" name="Line 62"/>
            <p:cNvSpPr>
              <a:spLocks noChangeShapeType="1"/>
            </p:cNvSpPr>
            <p:nvPr/>
          </p:nvSpPr>
          <p:spPr bwMode="auto">
            <a:xfrm>
              <a:off x="6794" y="5936"/>
              <a:ext cx="141" cy="0"/>
            </a:xfrm>
            <a:prstGeom prst="line">
              <a:avLst/>
            </a:prstGeom>
            <a:noFill/>
            <a:ln w="9525">
              <a:solidFill>
                <a:srgbClr val="000000"/>
              </a:solidFill>
              <a:round/>
              <a:headEnd/>
              <a:tailEnd type="triangle" w="med" len="med"/>
            </a:ln>
          </p:spPr>
          <p:txBody>
            <a:bodyPr/>
            <a:lstStyle/>
            <a:p>
              <a:endParaRPr lang="ru-RU"/>
            </a:p>
          </p:txBody>
        </p:sp>
        <p:sp>
          <p:nvSpPr>
            <p:cNvPr id="27711" name="Line 63"/>
            <p:cNvSpPr>
              <a:spLocks noChangeShapeType="1"/>
            </p:cNvSpPr>
            <p:nvPr/>
          </p:nvSpPr>
          <p:spPr bwMode="auto">
            <a:xfrm>
              <a:off x="8771" y="5100"/>
              <a:ext cx="0" cy="5713"/>
            </a:xfrm>
            <a:prstGeom prst="line">
              <a:avLst/>
            </a:prstGeom>
            <a:noFill/>
            <a:ln w="9525">
              <a:solidFill>
                <a:srgbClr val="000000"/>
              </a:solidFill>
              <a:round/>
              <a:headEnd/>
              <a:tailEnd/>
            </a:ln>
          </p:spPr>
          <p:txBody>
            <a:bodyPr/>
            <a:lstStyle/>
            <a:p>
              <a:endParaRPr lang="ru-RU"/>
            </a:p>
          </p:txBody>
        </p:sp>
        <p:sp>
          <p:nvSpPr>
            <p:cNvPr id="27712" name="Line 64"/>
            <p:cNvSpPr>
              <a:spLocks noChangeShapeType="1"/>
            </p:cNvSpPr>
            <p:nvPr/>
          </p:nvSpPr>
          <p:spPr bwMode="auto">
            <a:xfrm>
              <a:off x="8771" y="10813"/>
              <a:ext cx="141" cy="0"/>
            </a:xfrm>
            <a:prstGeom prst="line">
              <a:avLst/>
            </a:prstGeom>
            <a:noFill/>
            <a:ln w="9525">
              <a:solidFill>
                <a:srgbClr val="000000"/>
              </a:solidFill>
              <a:round/>
              <a:headEnd/>
              <a:tailEnd type="triangle" w="med" len="med"/>
            </a:ln>
          </p:spPr>
          <p:txBody>
            <a:bodyPr/>
            <a:lstStyle/>
            <a:p>
              <a:endParaRPr lang="ru-RU"/>
            </a:p>
          </p:txBody>
        </p:sp>
        <p:sp>
          <p:nvSpPr>
            <p:cNvPr id="27713" name="Line 65"/>
            <p:cNvSpPr>
              <a:spLocks noChangeShapeType="1"/>
            </p:cNvSpPr>
            <p:nvPr/>
          </p:nvSpPr>
          <p:spPr bwMode="auto">
            <a:xfrm>
              <a:off x="8771" y="10116"/>
              <a:ext cx="141" cy="0"/>
            </a:xfrm>
            <a:prstGeom prst="line">
              <a:avLst/>
            </a:prstGeom>
            <a:noFill/>
            <a:ln w="9525">
              <a:solidFill>
                <a:srgbClr val="000000"/>
              </a:solidFill>
              <a:round/>
              <a:headEnd/>
              <a:tailEnd type="triangle" w="med" len="med"/>
            </a:ln>
          </p:spPr>
          <p:txBody>
            <a:bodyPr/>
            <a:lstStyle/>
            <a:p>
              <a:endParaRPr lang="ru-RU"/>
            </a:p>
          </p:txBody>
        </p:sp>
        <p:sp>
          <p:nvSpPr>
            <p:cNvPr id="27714" name="Line 66"/>
            <p:cNvSpPr>
              <a:spLocks noChangeShapeType="1"/>
            </p:cNvSpPr>
            <p:nvPr/>
          </p:nvSpPr>
          <p:spPr bwMode="auto">
            <a:xfrm>
              <a:off x="8771" y="9420"/>
              <a:ext cx="141" cy="0"/>
            </a:xfrm>
            <a:prstGeom prst="line">
              <a:avLst/>
            </a:prstGeom>
            <a:noFill/>
            <a:ln w="9525">
              <a:solidFill>
                <a:srgbClr val="000000"/>
              </a:solidFill>
              <a:round/>
              <a:headEnd/>
              <a:tailEnd type="triangle" w="med" len="med"/>
            </a:ln>
          </p:spPr>
          <p:txBody>
            <a:bodyPr/>
            <a:lstStyle/>
            <a:p>
              <a:endParaRPr lang="ru-RU"/>
            </a:p>
          </p:txBody>
        </p:sp>
        <p:sp>
          <p:nvSpPr>
            <p:cNvPr id="27715" name="Line 67"/>
            <p:cNvSpPr>
              <a:spLocks noChangeShapeType="1"/>
            </p:cNvSpPr>
            <p:nvPr/>
          </p:nvSpPr>
          <p:spPr bwMode="auto">
            <a:xfrm>
              <a:off x="8771" y="8305"/>
              <a:ext cx="141" cy="0"/>
            </a:xfrm>
            <a:prstGeom prst="line">
              <a:avLst/>
            </a:prstGeom>
            <a:noFill/>
            <a:ln w="9525">
              <a:solidFill>
                <a:srgbClr val="000000"/>
              </a:solidFill>
              <a:round/>
              <a:headEnd/>
              <a:tailEnd type="triangle" w="med" len="med"/>
            </a:ln>
          </p:spPr>
          <p:txBody>
            <a:bodyPr/>
            <a:lstStyle/>
            <a:p>
              <a:endParaRPr lang="ru-RU"/>
            </a:p>
          </p:txBody>
        </p:sp>
        <p:sp>
          <p:nvSpPr>
            <p:cNvPr id="27716" name="Line 68"/>
            <p:cNvSpPr>
              <a:spLocks noChangeShapeType="1"/>
            </p:cNvSpPr>
            <p:nvPr/>
          </p:nvSpPr>
          <p:spPr bwMode="auto">
            <a:xfrm>
              <a:off x="8771" y="7329"/>
              <a:ext cx="141" cy="0"/>
            </a:xfrm>
            <a:prstGeom prst="line">
              <a:avLst/>
            </a:prstGeom>
            <a:noFill/>
            <a:ln w="9525">
              <a:solidFill>
                <a:srgbClr val="000000"/>
              </a:solidFill>
              <a:round/>
              <a:headEnd/>
              <a:tailEnd type="triangle" w="med" len="med"/>
            </a:ln>
          </p:spPr>
          <p:txBody>
            <a:bodyPr/>
            <a:lstStyle/>
            <a:p>
              <a:endParaRPr lang="ru-RU"/>
            </a:p>
          </p:txBody>
        </p:sp>
        <p:sp>
          <p:nvSpPr>
            <p:cNvPr id="27717" name="Line 69"/>
            <p:cNvSpPr>
              <a:spLocks noChangeShapeType="1"/>
            </p:cNvSpPr>
            <p:nvPr/>
          </p:nvSpPr>
          <p:spPr bwMode="auto">
            <a:xfrm>
              <a:off x="8771" y="6633"/>
              <a:ext cx="141" cy="0"/>
            </a:xfrm>
            <a:prstGeom prst="line">
              <a:avLst/>
            </a:prstGeom>
            <a:noFill/>
            <a:ln w="9525">
              <a:solidFill>
                <a:srgbClr val="000000"/>
              </a:solidFill>
              <a:round/>
              <a:headEnd/>
              <a:tailEnd type="triangle" w="med" len="med"/>
            </a:ln>
          </p:spPr>
          <p:txBody>
            <a:bodyPr/>
            <a:lstStyle/>
            <a:p>
              <a:endParaRPr lang="ru-RU"/>
            </a:p>
          </p:txBody>
        </p:sp>
        <p:sp>
          <p:nvSpPr>
            <p:cNvPr id="27718" name="Line 70"/>
            <p:cNvSpPr>
              <a:spLocks noChangeShapeType="1"/>
            </p:cNvSpPr>
            <p:nvPr/>
          </p:nvSpPr>
          <p:spPr bwMode="auto">
            <a:xfrm>
              <a:off x="8771" y="5936"/>
              <a:ext cx="141" cy="0"/>
            </a:xfrm>
            <a:prstGeom prst="line">
              <a:avLst/>
            </a:prstGeom>
            <a:noFill/>
            <a:ln w="9525">
              <a:solidFill>
                <a:srgbClr val="000000"/>
              </a:solidFill>
              <a:round/>
              <a:headEnd/>
              <a:tailEnd type="triangle" w="med" len="med"/>
            </a:ln>
          </p:spPr>
          <p:txBody>
            <a:bodyPr/>
            <a:lstStyle/>
            <a:p>
              <a:endParaRPr lang="ru-RU"/>
            </a:p>
          </p:txBody>
        </p:sp>
        <p:sp>
          <p:nvSpPr>
            <p:cNvPr id="27719" name="Line 71"/>
            <p:cNvSpPr>
              <a:spLocks noChangeShapeType="1"/>
            </p:cNvSpPr>
            <p:nvPr/>
          </p:nvSpPr>
          <p:spPr bwMode="auto">
            <a:xfrm>
              <a:off x="10606" y="5518"/>
              <a:ext cx="0" cy="3066"/>
            </a:xfrm>
            <a:prstGeom prst="line">
              <a:avLst/>
            </a:prstGeom>
            <a:noFill/>
            <a:ln w="9525">
              <a:solidFill>
                <a:srgbClr val="000000"/>
              </a:solidFill>
              <a:round/>
              <a:headEnd/>
              <a:tailEnd/>
            </a:ln>
          </p:spPr>
          <p:txBody>
            <a:bodyPr/>
            <a:lstStyle/>
            <a:p>
              <a:endParaRPr lang="ru-RU"/>
            </a:p>
          </p:txBody>
        </p:sp>
        <p:sp>
          <p:nvSpPr>
            <p:cNvPr id="27720" name="Line 72"/>
            <p:cNvSpPr>
              <a:spLocks noChangeShapeType="1"/>
            </p:cNvSpPr>
            <p:nvPr/>
          </p:nvSpPr>
          <p:spPr bwMode="auto">
            <a:xfrm>
              <a:off x="10606" y="8584"/>
              <a:ext cx="141" cy="0"/>
            </a:xfrm>
            <a:prstGeom prst="line">
              <a:avLst/>
            </a:prstGeom>
            <a:noFill/>
            <a:ln w="9525">
              <a:solidFill>
                <a:srgbClr val="000000"/>
              </a:solidFill>
              <a:round/>
              <a:headEnd/>
              <a:tailEnd type="triangle" w="med" len="med"/>
            </a:ln>
          </p:spPr>
          <p:txBody>
            <a:bodyPr/>
            <a:lstStyle/>
            <a:p>
              <a:endParaRPr lang="ru-RU"/>
            </a:p>
          </p:txBody>
        </p:sp>
        <p:sp>
          <p:nvSpPr>
            <p:cNvPr id="27721" name="Line 73"/>
            <p:cNvSpPr>
              <a:spLocks noChangeShapeType="1"/>
            </p:cNvSpPr>
            <p:nvPr/>
          </p:nvSpPr>
          <p:spPr bwMode="auto">
            <a:xfrm>
              <a:off x="10606" y="7608"/>
              <a:ext cx="141" cy="0"/>
            </a:xfrm>
            <a:prstGeom prst="line">
              <a:avLst/>
            </a:prstGeom>
            <a:noFill/>
            <a:ln w="9525">
              <a:solidFill>
                <a:srgbClr val="000000"/>
              </a:solidFill>
              <a:round/>
              <a:headEnd/>
              <a:tailEnd type="triangle" w="med" len="med"/>
            </a:ln>
          </p:spPr>
          <p:txBody>
            <a:bodyPr/>
            <a:lstStyle/>
            <a:p>
              <a:endParaRPr lang="ru-RU"/>
            </a:p>
          </p:txBody>
        </p:sp>
        <p:sp>
          <p:nvSpPr>
            <p:cNvPr id="27722" name="Line 74"/>
            <p:cNvSpPr>
              <a:spLocks noChangeShapeType="1"/>
            </p:cNvSpPr>
            <p:nvPr/>
          </p:nvSpPr>
          <p:spPr bwMode="auto">
            <a:xfrm>
              <a:off x="10606" y="6772"/>
              <a:ext cx="141" cy="0"/>
            </a:xfrm>
            <a:prstGeom prst="line">
              <a:avLst/>
            </a:prstGeom>
            <a:noFill/>
            <a:ln w="9525">
              <a:solidFill>
                <a:srgbClr val="000000"/>
              </a:solidFill>
              <a:round/>
              <a:headEnd/>
              <a:tailEnd type="triangle" w="med" len="med"/>
            </a:ln>
          </p:spPr>
          <p:txBody>
            <a:bodyPr/>
            <a:lstStyle/>
            <a:p>
              <a:endParaRPr lang="ru-RU"/>
            </a:p>
          </p:txBody>
        </p:sp>
        <p:sp>
          <p:nvSpPr>
            <p:cNvPr id="27723" name="Line 75"/>
            <p:cNvSpPr>
              <a:spLocks noChangeShapeType="1"/>
            </p:cNvSpPr>
            <p:nvPr/>
          </p:nvSpPr>
          <p:spPr bwMode="auto">
            <a:xfrm>
              <a:off x="10606" y="5936"/>
              <a:ext cx="141" cy="0"/>
            </a:xfrm>
            <a:prstGeom prst="line">
              <a:avLst/>
            </a:prstGeom>
            <a:noFill/>
            <a:ln w="9525">
              <a:solidFill>
                <a:srgbClr val="000000"/>
              </a:solidFill>
              <a:round/>
              <a:headEnd/>
              <a:tailEnd type="triangle" w="med" len="med"/>
            </a:ln>
          </p:spPr>
          <p:txBody>
            <a:bodyPr/>
            <a:lstStyle/>
            <a:p>
              <a:endParaRPr lang="ru-RU"/>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ru-RU" dirty="0" smtClean="0">
                <a:hlinkClick r:id="rId2"/>
              </a:rPr>
              <a:t>статья </a:t>
            </a:r>
            <a:r>
              <a:rPr lang="ru-RU" dirty="0">
                <a:hlinkClick r:id="rId2"/>
              </a:rPr>
              <a:t>57</a:t>
            </a:r>
            <a:r>
              <a:rPr lang="ru-RU" dirty="0"/>
              <a:t> ГК РФ</a:t>
            </a:r>
          </a:p>
        </p:txBody>
      </p:sp>
      <p:sp>
        <p:nvSpPr>
          <p:cNvPr id="37891" name="Rectangle 3"/>
          <p:cNvSpPr>
            <a:spLocks noGrp="1" noChangeArrowheads="1"/>
          </p:cNvSpPr>
          <p:nvPr>
            <p:ph type="body" idx="1"/>
          </p:nvPr>
        </p:nvSpPr>
        <p:spPr/>
        <p:txBody>
          <a:bodyPr>
            <a:normAutofit/>
          </a:bodyPr>
          <a:lstStyle/>
          <a:p>
            <a:r>
              <a:rPr lang="ru-RU" dirty="0" smtClean="0"/>
              <a:t>допускается смешанная реорганизация</a:t>
            </a:r>
            <a:endParaRPr lang="ru-RU" dirty="0"/>
          </a:p>
          <a:p>
            <a:r>
              <a:rPr lang="ru-RU" dirty="0"/>
              <a:t>возможность реорганизации одновременно двух и более </a:t>
            </a:r>
            <a:r>
              <a:rPr lang="ru-RU" dirty="0" err="1"/>
              <a:t>юрлиц</a:t>
            </a:r>
            <a:r>
              <a:rPr lang="ru-RU" dirty="0"/>
              <a:t>, в том числе имеющих различную организационно-правовую форму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ru-RU" sz="2500" b="1" dirty="0"/>
              <a:t>Предусмотрена возможность признать решение о реорганизации </a:t>
            </a:r>
            <a:r>
              <a:rPr lang="ru-RU" sz="2500" b="1" dirty="0" err="1"/>
              <a:t>юрлица</a:t>
            </a:r>
            <a:r>
              <a:rPr lang="ru-RU" sz="2500" b="1" dirty="0"/>
              <a:t> недействительным </a:t>
            </a:r>
            <a:r>
              <a:rPr lang="ru-RU" sz="2500" b="1" dirty="0" smtClean="0"/>
              <a:t/>
            </a:r>
            <a:br>
              <a:rPr lang="ru-RU" sz="2500" b="1" dirty="0" smtClean="0"/>
            </a:br>
            <a:r>
              <a:rPr lang="ru-RU" sz="2500" b="1" dirty="0" smtClean="0"/>
              <a:t>(</a:t>
            </a:r>
            <a:r>
              <a:rPr lang="ru-RU" sz="2500" b="1" dirty="0">
                <a:hlinkClick r:id="rId2"/>
              </a:rPr>
              <a:t>ст. 60.1</a:t>
            </a:r>
            <a:r>
              <a:rPr lang="ru-RU" sz="2500" b="1" dirty="0"/>
              <a:t> ГК РФ)</a:t>
            </a:r>
          </a:p>
        </p:txBody>
      </p:sp>
      <p:sp>
        <p:nvSpPr>
          <p:cNvPr id="39939" name="Rectangle 3"/>
          <p:cNvSpPr>
            <a:spLocks noGrp="1" noChangeArrowheads="1"/>
          </p:cNvSpPr>
          <p:nvPr>
            <p:ph type="body" idx="1"/>
          </p:nvPr>
        </p:nvSpPr>
        <p:spPr>
          <a:xfrm>
            <a:off x="457200" y="1600200"/>
            <a:ext cx="8507413" cy="4924425"/>
          </a:xfrm>
        </p:spPr>
        <p:txBody>
          <a:bodyPr/>
          <a:lstStyle/>
          <a:p>
            <a:pPr>
              <a:lnSpc>
                <a:spcPct val="80000"/>
              </a:lnSpc>
            </a:pPr>
            <a:r>
              <a:rPr lang="ru-RU" sz="2400"/>
              <a:t>Решение о реорганизации юрлица может быть признано недействительным по требованию участников реорганизуемого юрлица, а также иных лиц, если данное право предоставлено им законом (</a:t>
            </a:r>
            <a:r>
              <a:rPr lang="ru-RU" sz="2400">
                <a:hlinkClick r:id="rId3"/>
              </a:rPr>
              <a:t>п. 1 ст. 60.1</a:t>
            </a:r>
            <a:r>
              <a:rPr lang="ru-RU" sz="2400"/>
              <a:t> ГК РФ). </a:t>
            </a:r>
          </a:p>
          <a:p>
            <a:pPr>
              <a:lnSpc>
                <a:spcPct val="80000"/>
              </a:lnSpc>
            </a:pPr>
            <a:r>
              <a:rPr lang="ru-RU" sz="2400"/>
              <a:t>Предъявить указанное требование в суд можно в течение трех месяцев после внесения в ЕГЮРЛ записи о начале процедуры реорганизации, если иной срок не предусмотрен законом.</a:t>
            </a:r>
          </a:p>
          <a:p>
            <a:pPr>
              <a:lnSpc>
                <a:spcPct val="80000"/>
              </a:lnSpc>
            </a:pPr>
            <a:r>
              <a:rPr lang="ru-RU" sz="2400"/>
              <a:t>В случае признания решения о реорганизации юрлица недействительным у участника реорганизованного юрлица, голосовавшего против этого решения или не участвовавшего в голосовании, а также у кредиторов появится право потребовать возмещения убытков от лиц, которые недобросовестно способствовали принятию решения о реорганизации.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14400" y="277813"/>
            <a:ext cx="7834313" cy="990600"/>
          </a:xfrm>
        </p:spPr>
        <p:txBody>
          <a:bodyPr>
            <a:normAutofit fontScale="90000"/>
          </a:bodyPr>
          <a:lstStyle/>
          <a:p>
            <a:r>
              <a:rPr lang="ru-RU" sz="2500"/>
              <a:t>Введена норма предусматривающая  возможность удовлетворения требований кредиторов после ликвидации юрлица </a:t>
            </a:r>
            <a:br>
              <a:rPr lang="ru-RU" sz="2500"/>
            </a:br>
            <a:r>
              <a:rPr lang="ru-RU" sz="2500"/>
              <a:t>(п. 5.2 ст. 64 ГК РФ)</a:t>
            </a:r>
          </a:p>
        </p:txBody>
      </p:sp>
      <p:sp>
        <p:nvSpPr>
          <p:cNvPr id="43011" name="Rectangle 3"/>
          <p:cNvSpPr>
            <a:spLocks noGrp="1" noChangeArrowheads="1"/>
          </p:cNvSpPr>
          <p:nvPr>
            <p:ph type="body" idx="1"/>
          </p:nvPr>
        </p:nvSpPr>
        <p:spPr>
          <a:xfrm>
            <a:off x="468313" y="1989138"/>
            <a:ext cx="8229600" cy="4525962"/>
          </a:xfrm>
        </p:spPr>
        <p:txBody>
          <a:bodyPr/>
          <a:lstStyle/>
          <a:p>
            <a:pPr>
              <a:lnSpc>
                <a:spcPct val="90000"/>
              </a:lnSpc>
            </a:pPr>
            <a:r>
              <a:rPr lang="ru-RU" sz="2400"/>
              <a:t>В случае обнаружения имущества ликвидированного юридического лица, заинтересованное лицо или уполномоченный гос. орган вправе обратиться в суд с заявлением о назначении процедуры распределения обнаруженного имущества среди лиц, имеющих на это право </a:t>
            </a:r>
          </a:p>
          <a:p>
            <a:pPr>
              <a:lnSpc>
                <a:spcPct val="90000"/>
              </a:lnSpc>
            </a:pPr>
            <a:r>
              <a:rPr lang="ru-RU" sz="2400"/>
              <a:t>Суд назначает арбитражного управляющего, на которого возлагается обязанность распределения обнаруженного имущества</a:t>
            </a:r>
          </a:p>
          <a:p>
            <a:pPr>
              <a:lnSpc>
                <a:spcPct val="90000"/>
              </a:lnSpc>
            </a:pPr>
            <a:r>
              <a:rPr lang="ru-RU" sz="2400"/>
              <a:t>Заявление о назначении процедуры распределения обнаруженного имущества может быть подано в течение пяти лет с момента внесения в ЕГРЮЛ сведений о прекращении юридического лица.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ru-RU" sz="2500" b="1"/>
              <a:t>Установлена норма об исключении из государственного реестра недействующего юрлица </a:t>
            </a:r>
            <a:r>
              <a:rPr lang="ru-RU" sz="2500"/>
              <a:t>(</a:t>
            </a:r>
            <a:r>
              <a:rPr lang="ru-RU" sz="2500">
                <a:hlinkClick r:id="rId2"/>
              </a:rPr>
              <a:t>п. 2 ст. 64.2</a:t>
            </a:r>
            <a:r>
              <a:rPr lang="ru-RU" sz="2500"/>
              <a:t> ГК РФ</a:t>
            </a:r>
            <a:r>
              <a:rPr lang="ru-RU" sz="2500" b="1"/>
              <a:t>)</a:t>
            </a:r>
            <a:endParaRPr lang="ru-RU" sz="3800"/>
          </a:p>
        </p:txBody>
      </p:sp>
      <p:sp>
        <p:nvSpPr>
          <p:cNvPr id="44035" name="Rectangle 3"/>
          <p:cNvSpPr>
            <a:spLocks noGrp="1" noChangeArrowheads="1"/>
          </p:cNvSpPr>
          <p:nvPr>
            <p:ph type="body" idx="1"/>
          </p:nvPr>
        </p:nvSpPr>
        <p:spPr/>
        <p:txBody>
          <a:bodyPr/>
          <a:lstStyle/>
          <a:p>
            <a:pPr>
              <a:buFont typeface="Wingdings" pitchFamily="2" charset="2"/>
              <a:buNone/>
            </a:pPr>
            <a:r>
              <a:rPr lang="ru-RU" sz="2400"/>
              <a:t>Фактически прекратившим свою деятельность (недействующим) признается юрлицо, которое в течение последних 12 месяцев не представляло отчетность, предусмотренную законодательством о налогах и сборах, и не осуществляло операций хотя бы по одному банковскому счету. </a:t>
            </a:r>
          </a:p>
          <a:p>
            <a:pPr>
              <a:buFont typeface="Wingdings" pitchFamily="2" charset="2"/>
              <a:buNone/>
            </a:pPr>
            <a:r>
              <a:rPr lang="ru-RU" sz="2400"/>
              <a:t>Такое юрлицо исключается из ЕГРЮЛ, что влечет правовые последствия, установленные для ликвидации организаций</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dirty="0"/>
              <a:t>реформа вещных прав</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В чем отличие ЕГРН от </a:t>
            </a:r>
            <a:r>
              <a:rPr lang="ru-RU" b="1" dirty="0" smtClean="0"/>
              <a:t>ЕГРП</a:t>
            </a:r>
            <a:endParaRPr lang="ru-RU" dirty="0"/>
          </a:p>
        </p:txBody>
      </p:sp>
      <p:sp>
        <p:nvSpPr>
          <p:cNvPr id="3" name="Содержимое 2"/>
          <p:cNvSpPr>
            <a:spLocks noGrp="1"/>
          </p:cNvSpPr>
          <p:nvPr>
            <p:ph idx="1"/>
          </p:nvPr>
        </p:nvSpPr>
        <p:spPr>
          <a:xfrm>
            <a:off x="457200" y="1285860"/>
            <a:ext cx="8229600" cy="5214974"/>
          </a:xfrm>
        </p:spPr>
        <p:txBody>
          <a:bodyPr>
            <a:normAutofit fontScale="70000" lnSpcReduction="20000"/>
          </a:bodyPr>
          <a:lstStyle/>
          <a:p>
            <a:pPr>
              <a:buNone/>
            </a:pPr>
            <a:r>
              <a:rPr lang="ru-RU" dirty="0" smtClean="0"/>
              <a:t>Единый государственный реестр </a:t>
            </a:r>
            <a:r>
              <a:rPr lang="ru-RU" dirty="0"/>
              <a:t>недвижимости </a:t>
            </a:r>
            <a:r>
              <a:rPr lang="ru-RU" dirty="0" smtClean="0"/>
              <a:t>содержит сведения: </a:t>
            </a:r>
          </a:p>
          <a:p>
            <a:pPr lvl="0"/>
            <a:r>
              <a:rPr lang="ru-RU" dirty="0"/>
              <a:t>об учтенной по </a:t>
            </a:r>
            <a:r>
              <a:rPr lang="ru-RU" dirty="0">
                <a:hlinkClick r:id="rId2"/>
              </a:rPr>
              <a:t>Закону № 218-ФЗ</a:t>
            </a:r>
            <a:r>
              <a:rPr lang="ru-RU" dirty="0"/>
              <a:t> недвижимости;</a:t>
            </a:r>
          </a:p>
          <a:p>
            <a:pPr lvl="0"/>
            <a:r>
              <a:rPr lang="ru-RU" dirty="0"/>
              <a:t>о зарегистрированных правах на нее;</a:t>
            </a:r>
          </a:p>
          <a:p>
            <a:pPr lvl="0"/>
            <a:r>
              <a:rPr lang="ru-RU" dirty="0"/>
              <a:t>основаниях их возникновения;</a:t>
            </a:r>
          </a:p>
          <a:p>
            <a:pPr lvl="0"/>
            <a:r>
              <a:rPr lang="ru-RU" dirty="0"/>
              <a:t>правообладателях;</a:t>
            </a:r>
          </a:p>
          <a:p>
            <a:pPr lvl="0"/>
            <a:r>
              <a:rPr lang="ru-RU" dirty="0"/>
              <a:t>иных установленных по </a:t>
            </a:r>
            <a:r>
              <a:rPr lang="ru-RU" dirty="0">
                <a:hlinkClick r:id="rId2"/>
              </a:rPr>
              <a:t>Закону № 218-ФЗ</a:t>
            </a:r>
            <a:r>
              <a:rPr lang="ru-RU" dirty="0"/>
              <a:t> сведений</a:t>
            </a:r>
            <a:r>
              <a:rPr lang="ru-RU" dirty="0" smtClean="0"/>
              <a:t>.</a:t>
            </a:r>
          </a:p>
          <a:p>
            <a:pPr lvl="0"/>
            <a:endParaRPr lang="ru-RU" dirty="0" smtClean="0"/>
          </a:p>
          <a:p>
            <a:pPr>
              <a:buNone/>
            </a:pPr>
            <a:r>
              <a:rPr lang="ru-RU" dirty="0" err="1"/>
              <a:t>Росреестр</a:t>
            </a:r>
            <a:r>
              <a:rPr lang="ru-RU" dirty="0"/>
              <a:t> будет вносить сведения в ЕГРН (</a:t>
            </a:r>
            <a:r>
              <a:rPr lang="ru-RU" dirty="0">
                <a:hlinkClick r:id="rId2" tooltip="Статья 13. Внесение сведений в Единый государственный реестр недвижимости..."/>
              </a:rPr>
              <a:t>ст. 13 Закона № 218-ФЗ</a:t>
            </a:r>
            <a:r>
              <a:rPr lang="ru-RU" dirty="0"/>
              <a:t>):</a:t>
            </a:r>
          </a:p>
          <a:p>
            <a:pPr lvl="0"/>
            <a:r>
              <a:rPr lang="ru-RU" dirty="0"/>
              <a:t>в результате государственного кадастрового учета и (или) государственной регистрации прав;</a:t>
            </a:r>
          </a:p>
          <a:p>
            <a:pPr lvl="0"/>
            <a:r>
              <a:rPr lang="ru-RU" dirty="0"/>
              <a:t>в порядке межведомственного информационного взаимодействия;</a:t>
            </a:r>
          </a:p>
          <a:p>
            <a:pPr lvl="0"/>
            <a:r>
              <a:rPr lang="ru-RU" dirty="0"/>
              <a:t>в уведомительном порядке.</a:t>
            </a:r>
          </a:p>
          <a:p>
            <a:pPr lvl="0"/>
            <a:endParaRPr lang="ru-RU" dirty="0"/>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владельческая (</a:t>
            </a:r>
            <a:r>
              <a:rPr lang="ru-RU" dirty="0" err="1"/>
              <a:t>посессорная</a:t>
            </a:r>
            <a:r>
              <a:rPr lang="ru-RU" dirty="0"/>
              <a:t>) защита</a:t>
            </a:r>
          </a:p>
        </p:txBody>
      </p:sp>
      <p:sp>
        <p:nvSpPr>
          <p:cNvPr id="3" name="Содержимое 2"/>
          <p:cNvSpPr>
            <a:spLocks noGrp="1"/>
          </p:cNvSpPr>
          <p:nvPr>
            <p:ph idx="1"/>
          </p:nvPr>
        </p:nvSpPr>
        <p:spPr/>
        <p:txBody>
          <a:bodyPr/>
          <a:lstStyle/>
          <a:p>
            <a:r>
              <a:rPr lang="ru-RU" dirty="0"/>
              <a:t>суд возвратит владение имущество лицу, у которого оно было отобрано против его воли, при отсутствии необходимости доказывать суду наличие юридических титулов на это имущество</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регулирования права собственности</a:t>
            </a:r>
            <a:endParaRPr lang="ru-RU" dirty="0"/>
          </a:p>
        </p:txBody>
      </p:sp>
      <p:sp>
        <p:nvSpPr>
          <p:cNvPr id="3" name="Содержимое 2"/>
          <p:cNvSpPr>
            <a:spLocks noGrp="1"/>
          </p:cNvSpPr>
          <p:nvPr>
            <p:ph idx="1"/>
          </p:nvPr>
        </p:nvSpPr>
        <p:spPr/>
        <p:txBody>
          <a:bodyPr>
            <a:normAutofit fontScale="55000" lnSpcReduction="20000"/>
          </a:bodyPr>
          <a:lstStyle/>
          <a:p>
            <a:pPr lvl="0">
              <a:buNone/>
            </a:pPr>
            <a:r>
              <a:rPr lang="ru-RU" dirty="0" smtClean="0"/>
              <a:t>проект </a:t>
            </a:r>
            <a:r>
              <a:rPr lang="ru-RU" dirty="0"/>
              <a:t>предлагает, в частности:</a:t>
            </a:r>
          </a:p>
          <a:p>
            <a:pPr lvl="0">
              <a:buNone/>
            </a:pPr>
            <a:r>
              <a:rPr lang="ru-RU" dirty="0"/>
              <a:t>(а) введение правил о так называемом едином объекте недвижимости, предполагающем, что собственники земельных участков будут освобождены от необходимости регистрировать права на все здания или сооружения, расположенные на этих земельных участках;</a:t>
            </a:r>
          </a:p>
          <a:p>
            <a:pPr lvl="0">
              <a:buNone/>
            </a:pPr>
            <a:r>
              <a:rPr lang="ru-RU" dirty="0"/>
              <a:t>(б)  введение отсутствующего сегодня правового режима нежилых помещений, расположенных в нежилых зданиях (по аналогии с многоквартирными домами);</a:t>
            </a:r>
          </a:p>
          <a:p>
            <a:pPr lvl="0">
              <a:buNone/>
            </a:pPr>
            <a:r>
              <a:rPr lang="ru-RU" dirty="0"/>
              <a:t>(в)     изменение положений о долевой собственности в части введения принципа обязательности зарегистрированного в ЕГРП соглашения сособственников о порядке пользования общей собственностью для любого нового сособственника;</a:t>
            </a:r>
          </a:p>
          <a:p>
            <a:pPr lvl="0">
              <a:buNone/>
            </a:pPr>
            <a:r>
              <a:rPr lang="ru-RU" dirty="0"/>
              <a:t>(г)  усиление защиты добросовестных приобретателей имущества, приобретших его у лиц, не имеющих право распоряжаться имуществом;</a:t>
            </a:r>
          </a:p>
          <a:p>
            <a:pPr lvl="0">
              <a:buNone/>
            </a:pPr>
            <a:r>
              <a:rPr lang="ru-RU" dirty="0"/>
              <a:t>(</a:t>
            </a:r>
            <a:r>
              <a:rPr lang="ru-RU" dirty="0" err="1"/>
              <a:t>д</a:t>
            </a:r>
            <a:r>
              <a:rPr lang="ru-RU" dirty="0"/>
              <a:t>)  изменение положений о </a:t>
            </a:r>
            <a:r>
              <a:rPr lang="ru-RU" dirty="0" err="1"/>
              <a:t>приобретательной</a:t>
            </a:r>
            <a:r>
              <a:rPr lang="ru-RU" dirty="0"/>
              <a:t> давности, которые позволят лицам, длительное время использующим имущество, на которое у них нет титулов, приобрести право собственности на него. </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либерализацию правового режима самовольной постройки </a:t>
            </a:r>
            <a:br>
              <a:rPr lang="ru-RU" dirty="0" smtClean="0"/>
            </a:br>
            <a:r>
              <a:rPr lang="ru-RU" dirty="0" smtClean="0"/>
              <a:t>(</a:t>
            </a:r>
            <a:r>
              <a:rPr lang="ru-RU" u="sng" dirty="0" smtClean="0">
                <a:hlinkClick r:id="rId2"/>
              </a:rPr>
              <a:t>статья 222</a:t>
            </a:r>
            <a:r>
              <a:rPr lang="ru-RU" dirty="0" smtClean="0"/>
              <a:t> ГК)</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на </a:t>
            </a:r>
            <a:r>
              <a:rPr lang="ru-RU" dirty="0"/>
              <a:t>возведение которой не были оформлены, в том числе по вине уполномоченных органов, необходимые административные разрешения, если она возведена на земельном участке, находящемся в государственной или муниципальной собственности и отведенном под строительство в установленном порядке. Снос такой постройки целесообразен только тогда, когда ее сохранение нарушает права или охраняемые законом интересы других лиц либо создает угрозу жизни и здоровью граждан или когда постройка возведена на земельном участке, строительство на котором запрещено законом.</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dirty="0"/>
              <a:t>ЕГРН – свод сведений в текстовой форме (семантические сведения) и графической форме (графические сведения), он состоит (</a:t>
            </a:r>
            <a:r>
              <a:rPr lang="ru-RU" dirty="0">
                <a:hlinkClick r:id="rId2" tooltip="2. Единый государственный реестр недвижимости представляет собой свод достоверных систематизированных сведений в текстовой форме (семантические сведения) и графической форме (графические..."/>
              </a:rPr>
              <a:t>ч. 2 ст. 7 Закона № 218-ФЗ</a:t>
            </a:r>
            <a:r>
              <a:rPr lang="ru-RU" dirty="0"/>
              <a:t>):</a:t>
            </a:r>
          </a:p>
          <a:p>
            <a:r>
              <a:rPr lang="ru-RU" dirty="0"/>
              <a:t>1) из реестра объектов недвижимости;</a:t>
            </a:r>
          </a:p>
          <a:p>
            <a:r>
              <a:rPr lang="ru-RU" dirty="0"/>
              <a:t>2) реестра прав, ограничений прав и обременений недвижимого имущества;</a:t>
            </a:r>
          </a:p>
          <a:p>
            <a:r>
              <a:rPr lang="ru-RU" dirty="0"/>
              <a:t>3) </a:t>
            </a:r>
            <a:r>
              <a:rPr lang="ru-RU" dirty="0">
                <a:hlinkClick r:id="rId2"/>
              </a:rPr>
              <a:t>реестра границ</a:t>
            </a:r>
            <a:r>
              <a:rPr lang="ru-RU" dirty="0"/>
              <a:t>;</a:t>
            </a:r>
          </a:p>
          <a:p>
            <a:r>
              <a:rPr lang="ru-RU" dirty="0"/>
              <a:t>4) </a:t>
            </a:r>
            <a:r>
              <a:rPr lang="ru-RU" dirty="0">
                <a:hlinkClick r:id="rId2"/>
              </a:rPr>
              <a:t>реестровых дел</a:t>
            </a:r>
            <a:r>
              <a:rPr lang="ru-RU" dirty="0"/>
              <a:t>;</a:t>
            </a:r>
          </a:p>
          <a:p>
            <a:r>
              <a:rPr lang="ru-RU" dirty="0"/>
              <a:t>5) </a:t>
            </a:r>
            <a:r>
              <a:rPr lang="ru-RU" dirty="0">
                <a:hlinkClick r:id="rId2"/>
              </a:rPr>
              <a:t>кадастровых карт</a:t>
            </a:r>
            <a:r>
              <a:rPr lang="ru-RU" dirty="0"/>
              <a:t>: публичных и дежурных;</a:t>
            </a:r>
          </a:p>
          <a:p>
            <a:r>
              <a:rPr lang="ru-RU" dirty="0"/>
              <a:t>6) </a:t>
            </a:r>
            <a:r>
              <a:rPr lang="ru-RU" dirty="0">
                <a:hlinkClick r:id="rId2"/>
              </a:rPr>
              <a:t>книг учета документов</a:t>
            </a:r>
            <a:r>
              <a:rPr lang="ru-RU" dirty="0"/>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Новые понятия и категории</a:t>
            </a:r>
            <a:endParaRPr lang="ru-RU" dirty="0"/>
          </a:p>
        </p:txBody>
      </p:sp>
      <p:sp>
        <p:nvSpPr>
          <p:cNvPr id="3" name="Содержимое 2"/>
          <p:cNvSpPr>
            <a:spLocks noGrp="1"/>
          </p:cNvSpPr>
          <p:nvPr>
            <p:ph idx="1"/>
          </p:nvPr>
        </p:nvSpPr>
        <p:spPr>
          <a:xfrm>
            <a:off x="214282" y="1142984"/>
            <a:ext cx="8786874" cy="5500726"/>
          </a:xfrm>
        </p:spPr>
        <p:txBody>
          <a:bodyPr>
            <a:normAutofit fontScale="25000" lnSpcReduction="20000"/>
          </a:bodyPr>
          <a:lstStyle/>
          <a:p>
            <a:pPr>
              <a:buNone/>
            </a:pPr>
            <a:r>
              <a:rPr lang="ru-RU" sz="6400" b="1" dirty="0"/>
              <a:t>Реестр </a:t>
            </a:r>
            <a:r>
              <a:rPr lang="ru-RU" sz="6400" b="1" dirty="0" smtClean="0"/>
              <a:t>границ:</a:t>
            </a:r>
            <a:endParaRPr lang="ru-RU" sz="6400" dirty="0"/>
          </a:p>
          <a:p>
            <a:pPr lvl="0">
              <a:buNone/>
            </a:pPr>
            <a:r>
              <a:rPr lang="ru-RU" sz="6400" dirty="0" smtClean="0"/>
              <a:t>+ 1</a:t>
            </a:r>
            <a:r>
              <a:rPr lang="ru-RU" sz="6400" dirty="0"/>
              <a:t>) сведения о границах:</a:t>
            </a:r>
          </a:p>
          <a:p>
            <a:pPr lvl="0">
              <a:buNone/>
            </a:pPr>
            <a:r>
              <a:rPr lang="ru-RU" sz="6400" dirty="0"/>
              <a:t>охотничьих угодий;</a:t>
            </a:r>
          </a:p>
          <a:p>
            <a:pPr lvl="0">
              <a:buNone/>
            </a:pPr>
            <a:r>
              <a:rPr lang="ru-RU" sz="6400" dirty="0"/>
              <a:t>территорий опережающего социально-экономического развития;</a:t>
            </a:r>
          </a:p>
          <a:p>
            <a:pPr lvl="0">
              <a:buNone/>
            </a:pPr>
            <a:r>
              <a:rPr lang="ru-RU" sz="6400" dirty="0"/>
              <a:t>зон территориального развития в России;</a:t>
            </a:r>
          </a:p>
          <a:p>
            <a:pPr lvl="0">
              <a:buNone/>
            </a:pPr>
            <a:r>
              <a:rPr lang="ru-RU" sz="6400" dirty="0"/>
              <a:t>игорных зон;</a:t>
            </a:r>
          </a:p>
          <a:p>
            <a:pPr lvl="0">
              <a:buNone/>
            </a:pPr>
            <a:r>
              <a:rPr lang="ru-RU" sz="6400" dirty="0"/>
              <a:t>лесничеств;</a:t>
            </a:r>
          </a:p>
          <a:p>
            <a:pPr lvl="0">
              <a:buNone/>
            </a:pPr>
            <a:r>
              <a:rPr lang="ru-RU" sz="6400" dirty="0"/>
              <a:t>лесопарков.</a:t>
            </a:r>
          </a:p>
          <a:p>
            <a:pPr>
              <a:buNone/>
            </a:pPr>
            <a:r>
              <a:rPr lang="ru-RU" sz="6400" dirty="0"/>
              <a:t>2) сведения о проектах межевания территорий.</a:t>
            </a:r>
          </a:p>
          <a:p>
            <a:pPr>
              <a:buNone/>
            </a:pPr>
            <a:r>
              <a:rPr lang="ru-RU" sz="6400" b="1" dirty="0"/>
              <a:t>2. Реестровые </a:t>
            </a:r>
            <a:r>
              <a:rPr lang="ru-RU" sz="6400" b="1" dirty="0" smtClean="0"/>
              <a:t>дела  </a:t>
            </a:r>
            <a:r>
              <a:rPr lang="ru-RU" sz="6400" dirty="0" smtClean="0"/>
              <a:t>– </a:t>
            </a:r>
            <a:r>
              <a:rPr lang="ru-RU" sz="6400" dirty="0"/>
              <a:t>совокупность документов, на основании которых </a:t>
            </a:r>
            <a:r>
              <a:rPr lang="ru-RU" sz="6400" dirty="0" err="1"/>
              <a:t>Росреестр</a:t>
            </a:r>
            <a:r>
              <a:rPr lang="ru-RU" sz="6400" dirty="0"/>
              <a:t> вносит установленные Законом № 218-ФЗ сведения в </a:t>
            </a:r>
            <a:r>
              <a:rPr lang="ru-RU" sz="6400" dirty="0" smtClean="0"/>
              <a:t>ЕГРН</a:t>
            </a:r>
            <a:endParaRPr lang="ru-RU" sz="6400" dirty="0"/>
          </a:p>
          <a:p>
            <a:pPr>
              <a:buNone/>
            </a:pPr>
            <a:r>
              <a:rPr lang="ru-RU" sz="6400" u="sng" dirty="0" smtClean="0">
                <a:hlinkClick r:id="rId2" tooltip="Порядок ведения, порядок и сроки хранения реестровых дел и книг учета документов при государственном кадастровом учете, государственной регистрации прав на недвижимость..."/>
              </a:rPr>
              <a:t>Порядок </a:t>
            </a:r>
            <a:r>
              <a:rPr lang="ru-RU" sz="6400" u="sng" dirty="0">
                <a:hlinkClick r:id="rId2" tooltip="Порядок ведения, порядок и сроки хранения реестровых дел и книг учета документов при государственном кадастровом учете, государственной регистрации прав на недвижимость..."/>
              </a:rPr>
              <a:t>ведения, порядка и сроков хранения реестровых дел и книг учета документов при государственном кадастровом учете, государственной регистрации прав на недвижимость</a:t>
            </a:r>
            <a:r>
              <a:rPr lang="ru-RU" sz="6400" dirty="0"/>
              <a:t> (</a:t>
            </a:r>
            <a:r>
              <a:rPr lang="ru-RU" sz="6400" u="sng" dirty="0">
                <a:hlinkClick r:id="rId2"/>
              </a:rPr>
              <a:t>приказ от 23 декабря 2015 г. № </a:t>
            </a:r>
            <a:r>
              <a:rPr lang="ru-RU" sz="6400" u="sng" dirty="0" smtClean="0">
                <a:hlinkClick r:id="rId2"/>
              </a:rPr>
              <a:t>П/666</a:t>
            </a:r>
            <a:r>
              <a:rPr lang="ru-RU" sz="6400" u="sng" dirty="0" smtClean="0"/>
              <a:t>)</a:t>
            </a:r>
            <a:r>
              <a:rPr lang="ru-RU" sz="6400" dirty="0" smtClean="0"/>
              <a:t>;</a:t>
            </a:r>
            <a:endParaRPr lang="ru-RU" sz="6400" dirty="0"/>
          </a:p>
          <a:p>
            <a:pPr>
              <a:buNone/>
            </a:pPr>
            <a:r>
              <a:rPr lang="ru-RU" sz="6400" b="1" dirty="0"/>
              <a:t>3. Дежурные кадастровые </a:t>
            </a:r>
            <a:r>
              <a:rPr lang="ru-RU" sz="6400" b="1" dirty="0" smtClean="0"/>
              <a:t>карты </a:t>
            </a:r>
            <a:r>
              <a:rPr lang="ru-RU" sz="6400" dirty="0" smtClean="0"/>
              <a:t>– </a:t>
            </a:r>
            <a:r>
              <a:rPr lang="ru-RU" sz="6400" dirty="0"/>
              <a:t>кадастровые карты, которые предназначены исключительно для использования </a:t>
            </a:r>
            <a:r>
              <a:rPr lang="ru-RU" sz="6400" dirty="0" err="1"/>
              <a:t>Росреестром</a:t>
            </a:r>
            <a:r>
              <a:rPr lang="ru-RU" sz="6400" dirty="0"/>
              <a:t> при ведении ЕГРН.</a:t>
            </a:r>
          </a:p>
          <a:p>
            <a:pPr lvl="0">
              <a:buNone/>
            </a:pPr>
            <a:r>
              <a:rPr lang="ru-RU" sz="6400" b="1" dirty="0" smtClean="0"/>
              <a:t>публичные</a:t>
            </a:r>
            <a:r>
              <a:rPr lang="ru-RU" sz="6400" dirty="0" smtClean="0"/>
              <a:t> </a:t>
            </a:r>
            <a:r>
              <a:rPr lang="ru-RU" sz="6400" dirty="0"/>
              <a:t>– предназначены для использования неограниченным кругом лиц;</a:t>
            </a:r>
          </a:p>
          <a:p>
            <a:pPr lvl="0">
              <a:buNone/>
            </a:pPr>
            <a:r>
              <a:rPr lang="ru-RU" sz="6400" b="1" dirty="0"/>
              <a:t>дежурные</a:t>
            </a:r>
            <a:r>
              <a:rPr lang="ru-RU" sz="6400" dirty="0"/>
              <a:t> – предназначены исключительно для органа регистрации прав при ведении ЕГРН.</a:t>
            </a:r>
          </a:p>
          <a:p>
            <a:pPr>
              <a:buNone/>
            </a:pPr>
            <a:r>
              <a:rPr lang="ru-RU" sz="6400" u="sng" dirty="0" smtClean="0">
                <a:hlinkClick r:id="rId2" tooltip="Состав сведений, содержащихся в кадастровых картах..."/>
              </a:rPr>
              <a:t>Состав </a:t>
            </a:r>
            <a:r>
              <a:rPr lang="ru-RU" sz="6400" u="sng" dirty="0">
                <a:hlinkClick r:id="rId2" tooltip="Состав сведений, содержащихся в кадастровых картах..."/>
              </a:rPr>
              <a:t>сведений, содержащихся в кадастровых картах</a:t>
            </a:r>
            <a:r>
              <a:rPr lang="ru-RU" sz="6400" dirty="0"/>
              <a:t> (</a:t>
            </a:r>
            <a:r>
              <a:rPr lang="ru-RU" sz="6400" u="sng" dirty="0">
                <a:hlinkClick r:id="rId2"/>
              </a:rPr>
              <a:t>приказ от 17 марта 2016 г. № </a:t>
            </a:r>
            <a:r>
              <a:rPr lang="ru-RU" sz="6400" u="sng" dirty="0" smtClean="0">
                <a:hlinkClick r:id="rId2"/>
              </a:rPr>
              <a:t>145</a:t>
            </a:r>
            <a:r>
              <a:rPr lang="ru-RU" sz="6400" u="sng" dirty="0" smtClean="0"/>
              <a:t>)</a:t>
            </a:r>
            <a:endParaRPr lang="ru-RU" sz="6400" dirty="0"/>
          </a:p>
          <a:p>
            <a:pPr>
              <a:buNone/>
            </a:pPr>
            <a:r>
              <a:rPr lang="ru-RU" sz="6400" b="1" dirty="0"/>
              <a:t>4. Книги учета документов</a:t>
            </a:r>
            <a:endParaRPr lang="ru-RU" sz="6400" dirty="0"/>
          </a:p>
          <a:p>
            <a:pPr>
              <a:buNone/>
            </a:pPr>
            <a:r>
              <a:rPr lang="ru-RU" sz="6400" dirty="0"/>
              <a:t>– базы данных, в которых </a:t>
            </a:r>
            <a:r>
              <a:rPr lang="ru-RU" sz="6400" dirty="0" err="1"/>
              <a:t>Росреестр</a:t>
            </a:r>
            <a:r>
              <a:rPr lang="ru-RU" sz="6400" dirty="0"/>
              <a:t> указывает документы, поступившие:</a:t>
            </a:r>
          </a:p>
          <a:p>
            <a:pPr lvl="0">
              <a:buNone/>
            </a:pPr>
            <a:r>
              <a:rPr lang="ru-RU" sz="6400" dirty="0"/>
              <a:t>для регистрации прав;</a:t>
            </a:r>
          </a:p>
          <a:p>
            <a:pPr lvl="0">
              <a:buNone/>
            </a:pPr>
            <a:r>
              <a:rPr lang="ru-RU" sz="6400" dirty="0"/>
              <a:t>для государственного кадастрового учета;</a:t>
            </a:r>
          </a:p>
          <a:p>
            <a:pPr lvl="0">
              <a:buNone/>
            </a:pPr>
            <a:r>
              <a:rPr lang="ru-RU" sz="6400" dirty="0"/>
              <a:t>для внесения сведений в реестр границ.</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изменения, которые упростят регистрацию прав на недвижимость:</a:t>
            </a:r>
            <a:endParaRPr lang="ru-RU" dirty="0"/>
          </a:p>
        </p:txBody>
      </p:sp>
      <p:sp>
        <p:nvSpPr>
          <p:cNvPr id="3" name="Содержимое 2"/>
          <p:cNvSpPr>
            <a:spLocks noGrp="1"/>
          </p:cNvSpPr>
          <p:nvPr>
            <p:ph idx="1"/>
          </p:nvPr>
        </p:nvSpPr>
        <p:spPr>
          <a:xfrm>
            <a:off x="142844" y="1600200"/>
            <a:ext cx="8858312" cy="5114948"/>
          </a:xfrm>
        </p:spPr>
        <p:txBody>
          <a:bodyPr>
            <a:normAutofit fontScale="47500" lnSpcReduction="20000"/>
          </a:bodyPr>
          <a:lstStyle/>
          <a:p>
            <a:pPr lvl="0"/>
            <a:r>
              <a:rPr lang="ru-RU" sz="4400" dirty="0" smtClean="0">
                <a:hlinkClick r:id="rId2"/>
              </a:rPr>
              <a:t>появилось </a:t>
            </a:r>
            <a:r>
              <a:rPr lang="ru-RU" sz="4400" dirty="0">
                <a:hlinkClick r:id="rId2"/>
              </a:rPr>
              <a:t>новое основание регистрации – наступление обстоятельств, которые указаны в федеральном законе</a:t>
            </a:r>
            <a:r>
              <a:rPr lang="ru-RU" sz="4400" dirty="0"/>
              <a:t>;</a:t>
            </a:r>
          </a:p>
          <a:p>
            <a:pPr lvl="0"/>
            <a:r>
              <a:rPr lang="ru-RU" sz="4400" dirty="0">
                <a:hlinkClick r:id="rId2"/>
              </a:rPr>
              <a:t>все лица, по инициативе которых проводится регистрация, будут указаны в одной статье</a:t>
            </a:r>
            <a:r>
              <a:rPr lang="ru-RU" sz="4400" dirty="0"/>
              <a:t>;</a:t>
            </a:r>
          </a:p>
          <a:p>
            <a:pPr lvl="0"/>
            <a:r>
              <a:rPr lang="ru-RU" sz="4400" dirty="0" smtClean="0">
                <a:hlinkClick r:id="rId2"/>
              </a:rPr>
              <a:t>запрашивает </a:t>
            </a:r>
            <a:r>
              <a:rPr lang="ru-RU" sz="4400" dirty="0">
                <a:hlinkClick r:id="rId2"/>
              </a:rPr>
              <a:t>учредительные документы в налоговой инспекции </a:t>
            </a:r>
            <a:r>
              <a:rPr lang="ru-RU" sz="4400" dirty="0" smtClean="0">
                <a:hlinkClick r:id="rId2"/>
              </a:rPr>
              <a:t>сам </a:t>
            </a:r>
            <a:r>
              <a:rPr lang="ru-RU" sz="4400" dirty="0" err="1">
                <a:hlinkClick r:id="rId2"/>
              </a:rPr>
              <a:t>Росреестр</a:t>
            </a:r>
            <a:r>
              <a:rPr lang="ru-RU" sz="4400" dirty="0"/>
              <a:t>;</a:t>
            </a:r>
          </a:p>
          <a:p>
            <a:pPr lvl="0"/>
            <a:r>
              <a:rPr lang="ru-RU" sz="4400" dirty="0" smtClean="0">
                <a:hlinkClick r:id="rId2"/>
              </a:rPr>
              <a:t>снизились </a:t>
            </a:r>
            <a:r>
              <a:rPr lang="ru-RU" sz="4400" dirty="0">
                <a:hlinkClick r:id="rId2"/>
              </a:rPr>
              <a:t>требования к документам, которые представляют на регистрацию, – достаточно одного подлинника или копии актов госорганов (суда)</a:t>
            </a:r>
            <a:r>
              <a:rPr lang="ru-RU" sz="4400" dirty="0"/>
              <a:t>;</a:t>
            </a:r>
          </a:p>
          <a:p>
            <a:pPr lvl="0"/>
            <a:r>
              <a:rPr lang="ru-RU" sz="4400" dirty="0">
                <a:hlinkClick r:id="rId2"/>
              </a:rPr>
              <a:t>подать документы на регистрацию можно </a:t>
            </a:r>
            <a:r>
              <a:rPr lang="ru-RU" sz="4400" dirty="0" smtClean="0">
                <a:hlinkClick r:id="rId2"/>
              </a:rPr>
              <a:t>из </a:t>
            </a:r>
            <a:r>
              <a:rPr lang="ru-RU" sz="4400" dirty="0">
                <a:hlinkClick r:id="rId2"/>
              </a:rPr>
              <a:t>любой точки мира</a:t>
            </a:r>
            <a:r>
              <a:rPr lang="ru-RU" sz="4400" dirty="0"/>
              <a:t>;</a:t>
            </a:r>
          </a:p>
          <a:p>
            <a:pPr lvl="0"/>
            <a:r>
              <a:rPr lang="ru-RU" sz="4400" dirty="0">
                <a:hlinkClick r:id="rId2"/>
              </a:rPr>
              <a:t>подать документы можно </a:t>
            </a:r>
            <a:r>
              <a:rPr lang="ru-RU" sz="4400" dirty="0" smtClean="0">
                <a:hlinkClick r:id="rId2"/>
              </a:rPr>
              <a:t>через </a:t>
            </a:r>
            <a:r>
              <a:rPr lang="ru-RU" sz="4400" dirty="0">
                <a:hlinkClick r:id="rId2"/>
              </a:rPr>
              <a:t>выездное подразделение </a:t>
            </a:r>
            <a:r>
              <a:rPr lang="ru-RU" sz="4400" dirty="0" err="1">
                <a:hlinkClick r:id="rId2"/>
              </a:rPr>
              <a:t>Росреестра</a:t>
            </a:r>
            <a:r>
              <a:rPr lang="ru-RU" sz="4400" dirty="0"/>
              <a:t>;</a:t>
            </a:r>
          </a:p>
          <a:p>
            <a:pPr lvl="0"/>
            <a:r>
              <a:rPr lang="ru-RU" sz="4400" dirty="0">
                <a:hlinkClick r:id="rId2"/>
              </a:rPr>
              <a:t>передать документы в </a:t>
            </a:r>
            <a:r>
              <a:rPr lang="ru-RU" sz="4400" dirty="0" err="1">
                <a:hlinkClick r:id="rId2"/>
              </a:rPr>
              <a:t>Росреестр</a:t>
            </a:r>
            <a:r>
              <a:rPr lang="ru-RU" sz="4400" dirty="0">
                <a:hlinkClick r:id="rId2"/>
              </a:rPr>
              <a:t> </a:t>
            </a:r>
            <a:r>
              <a:rPr lang="ru-RU" sz="4400" dirty="0" smtClean="0">
                <a:hlinkClick r:id="rId2"/>
              </a:rPr>
              <a:t>обязан </a:t>
            </a:r>
            <a:r>
              <a:rPr lang="ru-RU" sz="4400" dirty="0">
                <a:hlinkClick r:id="rId2"/>
              </a:rPr>
              <a:t>сам госорган, если право возникло из публичных отношений</a:t>
            </a:r>
            <a:r>
              <a:rPr lang="ru-RU" sz="4400" dirty="0"/>
              <a:t>;</a:t>
            </a:r>
          </a:p>
          <a:p>
            <a:pPr lvl="0"/>
            <a:r>
              <a:rPr lang="ru-RU" sz="4400" dirty="0" err="1">
                <a:hlinkClick r:id="rId2"/>
              </a:rPr>
              <a:t>Росреестр</a:t>
            </a:r>
            <a:r>
              <a:rPr lang="ru-RU" sz="4400" dirty="0">
                <a:hlinkClick r:id="rId2"/>
              </a:rPr>
              <a:t> </a:t>
            </a:r>
            <a:r>
              <a:rPr lang="ru-RU" sz="4400" dirty="0" smtClean="0">
                <a:hlinkClick r:id="rId2"/>
              </a:rPr>
              <a:t>обязан </a:t>
            </a:r>
            <a:r>
              <a:rPr lang="ru-RU" sz="4400" dirty="0">
                <a:hlinkClick r:id="rId2"/>
              </a:rPr>
              <a:t>уведомлять правообладателя о том, что в отношении его имущества поступило заявление о регистрации права</a:t>
            </a:r>
            <a:r>
              <a:rPr lang="ru-RU" sz="4400" dirty="0"/>
              <a:t>;</a:t>
            </a:r>
          </a:p>
          <a:p>
            <a:pPr lvl="0"/>
            <a:r>
              <a:rPr lang="ru-RU" sz="4400" dirty="0" smtClean="0">
                <a:hlinkClick r:id="rId2"/>
              </a:rPr>
              <a:t>сократился </a:t>
            </a:r>
            <a:r>
              <a:rPr lang="ru-RU" sz="4400" dirty="0">
                <a:hlinkClick r:id="rId2"/>
              </a:rPr>
              <a:t>срок регистрации</a:t>
            </a:r>
            <a:r>
              <a:rPr lang="ru-RU" sz="4400" dirty="0"/>
              <a:t>;</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МАШИНО-МЕСТО - </a:t>
            </a:r>
            <a:r>
              <a:rPr lang="ru-RU" dirty="0" smtClean="0"/>
              <a:t>объект недвижимости (</a:t>
            </a:r>
            <a:r>
              <a:rPr lang="ru-RU" dirty="0" smtClean="0">
                <a:hlinkClick r:id="rId2"/>
              </a:rPr>
              <a:t>п. 1 ст. 130</a:t>
            </a:r>
            <a:r>
              <a:rPr lang="ru-RU" dirty="0" smtClean="0"/>
              <a:t> ГК РФ)</a:t>
            </a:r>
            <a:endParaRPr lang="ru-RU" dirty="0"/>
          </a:p>
        </p:txBody>
      </p:sp>
      <p:sp>
        <p:nvSpPr>
          <p:cNvPr id="3" name="Содержимое 2"/>
          <p:cNvSpPr>
            <a:spLocks noGrp="1"/>
          </p:cNvSpPr>
          <p:nvPr>
            <p:ph idx="1"/>
          </p:nvPr>
        </p:nvSpPr>
        <p:spPr/>
        <p:txBody>
          <a:bodyPr/>
          <a:lstStyle/>
          <a:p>
            <a:r>
              <a:rPr lang="ru-RU" dirty="0" smtClean="0"/>
              <a:t>Федеральный </a:t>
            </a:r>
            <a:r>
              <a:rPr lang="ru-RU" dirty="0" smtClean="0">
                <a:hlinkClick r:id="rId3"/>
              </a:rPr>
              <a:t>закон</a:t>
            </a:r>
            <a:r>
              <a:rPr lang="ru-RU" dirty="0" smtClean="0"/>
              <a:t> </a:t>
            </a:r>
            <a:r>
              <a:rPr lang="ru-RU" dirty="0"/>
              <a:t>от 03.07.2016 N 315-ФЗ "О внесении изменений в часть первую Гражданского кодекса Российской Федерации и отдельные законодательные акты Российской </a:t>
            </a:r>
            <a:r>
              <a:rPr lang="ru-RU" dirty="0" smtClean="0"/>
              <a:t>Федерации»</a:t>
            </a:r>
          </a:p>
          <a:p>
            <a:pPr>
              <a:buNone/>
            </a:pPr>
            <a:r>
              <a:rPr lang="ru-RU" dirty="0" smtClean="0"/>
              <a:t> </a:t>
            </a:r>
            <a:r>
              <a:rPr lang="ru-RU" dirty="0"/>
              <a:t>(</a:t>
            </a:r>
            <a:r>
              <a:rPr lang="ru-RU" dirty="0" smtClean="0"/>
              <a:t>вступил </a:t>
            </a:r>
            <a:r>
              <a:rPr lang="ru-RU" dirty="0"/>
              <a:t>в силу с 01.01.2017</a:t>
            </a:r>
            <a:r>
              <a:rPr lang="ru-RU" dirty="0" smtClean="0"/>
              <a:t>)</a:t>
            </a:r>
            <a:endParaRPr lang="ru-RU" b="1"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Доверенность (ст. 188, 189 ГК РФ)</a:t>
            </a:r>
            <a:endParaRPr lang="ru-RU" dirty="0"/>
          </a:p>
        </p:txBody>
      </p:sp>
      <p:graphicFrame>
        <p:nvGraphicFramePr>
          <p:cNvPr id="4" name="Содержимое 3"/>
          <p:cNvGraphicFramePr>
            <a:graphicFrameLocks noGrp="1"/>
          </p:cNvGraphicFramePr>
          <p:nvPr>
            <p:ph idx="1"/>
          </p:nvPr>
        </p:nvGraphicFramePr>
        <p:xfrm>
          <a:off x="0" y="1071546"/>
          <a:ext cx="9144000" cy="5853416"/>
        </p:xfrm>
        <a:graphic>
          <a:graphicData uri="http://schemas.openxmlformats.org/drawingml/2006/table">
            <a:tbl>
              <a:tblPr firstRow="1" bandRow="1">
                <a:tableStyleId>{5C22544A-7EE6-4342-B048-85BDC9FD1C3A}</a:tableStyleId>
              </a:tblPr>
              <a:tblGrid>
                <a:gridCol w="385499">
                  <a:extLst>
                    <a:ext uri="{9D8B030D-6E8A-4147-A177-3AD203B41FA5}">
                      <a16:colId xmlns:a16="http://schemas.microsoft.com/office/drawing/2014/main" val="20000"/>
                    </a:ext>
                  </a:extLst>
                </a:gridCol>
                <a:gridCol w="3154619">
                  <a:extLst>
                    <a:ext uri="{9D8B030D-6E8A-4147-A177-3AD203B41FA5}">
                      <a16:colId xmlns:a16="http://schemas.microsoft.com/office/drawing/2014/main" val="20001"/>
                    </a:ext>
                  </a:extLst>
                </a:gridCol>
                <a:gridCol w="5603882">
                  <a:extLst>
                    <a:ext uri="{9D8B030D-6E8A-4147-A177-3AD203B41FA5}">
                      <a16:colId xmlns:a16="http://schemas.microsoft.com/office/drawing/2014/main" val="20002"/>
                    </a:ext>
                  </a:extLst>
                </a:gridCol>
              </a:tblGrid>
              <a:tr h="396868">
                <a:tc>
                  <a:txBody>
                    <a:bodyPr/>
                    <a:lstStyle/>
                    <a:p>
                      <a:endParaRPr lang="ru-RU" dirty="0"/>
                    </a:p>
                  </a:txBody>
                  <a:tcPr/>
                </a:tc>
                <a:tc>
                  <a:txBody>
                    <a:bodyPr/>
                    <a:lstStyle/>
                    <a:p>
                      <a:pPr algn="ctr"/>
                      <a:r>
                        <a:rPr lang="ru-RU" dirty="0" smtClean="0"/>
                        <a:t>Прежняя редакция</a:t>
                      </a:r>
                      <a:endParaRPr lang="ru-RU" dirty="0"/>
                    </a:p>
                  </a:txBody>
                  <a:tcPr/>
                </a:tc>
                <a:tc>
                  <a:txBody>
                    <a:bodyPr/>
                    <a:lstStyle/>
                    <a:p>
                      <a:pPr algn="ctr"/>
                      <a:r>
                        <a:rPr lang="ru-RU" dirty="0" smtClean="0"/>
                        <a:t>Новая редакция</a:t>
                      </a:r>
                      <a:endParaRPr lang="ru-RU" dirty="0"/>
                    </a:p>
                  </a:txBody>
                  <a:tcPr/>
                </a:tc>
                <a:extLst>
                  <a:ext uri="{0D108BD9-81ED-4DB2-BD59-A6C34878D82A}">
                    <a16:rowId xmlns:a16="http://schemas.microsoft.com/office/drawing/2014/main" val="10000"/>
                  </a:ext>
                </a:extLst>
              </a:tr>
              <a:tr h="1174768">
                <a:tc>
                  <a:txBody>
                    <a:bodyPr/>
                    <a:lstStyle/>
                    <a:p>
                      <a:pPr marL="342900" indent="-342900">
                        <a:buFont typeface="+mj-lt"/>
                        <a:buAutoNum type="arabicPeriod"/>
                      </a:pPr>
                      <a:r>
                        <a:rPr lang="ru-RU" dirty="0" smtClean="0"/>
                        <a:t>1</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отмены доверенности лицом, выдавшим ее, или одним из лиц, выдавших доверенность совместно</a:t>
                      </a:r>
                    </a:p>
                    <a:p>
                      <a:endParaRPr lang="ru-RU" sz="1600" dirty="0"/>
                    </a:p>
                  </a:txBody>
                  <a:tcPr/>
                </a:tc>
                <a:tc>
                  <a:txBody>
                    <a:bodyPr/>
                    <a:lstStyle/>
                    <a:p>
                      <a:r>
                        <a:rPr lang="ru-RU" sz="1600" dirty="0" smtClean="0"/>
                        <a:t>отмены доверенности лицом, выдавшим ее, или одним из лиц, выдавших доверенность совместно, </a:t>
                      </a:r>
                      <a:r>
                        <a:rPr lang="ru-RU" sz="1600" b="1" dirty="0" smtClean="0"/>
                        <a:t>при этом отмена доверенности совершается в той же форме, в которой была выдана доверенность, либо в нотариальной форме</a:t>
                      </a:r>
                      <a:endParaRPr lang="ru-RU" sz="1600" b="1" dirty="0"/>
                    </a:p>
                  </a:txBody>
                  <a:tcPr/>
                </a:tc>
                <a:extLst>
                  <a:ext uri="{0D108BD9-81ED-4DB2-BD59-A6C34878D82A}">
                    <a16:rowId xmlns:a16="http://schemas.microsoft.com/office/drawing/2014/main" val="10001"/>
                  </a:ext>
                </a:extLst>
              </a:tr>
              <a:tr h="3522879">
                <a:tc>
                  <a:txBody>
                    <a:bodyPr/>
                    <a:lstStyle/>
                    <a:p>
                      <a:pPr marL="342900" indent="-342900">
                        <a:buFont typeface="+mj-lt"/>
                        <a:buNone/>
                      </a:pPr>
                      <a:r>
                        <a:rPr lang="ru-RU" dirty="0" smtClean="0"/>
                        <a:t>2</a:t>
                      </a:r>
                      <a:endParaRPr lang="ru-RU" dirty="0"/>
                    </a:p>
                  </a:txBody>
                  <a:tcPr/>
                </a:tc>
                <a:tc>
                  <a:txBody>
                    <a:bodyPr/>
                    <a:lstStyle/>
                    <a:p>
                      <a:pPr algn="just">
                        <a:spcAft>
                          <a:spcPts val="0"/>
                        </a:spcAft>
                      </a:pPr>
                      <a:r>
                        <a:rPr lang="ru-RU" sz="1600" dirty="0" smtClean="0"/>
                        <a:t>Об отмене доверенности может быть сделана публикация в </a:t>
                      </a:r>
                      <a:r>
                        <a:rPr lang="ru-RU" sz="1600" dirty="0" smtClean="0">
                          <a:hlinkClick r:id="rId2"/>
                        </a:rPr>
                        <a:t>официальном издании</a:t>
                      </a:r>
                      <a:r>
                        <a:rPr lang="ru-RU" sz="1600" dirty="0" smtClean="0"/>
                        <a:t>, в котором опубликовываются сведения о банкротстве. В этом случае подпись на заявлении об отмене доверенности должна быть нотариально засвидетельствована. Третьи лица считаются извещенными об отмене доверенности по истечении месяца со дня указанной публикации, если они не были извещены об отмене доверенности ранее.</a:t>
                      </a:r>
                      <a:endParaRPr lang="ru-RU" sz="1600" dirty="0">
                        <a:latin typeface="Courier New"/>
                        <a:ea typeface="Times New Roman"/>
                      </a:endParaRPr>
                    </a:p>
                  </a:txBody>
                  <a:tcPr/>
                </a:tc>
                <a:tc>
                  <a:txBody>
                    <a:bodyPr/>
                    <a:lstStyle/>
                    <a:p>
                      <a:r>
                        <a:rPr lang="ru-RU" sz="1600" dirty="0" smtClean="0"/>
                        <a:t>Сведения о совершенной в простой письменной форме отмене доверенности могут быть опубликованы в </a:t>
                      </a:r>
                      <a:r>
                        <a:rPr lang="ru-RU" sz="1600" dirty="0" smtClean="0">
                          <a:hlinkClick r:id="rId3"/>
                        </a:rPr>
                        <a:t>официальном издании</a:t>
                      </a:r>
                      <a:r>
                        <a:rPr lang="ru-RU" sz="1600" dirty="0" smtClean="0"/>
                        <a:t>, в котором опубликовываются сведения о банкротстве. В этом случае подпись на заявлении об отмене доверенности должна быть нотариально засвидетельствована.</a:t>
                      </a:r>
                    </a:p>
                    <a:p>
                      <a:r>
                        <a:rPr lang="ru-RU" sz="1600" dirty="0" smtClean="0"/>
                        <a:t>          Если третьи лица не были извещены об отмене доверенности ранее, они считаются извещенными о совершенной в нотариальной форме отмене доверенности </a:t>
                      </a:r>
                      <a:r>
                        <a:rPr lang="ru-RU" sz="1600" b="1" dirty="0" smtClean="0"/>
                        <a:t>на следующий день после внесения сведений об этом в реестр нотариальных действий</a:t>
                      </a:r>
                      <a:r>
                        <a:rPr lang="ru-RU" sz="1600" dirty="0" smtClean="0"/>
                        <a:t>, а о совершенной в простой письменной форме отмене доверенности - по истечении одного месяца со дня опубликования таких сведений в официальном издании, в котором опубликовываются сведения о банкротстве.</a:t>
                      </a:r>
                    </a:p>
                  </a:txBody>
                  <a:tcPr/>
                </a:tc>
                <a:extLst>
                  <a:ext uri="{0D108BD9-81ED-4DB2-BD59-A6C34878D82A}">
                    <a16:rowId xmlns:a16="http://schemas.microsoft.com/office/drawing/2014/main" val="10002"/>
                  </a:ext>
                </a:extLst>
              </a:tr>
              <a:tr h="396868">
                <a:tc>
                  <a:txBody>
                    <a:bodyPr/>
                    <a:lstStyle/>
                    <a:p>
                      <a:r>
                        <a:rPr lang="ru-RU" dirty="0" smtClean="0"/>
                        <a:t>   </a:t>
                      </a:r>
                      <a:endParaRPr lang="ru-RU" dirty="0"/>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Статья 317.1 ГК РФ. </a:t>
            </a:r>
            <a:r>
              <a:rPr lang="ru-RU" b="1" dirty="0" smtClean="0"/>
              <a:t/>
            </a:r>
            <a:br>
              <a:rPr lang="ru-RU" b="1" dirty="0" smtClean="0"/>
            </a:br>
            <a:r>
              <a:rPr lang="ru-RU" b="1" dirty="0" smtClean="0"/>
              <a:t>Изменения </a:t>
            </a:r>
            <a:r>
              <a:rPr lang="ru-RU" b="1" dirty="0"/>
              <a:t>с 1 августа 2016 </a:t>
            </a:r>
            <a:r>
              <a:rPr lang="ru-RU" b="1" dirty="0" smtClean="0"/>
              <a:t>года</a:t>
            </a:r>
            <a:r>
              <a:rPr lang="ru-RU" dirty="0"/>
              <a:t/>
            </a:r>
            <a:br>
              <a:rPr lang="ru-RU" dirty="0"/>
            </a:br>
            <a:endParaRPr lang="ru-RU" dirty="0"/>
          </a:p>
        </p:txBody>
      </p:sp>
      <p:graphicFrame>
        <p:nvGraphicFramePr>
          <p:cNvPr id="4" name="Содержимое 3"/>
          <p:cNvGraphicFramePr>
            <a:graphicFrameLocks noGrp="1"/>
          </p:cNvGraphicFramePr>
          <p:nvPr>
            <p:ph idx="1"/>
          </p:nvPr>
        </p:nvGraphicFramePr>
        <p:xfrm>
          <a:off x="785786" y="2000240"/>
          <a:ext cx="7429552" cy="3235960"/>
        </p:xfrm>
        <a:graphic>
          <a:graphicData uri="http://schemas.openxmlformats.org/drawingml/2006/table">
            <a:tbl>
              <a:tblPr firstRow="1" bandRow="1">
                <a:tableStyleId>{5C22544A-7EE6-4342-B048-85BDC9FD1C3A}</a:tableStyleId>
              </a:tblPr>
              <a:tblGrid>
                <a:gridCol w="3355281">
                  <a:extLst>
                    <a:ext uri="{9D8B030D-6E8A-4147-A177-3AD203B41FA5}">
                      <a16:colId xmlns:a16="http://schemas.microsoft.com/office/drawing/2014/main" val="20000"/>
                    </a:ext>
                  </a:extLst>
                </a:gridCol>
                <a:gridCol w="4074271">
                  <a:extLst>
                    <a:ext uri="{9D8B030D-6E8A-4147-A177-3AD203B41FA5}">
                      <a16:colId xmlns:a16="http://schemas.microsoft.com/office/drawing/2014/main" val="20001"/>
                    </a:ext>
                  </a:extLst>
                </a:gridCol>
              </a:tblGrid>
              <a:tr h="370840">
                <a:tc>
                  <a:txBody>
                    <a:bodyPr/>
                    <a:lstStyle/>
                    <a:p>
                      <a:pPr algn="ctr"/>
                      <a:r>
                        <a:rPr lang="ru-RU" dirty="0" smtClean="0"/>
                        <a:t>Прежняя редакция</a:t>
                      </a:r>
                      <a:endParaRPr lang="ru-RU" dirty="0"/>
                    </a:p>
                  </a:txBody>
                  <a:tcPr/>
                </a:tc>
                <a:tc>
                  <a:txBody>
                    <a:bodyPr/>
                    <a:lstStyle/>
                    <a:p>
                      <a:pPr algn="ctr"/>
                      <a:r>
                        <a:rPr lang="ru-RU" dirty="0" smtClean="0"/>
                        <a:t>Новая редакция</a:t>
                      </a:r>
                      <a:endParaRPr lang="ru-RU" dirty="0"/>
                    </a:p>
                  </a:txBody>
                  <a:tcPr/>
                </a:tc>
                <a:extLst>
                  <a:ext uri="{0D108BD9-81ED-4DB2-BD59-A6C34878D82A}">
                    <a16:rowId xmlns:a16="http://schemas.microsoft.com/office/drawing/2014/main" val="10000"/>
                  </a:ext>
                </a:extLst>
              </a:tr>
              <a:tr h="370840">
                <a:tc>
                  <a:txBody>
                    <a:bodyPr/>
                    <a:lstStyle/>
                    <a:p>
                      <a:r>
                        <a:rPr lang="ru-RU" sz="1400" kern="1200" dirty="0" smtClean="0">
                          <a:solidFill>
                            <a:schemeClr val="dk1"/>
                          </a:solidFill>
                          <a:latin typeface="+mn-lt"/>
                          <a:ea typeface="+mn-ea"/>
                          <a:cs typeface="+mn-cs"/>
                        </a:rPr>
                        <a:t>Если иное не предусмотрено законом или договором, кредитор по денежному обязательству, сторонами которого являются </a:t>
                      </a:r>
                      <a:r>
                        <a:rPr lang="ru-RU" sz="1400" b="1" kern="1200" dirty="0" smtClean="0">
                          <a:solidFill>
                            <a:schemeClr val="dk1"/>
                          </a:solidFill>
                          <a:latin typeface="+mn-lt"/>
                          <a:ea typeface="+mn-ea"/>
                          <a:cs typeface="+mn-cs"/>
                        </a:rPr>
                        <a:t>коммерческие организации</a:t>
                      </a:r>
                      <a:r>
                        <a:rPr lang="ru-RU" sz="1400" kern="1200" dirty="0" smtClean="0">
                          <a:solidFill>
                            <a:schemeClr val="dk1"/>
                          </a:solidFill>
                          <a:latin typeface="+mn-lt"/>
                          <a:ea typeface="+mn-ea"/>
                          <a:cs typeface="+mn-cs"/>
                        </a:rPr>
                        <a:t>, имеет право на получение с должника процентов на сумму долга за период пользования денежными средствами. При отсутствии в договоре условия о размере процентов их размер определяется ставкой рефинансирования Банка России, действовавшей в соответствующие периоды (законные проценты)</a:t>
                      </a:r>
                      <a:endParaRPr lang="ru-RU" sz="1400" dirty="0"/>
                    </a:p>
                  </a:txBody>
                  <a:tcPr/>
                </a:tc>
                <a:tc>
                  <a:txBody>
                    <a:bodyPr/>
                    <a:lstStyle/>
                    <a:p>
                      <a:r>
                        <a:rPr lang="ru-RU" sz="1400" b="1" kern="1200" dirty="0" smtClean="0">
                          <a:solidFill>
                            <a:schemeClr val="dk1"/>
                          </a:solidFill>
                          <a:latin typeface="+mn-lt"/>
                          <a:ea typeface="+mn-ea"/>
                          <a:cs typeface="+mn-cs"/>
                        </a:rPr>
                        <a:t>В случаях, когда законом или договором </a:t>
                      </a:r>
                      <a:r>
                        <a:rPr lang="ru-RU" sz="1400" kern="1200" dirty="0" smtClean="0">
                          <a:solidFill>
                            <a:schemeClr val="dk1"/>
                          </a:solidFill>
                          <a:latin typeface="+mn-lt"/>
                          <a:ea typeface="+mn-ea"/>
                          <a:cs typeface="+mn-cs"/>
                        </a:rPr>
                        <a:t>предусмотрено, что на сумму денежного обязательства за период пользования денежными средствами подлежат начислению проценты, размер процентов определяется действовавшей в соответствующие периоды </a:t>
                      </a:r>
                      <a:r>
                        <a:rPr lang="ru-RU" sz="1400" b="1" kern="1200" dirty="0" smtClean="0">
                          <a:solidFill>
                            <a:schemeClr val="dk1"/>
                          </a:solidFill>
                          <a:latin typeface="+mn-lt"/>
                          <a:ea typeface="+mn-ea"/>
                          <a:cs typeface="+mn-cs"/>
                        </a:rPr>
                        <a:t>ключевой ставкой Банка России </a:t>
                      </a:r>
                      <a:r>
                        <a:rPr lang="ru-RU" sz="1400" kern="1200" dirty="0" smtClean="0">
                          <a:solidFill>
                            <a:schemeClr val="dk1"/>
                          </a:solidFill>
                          <a:latin typeface="+mn-lt"/>
                          <a:ea typeface="+mn-ea"/>
                          <a:cs typeface="+mn-cs"/>
                        </a:rPr>
                        <a:t>(законные проценты), если иной размер процентов не установлен </a:t>
                      </a:r>
                      <a:r>
                        <a:rPr lang="ru-RU" sz="1400" b="1" kern="1200" dirty="0" smtClean="0">
                          <a:solidFill>
                            <a:schemeClr val="dk1"/>
                          </a:solidFill>
                          <a:latin typeface="+mn-lt"/>
                          <a:ea typeface="+mn-ea"/>
                          <a:cs typeface="+mn-cs"/>
                        </a:rPr>
                        <a:t>законом</a:t>
                      </a:r>
                      <a:r>
                        <a:rPr lang="ru-RU" sz="1400" kern="1200" dirty="0" smtClean="0">
                          <a:solidFill>
                            <a:schemeClr val="dk1"/>
                          </a:solidFill>
                          <a:latin typeface="+mn-lt"/>
                          <a:ea typeface="+mn-ea"/>
                          <a:cs typeface="+mn-cs"/>
                        </a:rPr>
                        <a:t> или договором</a:t>
                      </a:r>
                      <a:endParaRPr lang="ru-RU" sz="14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2309</Words>
  <Application>Microsoft Office PowerPoint</Application>
  <PresentationFormat>Экран (4:3)</PresentationFormat>
  <Paragraphs>238</Paragraphs>
  <Slides>33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33</vt:i4>
      </vt:variant>
    </vt:vector>
  </HeadingPairs>
  <TitlesOfParts>
    <vt:vector size="39" baseType="lpstr">
      <vt:lpstr>Arial</vt:lpstr>
      <vt:lpstr>Calibri</vt:lpstr>
      <vt:lpstr>Courier New</vt:lpstr>
      <vt:lpstr>Times New Roman</vt:lpstr>
      <vt:lpstr>Wingdings</vt:lpstr>
      <vt:lpstr>Тема Office</vt:lpstr>
      <vt:lpstr>Новеллы  гражданского законодательства РФ</vt:lpstr>
      <vt:lpstr>Презентация PowerPoint</vt:lpstr>
      <vt:lpstr>В чем отличие ЕГРН от ЕГРП</vt:lpstr>
      <vt:lpstr>Презентация PowerPoint</vt:lpstr>
      <vt:lpstr>Новые понятия и категории</vt:lpstr>
      <vt:lpstr>изменения, которые упростят регистрацию прав на недвижимость:</vt:lpstr>
      <vt:lpstr>МАШИНО-МЕСТО - объект недвижимости (п. 1 ст. 130 ГК РФ)</vt:lpstr>
      <vt:lpstr>Доверенность (ст. 188, 189 ГК РФ)</vt:lpstr>
      <vt:lpstr>Статья 317.1 ГК РФ.  Изменения с 1 августа 2016 года </vt:lpstr>
      <vt:lpstr>Статья 395 ГК РФ  Изменения с 1 августа 2016 года  </vt:lpstr>
      <vt:lpstr>Наследственное право</vt:lpstr>
      <vt:lpstr>с 1 октября 2015 г. банкротство граждан, не являющихся ИП</vt:lpstr>
      <vt:lpstr>Презентация PowerPoint</vt:lpstr>
      <vt:lpstr>обеспечение исполнения обязательств</vt:lpstr>
      <vt:lpstr>Поручительство</vt:lpstr>
      <vt:lpstr>возмещение потерь  (ст. 406.1 ГК РФ)</vt:lpstr>
      <vt:lpstr>рамочный, опционный и абонентский договоры</vt:lpstr>
      <vt:lpstr>Скорректированы нормы</vt:lpstr>
      <vt:lpstr>ИЗМЕНЕНИЯ ПОЛОЖЕНИЙ  ГК РФ  О ЮРИДИЧЕСКИХ ЛИЦАХ </vt:lpstr>
      <vt:lpstr>Презентация PowerPoint</vt:lpstr>
      <vt:lpstr>Презентация PowerPoint</vt:lpstr>
      <vt:lpstr>статья 57 ГК РФ</vt:lpstr>
      <vt:lpstr>Предусмотрена возможность признать решение о реорганизации юрлица недействительным  (ст. 60.1 ГК РФ)</vt:lpstr>
      <vt:lpstr>Введена норма предусматривающая  возможность удовлетворения требований кредиторов после ликвидации юрлица  (п. 5.2 ст. 64 ГК РФ)</vt:lpstr>
      <vt:lpstr>Установлена норма об исключении из государственного реестра недействующего юрлица (п. 2 ст. 64.2 ГК РФ)</vt:lpstr>
      <vt:lpstr>Презентация PowerPoint</vt:lpstr>
      <vt:lpstr>Презентация PowerPoint</vt:lpstr>
      <vt:lpstr>Презентация PowerPoint</vt:lpstr>
      <vt:lpstr>Презентация PowerPoint</vt:lpstr>
      <vt:lpstr>владельческая (посессорная) защита</vt:lpstr>
      <vt:lpstr>регулирования права собственности</vt:lpstr>
      <vt:lpstr>либерализацию правового режима самовольной постройки  (статья 222 ГК)</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Новеллы и грядущие изменения Гражданского кодекса РФ</dc:title>
  <dc:creator>Татьяна</dc:creator>
  <cp:lastModifiedBy>SIT</cp:lastModifiedBy>
  <cp:revision>59</cp:revision>
  <dcterms:created xsi:type="dcterms:W3CDTF">2016-10-09T08:47:46Z</dcterms:created>
  <dcterms:modified xsi:type="dcterms:W3CDTF">2017-04-19T03:26:17Z</dcterms:modified>
</cp:coreProperties>
</file>