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10" r:id="rId2"/>
    <p:sldId id="379" r:id="rId3"/>
    <p:sldId id="381" r:id="rId4"/>
    <p:sldId id="385" r:id="rId5"/>
    <p:sldId id="400" r:id="rId6"/>
    <p:sldId id="368" r:id="rId7"/>
    <p:sldId id="401" r:id="rId8"/>
    <p:sldId id="407" r:id="rId9"/>
    <p:sldId id="403" r:id="rId10"/>
    <p:sldId id="387" r:id="rId11"/>
    <p:sldId id="388" r:id="rId12"/>
    <p:sldId id="398" r:id="rId13"/>
    <p:sldId id="404" r:id="rId14"/>
    <p:sldId id="405" r:id="rId15"/>
    <p:sldId id="409" r:id="rId16"/>
    <p:sldId id="411" r:id="rId17"/>
    <p:sldId id="412" r:id="rId18"/>
    <p:sldId id="375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66"/>
    <a:srgbClr val="920000"/>
    <a:srgbClr val="0000CC"/>
    <a:srgbClr val="0033CC"/>
    <a:srgbClr val="006600"/>
    <a:srgbClr val="17375E"/>
    <a:srgbClr val="D2E9F4"/>
    <a:srgbClr val="0066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7566" autoAdjust="0"/>
  </p:normalViewPr>
  <p:slideViewPr>
    <p:cSldViewPr>
      <p:cViewPr varScale="1">
        <p:scale>
          <a:sx n="113" d="100"/>
          <a:sy n="113" d="100"/>
        </p:scale>
        <p:origin x="109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349708246459319E-2"/>
          <c:y val="0.17659150656661232"/>
          <c:w val="0.90497995667097564"/>
          <c:h val="0.51401841589930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(24 ТОС)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Хабаровский район </c:v>
                </c:pt>
                <c:pt idx="1">
                  <c:v>Бикинский район</c:v>
                </c:pt>
                <c:pt idx="2">
                  <c:v>г. Комсомольск-на-Амуре</c:v>
                </c:pt>
                <c:pt idx="3">
                  <c:v>Ванинский район</c:v>
                </c:pt>
                <c:pt idx="4">
                  <c:v>район имени Лазо</c:v>
                </c:pt>
                <c:pt idx="5">
                  <c:v>Комсомольский район</c:v>
                </c:pt>
                <c:pt idx="6">
                  <c:v>Вяземский район</c:v>
                </c:pt>
                <c:pt idx="7">
                  <c:v>Верхнебуреинский район</c:v>
                </c:pt>
                <c:pt idx="8">
                  <c:v>Солнечный район</c:v>
                </c:pt>
                <c:pt idx="9">
                  <c:v>район имени Полины Осипенко</c:v>
                </c:pt>
                <c:pt idx="10">
                  <c:v>Амурский район</c:v>
                </c:pt>
                <c:pt idx="11">
                  <c:v>Советско-Гаванский район</c:v>
                </c:pt>
                <c:pt idx="12">
                  <c:v>Николаевский район</c:v>
                </c:pt>
                <c:pt idx="13">
                  <c:v>Ульчский район</c:v>
                </c:pt>
                <c:pt idx="14">
                  <c:v>Охотский район</c:v>
                </c:pt>
                <c:pt idx="15">
                  <c:v>Нанайский район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0</c:v>
                </c:pt>
                <c:pt idx="1">
                  <c:v>13</c:v>
                </c:pt>
                <c:pt idx="2">
                  <c:v>6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3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состоянию на 12.04.2017 (103 ТОС)</c:v>
                </c:pt>
              </c:strCache>
            </c:strRef>
          </c:tx>
          <c:spPr>
            <a:solidFill>
              <a:srgbClr val="07A93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Хабаровский район </c:v>
                </c:pt>
                <c:pt idx="1">
                  <c:v>Бикинский район</c:v>
                </c:pt>
                <c:pt idx="2">
                  <c:v>г. Комсомольск-на-Амуре</c:v>
                </c:pt>
                <c:pt idx="3">
                  <c:v>Ванинский район</c:v>
                </c:pt>
                <c:pt idx="4">
                  <c:v>район имени Лазо</c:v>
                </c:pt>
                <c:pt idx="5">
                  <c:v>Комсомольский район</c:v>
                </c:pt>
                <c:pt idx="6">
                  <c:v>Вяземский район</c:v>
                </c:pt>
                <c:pt idx="7">
                  <c:v>Верхнебуреинский район</c:v>
                </c:pt>
                <c:pt idx="8">
                  <c:v>Солнечный район</c:v>
                </c:pt>
                <c:pt idx="9">
                  <c:v>район имени Полины Осипенко</c:v>
                </c:pt>
                <c:pt idx="10">
                  <c:v>Амурский район</c:v>
                </c:pt>
                <c:pt idx="11">
                  <c:v>Советско-Гаванский район</c:v>
                </c:pt>
                <c:pt idx="12">
                  <c:v>Николаевский район</c:v>
                </c:pt>
                <c:pt idx="13">
                  <c:v>Ульчский район</c:v>
                </c:pt>
                <c:pt idx="14">
                  <c:v>Охотский район</c:v>
                </c:pt>
                <c:pt idx="15">
                  <c:v>Нанайский район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23</c:v>
                </c:pt>
                <c:pt idx="1">
                  <c:v>17</c:v>
                </c:pt>
                <c:pt idx="2">
                  <c:v>10</c:v>
                </c:pt>
                <c:pt idx="3">
                  <c:v>10</c:v>
                </c:pt>
                <c:pt idx="4">
                  <c:v>8</c:v>
                </c:pt>
                <c:pt idx="5">
                  <c:v>7</c:v>
                </c:pt>
                <c:pt idx="6">
                  <c:v>7</c:v>
                </c:pt>
                <c:pt idx="7">
                  <c:v>6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24691544"/>
        <c:axId val="224686448"/>
      </c:barChart>
      <c:catAx>
        <c:axId val="224691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4686448"/>
        <c:crosses val="autoZero"/>
        <c:auto val="1"/>
        <c:lblAlgn val="ctr"/>
        <c:lblOffset val="100"/>
        <c:noMultiLvlLbl val="0"/>
      </c:catAx>
      <c:valAx>
        <c:axId val="2246864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4691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50147611991595"/>
          <c:y val="3.0779272388538021E-2"/>
          <c:w val="0.41804305383626339"/>
          <c:h val="0.119806987257826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>
              <a:defRPr sz="1200"/>
            </a:lvl1pPr>
          </a:lstStyle>
          <a:p>
            <a:fld id="{7811892E-3C16-47E0-BB90-5097E2202A6C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>
              <a:defRPr sz="1200"/>
            </a:lvl1pPr>
          </a:lstStyle>
          <a:p>
            <a:fld id="{305217D5-0685-4349-91BB-6E745DA53F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06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>
              <a:defRPr sz="1200"/>
            </a:lvl1pPr>
          </a:lstStyle>
          <a:p>
            <a:fld id="{4DA7C988-93F5-4332-B843-2E634D65215E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55" tIns="45478" rIns="90955" bIns="4547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6"/>
          </a:xfrm>
          <a:prstGeom prst="rect">
            <a:avLst/>
          </a:prstGeom>
        </p:spPr>
        <p:txBody>
          <a:bodyPr vert="horz" lIns="90955" tIns="45478" rIns="90955" bIns="4547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>
              <a:defRPr sz="1200"/>
            </a:lvl1pPr>
          </a:lstStyle>
          <a:p>
            <a:fld id="{13E28688-8795-4FEE-9A3C-7DF81160A8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61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3F0B-9F26-4D48-83C7-CB3E0F0E89D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4530-8472-4B0F-8B46-45166AA0A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53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3F0B-9F26-4D48-83C7-CB3E0F0E89D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4530-8472-4B0F-8B46-45166AA0A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58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3F0B-9F26-4D48-83C7-CB3E0F0E89D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4530-8472-4B0F-8B46-45166AA0A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25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3F0B-9F26-4D48-83C7-CB3E0F0E89D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4530-8472-4B0F-8B46-45166AA0A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89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3F0B-9F26-4D48-83C7-CB3E0F0E89D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4530-8472-4B0F-8B46-45166AA0A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07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3F0B-9F26-4D48-83C7-CB3E0F0E89D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4530-8472-4B0F-8B46-45166AA0A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43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3F0B-9F26-4D48-83C7-CB3E0F0E89D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4530-8472-4B0F-8B46-45166AA0A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67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3F0B-9F26-4D48-83C7-CB3E0F0E89D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4530-8472-4B0F-8B46-45166AA0A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71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3F0B-9F26-4D48-83C7-CB3E0F0E89D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4530-8472-4B0F-8B46-45166AA0A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85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3F0B-9F26-4D48-83C7-CB3E0F0E89D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4530-8472-4B0F-8B46-45166AA0A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90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3F0B-9F26-4D48-83C7-CB3E0F0E89D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04530-8472-4B0F-8B46-45166AA0A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2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9000"/>
            <a:lum/>
          </a:blip>
          <a:srcRect/>
          <a:stretch>
            <a:fillRect l="-29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3F0B-9F26-4D48-83C7-CB3E0F0E89D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04530-8472-4B0F-8B46-45166AA0A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12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ogs@adm.khv.r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161925" y="1268760"/>
            <a:ext cx="8820150" cy="424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9000"/>
              </a:lnSpc>
              <a:spcBef>
                <a:spcPct val="0"/>
              </a:spcBef>
              <a:buClrTx/>
              <a:buSzTx/>
              <a:buNone/>
            </a:pP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территориального общественного самоуправления в Хабаровском крае как института гражданского </a:t>
            </a: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</a:t>
            </a:r>
          </a:p>
          <a:p>
            <a:pPr algn="ctr">
              <a:lnSpc>
                <a:spcPct val="89000"/>
              </a:lnSpc>
              <a:spcBef>
                <a:spcPct val="0"/>
              </a:spcBef>
              <a:buClrTx/>
              <a:buSzTx/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9000"/>
              </a:lnSpc>
              <a:spcBef>
                <a:spcPct val="0"/>
              </a:spcBef>
              <a:buClrTx/>
              <a:buSzTx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9000"/>
              </a:lnSpc>
              <a:spcBef>
                <a:spcPct val="0"/>
              </a:spcBef>
              <a:buClrTx/>
              <a:buSzTx/>
              <a:buNone/>
            </a:pPr>
            <a:r>
              <a:rPr lang="ru-RU" alt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ТАТАРЧУК 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НИКОЛАЕВНА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0" y="5013176"/>
            <a:ext cx="878522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2800"/>
              </a:lnSpc>
              <a:buFont typeface="Wingdings" panose="05000000000000000000" pitchFamily="2" charset="2"/>
              <a:buNone/>
            </a:pPr>
            <a:r>
              <a:rPr lang="ru-RU" alt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информационно-методической работы управления </a:t>
            </a: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общественных проектов Губернатора и </a:t>
            </a:r>
            <a:r>
              <a:rPr lang="ru-RU" alt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</a:t>
            </a:r>
            <a:r>
              <a:rPr lang="ru-RU" alt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677"/>
            <a:ext cx="9144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5" y="51409"/>
            <a:ext cx="79212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5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"/>
            <a:ext cx="9144000" cy="104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87524" y="1076325"/>
            <a:ext cx="8568952" cy="56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Конкурс проектов ТОС в 2016 г.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2051721" y="1677616"/>
            <a:ext cx="4824536" cy="206336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Подано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проекта </a:t>
            </a:r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ТОС на общую сумму 11 млн. рублей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491880" y="5877272"/>
            <a:ext cx="720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267745" y="3781089"/>
            <a:ext cx="1296143" cy="6259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580112" y="3740977"/>
            <a:ext cx="1408149" cy="6564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179512" y="4582266"/>
            <a:ext cx="4050450" cy="186010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территории: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прокладка водопровода питьевой воды, уличное освещение, ремонт уличных лестниц, газонов, дорог, строительство пешеходного моста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77326" y="4592599"/>
            <a:ext cx="4487162" cy="186010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социально-бытовых потребностей: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праздничных мероприятий, восстановление досугового центра культуры,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кружков, установка спортивных тренажёров, детских площадок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5" y="51409"/>
            <a:ext cx="792126" cy="98072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295448" y="174301"/>
            <a:ext cx="7561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территориального общественного самоуправления в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Хабаровском крае как института гражданского общества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4"/>
            <a:ext cx="9144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55576" y="-66675"/>
            <a:ext cx="964907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491880" y="5877272"/>
            <a:ext cx="720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7524" y="1077858"/>
            <a:ext cx="8568952" cy="56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Победители конкурса проектов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ТОС в 2016 г.</a:t>
            </a:r>
            <a:endParaRPr lang="ru-RU" sz="2800" b="1" dirty="0">
              <a:solidFill>
                <a:srgbClr val="000099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446" y="1736112"/>
            <a:ext cx="4123522" cy="18641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место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ТОС «Фортуна»</a:t>
            </a:r>
            <a:b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(с. Лермонтовка,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Бикинский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район) – проект «Завершение строительства хоккейной коробки»</a:t>
            </a:r>
          </a:p>
          <a:p>
            <a:pPr algn="ctr"/>
            <a:r>
              <a:rPr lang="ru-RU" sz="20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(60 тыс. руб.)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26666" y="1728599"/>
            <a:ext cx="4127376" cy="18716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ТОС «Грани»</a:t>
            </a:r>
            <a:b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(п.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Джамку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Солнечный район) – проект «Фасад дома или новый облик Дальнего Востока»</a:t>
            </a:r>
          </a:p>
          <a:p>
            <a:pPr algn="ctr"/>
            <a:r>
              <a:rPr lang="ru-RU" sz="20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(100 тыс. руб.)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0447" y="3816269"/>
            <a:ext cx="4123522" cy="18449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ТОС «Вятское»</a:t>
            </a:r>
            <a:b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(с. Вятское, Хабаровский район) – проект «Обустройство пешеходного моста в с. Вятское»</a:t>
            </a:r>
          </a:p>
          <a:p>
            <a:pPr algn="ctr"/>
            <a:r>
              <a:rPr lang="ru-RU" sz="20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(42,117 тыс. руб.)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26666" y="3792102"/>
            <a:ext cx="4213278" cy="18691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место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ТОС «Вместе мы сила»</a:t>
            </a:r>
            <a:b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(с. Лермонтовка,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Бикинский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район) – проект Детская игровая площадка «Счастливый карапуз»</a:t>
            </a:r>
          </a:p>
          <a:p>
            <a:pPr algn="ctr"/>
            <a:r>
              <a:rPr lang="ru-RU" sz="20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(82,883 тыс. руб.)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5973543"/>
            <a:ext cx="7164796" cy="6238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краевого бюджета – 285 тыс. руб.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5" y="51409"/>
            <a:ext cx="792126" cy="98072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331640" y="186602"/>
            <a:ext cx="7561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территориального общественного самоуправления в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Хабаровском крае как института гражданского общества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0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4"/>
            <a:ext cx="9144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19" name="Заголовок 5"/>
          <p:cNvSpPr txBox="1">
            <a:spLocks/>
          </p:cNvSpPr>
          <p:nvPr/>
        </p:nvSpPr>
        <p:spPr>
          <a:xfrm>
            <a:off x="-1188640" y="3387058"/>
            <a:ext cx="5580173" cy="1802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835249" y="1222076"/>
            <a:ext cx="5191436" cy="21649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МЛН. РУБЛЕЙ 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ПОДДЕРЖКУ ПРОЕКТОВ ТОС</a:t>
            </a:r>
            <a:b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 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688705"/>
            <a:ext cx="4068005" cy="25486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КОНКУРС </a:t>
            </a:r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документов осуществлялся с 08 по 28 февраля 2017 г.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 млн. рублей)</a:t>
            </a:r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3688705"/>
            <a:ext cx="3960440" cy="25486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КОНКУРС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 на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квартал 2017 г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 млн. рублей)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5" y="51409"/>
            <a:ext cx="792126" cy="98072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331640" y="186602"/>
            <a:ext cx="7561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территориального общественного самоуправления в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Хабаровском крае как института гражданского общества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53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"/>
            <a:ext cx="9144000" cy="104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95536" y="1051190"/>
            <a:ext cx="8568952" cy="56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2800" b="1" dirty="0">
                <a:solidFill>
                  <a:srgbClr val="92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Конкурс проектов ТОС в </a:t>
            </a:r>
            <a:r>
              <a:rPr lang="ru-RU" sz="2800" b="1" dirty="0" smtClean="0">
                <a:solidFill>
                  <a:srgbClr val="92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2017 </a:t>
            </a:r>
            <a:r>
              <a:rPr lang="ru-RU" sz="2800" b="1" dirty="0">
                <a:solidFill>
                  <a:srgbClr val="92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1181703" y="1567365"/>
            <a:ext cx="6780593" cy="11498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Подано 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 проектов ТОС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152033" y="2600159"/>
            <a:ext cx="684076" cy="51786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1600" y="3123069"/>
            <a:ext cx="7367535" cy="11521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общую сумму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36,643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(запрашиваемые средства краевого бюджета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25,781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руб.,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граждан –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10,059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руб.,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муниципального бюджета –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0,684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руб.)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491880" y="5877272"/>
            <a:ext cx="720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203848" y="4319689"/>
            <a:ext cx="576065" cy="4370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255558" y="4326758"/>
            <a:ext cx="684594" cy="4299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257200" y="4817368"/>
            <a:ext cx="4050450" cy="18601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74% проектов направлены на благоустройство территории: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площадок, установка спортивных тренажеров, ремонт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дворовых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территорий, устройство летней канализации, ремонт колодца, уличное освещение,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реставрация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памятных мест, благоустройство территории кладбища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77326" y="4817369"/>
            <a:ext cx="4487162" cy="18601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26% проектов направлены на удовлетворение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социально-бытовых потребностей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праздничных мероприятий, проведение кружков, организация спортивных секций, проведение субботников, организация социальных гостиниц, торжественное открытие досуговых объектов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5" y="51409"/>
            <a:ext cx="792126" cy="98072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331640" y="174301"/>
            <a:ext cx="7561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территориального общественного самоуправления в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Хабаровском крае как института гражданского общества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0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4"/>
            <a:ext cx="9144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19" name="Заголовок 5"/>
          <p:cNvSpPr txBox="1">
            <a:spLocks/>
          </p:cNvSpPr>
          <p:nvPr/>
        </p:nvSpPr>
        <p:spPr>
          <a:xfrm>
            <a:off x="-1188640" y="3387058"/>
            <a:ext cx="5580173" cy="1802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80467" y="1059732"/>
            <a:ext cx="91440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25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Критерии оценки проектов ТОС</a:t>
            </a:r>
            <a:endParaRPr lang="ru-RU" sz="25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4000"/>
              </a:lnSpc>
            </a:pPr>
            <a:endParaRPr lang="ru-RU" sz="25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60232" y="3408513"/>
            <a:ext cx="2090056" cy="1443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Дополненный балл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желанию члена комиссии)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57999" y="5369972"/>
            <a:ext cx="2454972" cy="13278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эффективность проекта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критерия)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22796" y="1637885"/>
            <a:ext cx="2085308" cy="1326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эффективность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критерия)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6839" y="3459277"/>
            <a:ext cx="2236455" cy="13927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Обоснованность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актуальность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критерия)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5" y="51409"/>
            <a:ext cx="792126" cy="980728"/>
          </a:xfrm>
          <a:prstGeom prst="rect">
            <a:avLst/>
          </a:prstGeom>
        </p:spPr>
      </p:pic>
      <p:sp>
        <p:nvSpPr>
          <p:cNvPr id="16" name="Крест 15"/>
          <p:cNvSpPr/>
          <p:nvPr/>
        </p:nvSpPr>
        <p:spPr>
          <a:xfrm>
            <a:off x="6056709" y="4015739"/>
            <a:ext cx="432048" cy="441793"/>
          </a:xfrm>
          <a:prstGeom prst="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рест 20"/>
          <p:cNvSpPr/>
          <p:nvPr/>
        </p:nvSpPr>
        <p:spPr>
          <a:xfrm>
            <a:off x="4320573" y="3037656"/>
            <a:ext cx="432048" cy="421621"/>
          </a:xfrm>
          <a:prstGeom prst="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рест 21"/>
          <p:cNvSpPr/>
          <p:nvPr/>
        </p:nvSpPr>
        <p:spPr>
          <a:xfrm>
            <a:off x="4320574" y="4906223"/>
            <a:ext cx="432048" cy="439298"/>
          </a:xfrm>
          <a:prstGeom prst="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357999" y="3535922"/>
            <a:ext cx="2486197" cy="123949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балл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Крест 22"/>
          <p:cNvSpPr/>
          <p:nvPr/>
        </p:nvSpPr>
        <p:spPr>
          <a:xfrm>
            <a:off x="2768520" y="4015739"/>
            <a:ext cx="432048" cy="441792"/>
          </a:xfrm>
          <a:prstGeom prst="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331640" y="187830"/>
            <a:ext cx="7561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территориального общественного самоуправления в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Хабаровском крае как института гражданского общества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3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4"/>
            <a:ext cx="9144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19" name="Заголовок 5"/>
          <p:cNvSpPr txBox="1">
            <a:spLocks/>
          </p:cNvSpPr>
          <p:nvPr/>
        </p:nvSpPr>
        <p:spPr>
          <a:xfrm>
            <a:off x="-1188640" y="3387058"/>
            <a:ext cx="5580173" cy="1802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9270" y="996886"/>
            <a:ext cx="9144000" cy="1065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 критериев оценки проектов ТОС</a:t>
            </a:r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4000"/>
              </a:lnSpc>
            </a:pPr>
            <a:endParaRPr lang="ru-RU" sz="25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5" y="51409"/>
            <a:ext cx="792126" cy="9807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" y="2654610"/>
            <a:ext cx="3836707" cy="32730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обоснованность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 основании представленных коммерческих документов или иных документов;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количество привлекаемых граждан в деятельность по реализации проекта;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доля привлекаемых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из внебюджетных источников;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доля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благополучателей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реализации проекта.</a:t>
            </a:r>
          </a:p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5333" y="2654610"/>
            <a:ext cx="3817545" cy="32672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обоснованность и актуальность проблемы, на решение которой направлен проект;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соответствие цели и задач проекта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проблеме;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эффективность заявленных методов решения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проблем;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влияние результатов проекта на популяризацию ТОС среди жителей муниципального образования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5326" y="1808775"/>
            <a:ext cx="3514625" cy="64151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фактическим представленным данным ТОС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5333" y="1808775"/>
            <a:ext cx="3577674" cy="64151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Экспертная оценка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61850" y="187830"/>
            <a:ext cx="7561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территориального общественного самоуправления в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Хабаровском крае как института гражданского общества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1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4"/>
            <a:ext cx="9144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55576" y="-66675"/>
            <a:ext cx="964907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5" y="51409"/>
            <a:ext cx="792126" cy="98072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331640" y="187830"/>
            <a:ext cx="7561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территориального общественного самоуправления в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Хабаровском крае как института гражданского общества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3528" y="1170562"/>
            <a:ext cx="3744416" cy="141364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Подано 111 проектов ТОС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794258" y="1170562"/>
            <a:ext cx="3882198" cy="143082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29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ТОС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 млн. руб.)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067944" y="1669952"/>
            <a:ext cx="72631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7792" y="2780928"/>
            <a:ext cx="8389120" cy="576064"/>
          </a:xfrm>
          <a:prstGeom prst="roundRect">
            <a:avLst/>
          </a:prstGeom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победителей-ТОС в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Верхнебуреинском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689340" y="2485846"/>
            <a:ext cx="288032" cy="439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573016"/>
            <a:ext cx="2850072" cy="11521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ТОС "ДОМ",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Среднеургальское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46412" y="5517232"/>
            <a:ext cx="2850072" cy="11521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ТОС "Горизонт",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Герби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92173" y="5345652"/>
            <a:ext cx="2850072" cy="11521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ТОС "Дружба",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Аланапское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802455" y="3573016"/>
            <a:ext cx="2850072" cy="11521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ТОС "ЭТОС",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Софийск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142017" y="4445496"/>
            <a:ext cx="2850072" cy="11521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ТОС "Импульс",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Алонка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33821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4"/>
            <a:ext cx="9144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55576" y="-66675"/>
            <a:ext cx="964907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5" y="51409"/>
            <a:ext cx="792126" cy="98072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315774" y="1320704"/>
            <a:ext cx="4303326" cy="9302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 краевого бюджета (Правительство края)</a:t>
            </a:r>
            <a:endParaRPr lang="ru-RU" sz="11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3885708" y="2346782"/>
            <a:ext cx="1024255" cy="797989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46550" y="3201390"/>
            <a:ext cx="4719543" cy="1073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образования края (городское, сельское поселение и городской округ)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(муниципальный бюджет)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27884" y="5139704"/>
            <a:ext cx="2303227" cy="11875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ТОС</a:t>
            </a:r>
            <a:endParaRPr lang="ru-RU" sz="3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91910" y="5139704"/>
            <a:ext cx="1994890" cy="11875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ТОС</a:t>
            </a:r>
            <a:endParaRPr lang="ru-RU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1830526" y="4300212"/>
            <a:ext cx="432048" cy="777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650743" y="4335567"/>
            <a:ext cx="643441" cy="752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555936" y="4313032"/>
            <a:ext cx="4807" cy="826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457951" y="5120031"/>
            <a:ext cx="2303227" cy="11875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ТОС</a:t>
            </a:r>
            <a:endParaRPr lang="ru-RU" sz="3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06070" y="187830"/>
            <a:ext cx="7561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территориального общественного самоуправления в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Хабаровском крае как института гражданского общества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8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4"/>
            <a:ext cx="9144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556791"/>
            <a:ext cx="7920880" cy="4744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реализации общественных проектов Губернатора и Правительства Хабаровского края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информационно-методической работы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35-20-37,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30-16-28</a:t>
            </a:r>
            <a:endParaRPr lang="ru-RU" sz="2800" b="1" dirty="0">
              <a:solidFill>
                <a:srgbClr val="0000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solidFill>
                <a:srgbClr val="17375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1737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2800" dirty="0">
                <a:solidFill>
                  <a:srgbClr val="1737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1737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2800" dirty="0">
                <a:solidFill>
                  <a:srgbClr val="1737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800" u="sng" dirty="0">
                <a:solidFill>
                  <a:srgbClr val="1737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ogs@adm.khv.ru</a:t>
            </a:r>
            <a:endParaRPr lang="ru-RU" sz="2800" u="sng" dirty="0">
              <a:solidFill>
                <a:srgbClr val="17375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1737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сайт: </a:t>
            </a:r>
            <a:r>
              <a:rPr lang="en-US" sz="2800" b="1" dirty="0">
                <a:solidFill>
                  <a:srgbClr val="17375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https://ogs.khabkrai.ru</a:t>
            </a:r>
            <a:endParaRPr lang="ru-RU" sz="2800" b="1" dirty="0">
              <a:solidFill>
                <a:srgbClr val="17375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5" y="51409"/>
            <a:ext cx="79212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8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677"/>
            <a:ext cx="9144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368638" y="0"/>
            <a:ext cx="7776884" cy="92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территориального общественного самоуправления в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Хабаровском крае как института гражданского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18267"/>
            <a:ext cx="1980116" cy="244013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699792" y="1295942"/>
            <a:ext cx="612068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территориальное общественное самоуправление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вытекает из положений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согласно которой местное самоуправление осуществляется гражданами в различных формах прямого волеизъявления.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3528" y="3648873"/>
            <a:ext cx="87849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03" algn="ctr"/>
            <a:endParaRPr lang="ru-RU" sz="2600" b="1" dirty="0">
              <a:solidFill>
                <a:srgbClr val="0000C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450203" algn="just"/>
            <a:endParaRPr lang="ru-RU" sz="2600" b="1" dirty="0">
              <a:solidFill>
                <a:srgbClr val="0000C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450203" algn="just"/>
            <a:r>
              <a:rPr lang="ru-RU" sz="23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ТОС  – форма непосредственного осуществления самоуправления жителями, ограниченная территориально (т.е. по территории проживания), связующее звено между гражданами и органами местного самоуправления.</a:t>
            </a:r>
            <a:endParaRPr lang="ru-RU" sz="2300" dirty="0">
              <a:solidFill>
                <a:srgbClr val="0000C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450203" algn="ctr"/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indent="450203"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03"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0203"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5" y="51409"/>
            <a:ext cx="79212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7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3" y="2039082"/>
            <a:ext cx="4752528" cy="467229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территории;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ЖКХ;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досуга и занятости детей и подростков;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праздников и спортивных соревнований;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охране и поддержании правопорядка;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игровых и спортивных площадок;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прав и интересов жителей;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пожилым людям и другие социально значимые направления.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5" y="1971937"/>
            <a:ext cx="4032468" cy="39773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95536" y="1124329"/>
            <a:ext cx="8212313" cy="847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местного значения, решаемые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ТОСами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677"/>
            <a:ext cx="9144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5" y="51409"/>
            <a:ext cx="792126" cy="9807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1640" y="91886"/>
            <a:ext cx="7561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территориального общественного самоуправления в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Хабаровском крае как института гражданского общества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07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3325" y="1104052"/>
            <a:ext cx="856895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Развитие ТОС в крае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677"/>
            <a:ext cx="9144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5" y="51409"/>
            <a:ext cx="792126" cy="98072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203848" y="2113623"/>
            <a:ext cx="2736304" cy="149246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Принята Концепция развития ТОС в Хабаровском крае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2020 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23455" y="2158583"/>
            <a:ext cx="2766462" cy="14965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Включено мероприятие по развитию ТОС в государственную программу края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8517" y="4365104"/>
            <a:ext cx="2844316" cy="17281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План мероприятий по реализации Концепции в муниципальных образованиях края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42691" y="4385794"/>
            <a:ext cx="2412268" cy="17075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Единый информационный реестр ТОС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469113" y="4385794"/>
            <a:ext cx="2664296" cy="16498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методические рекомендации для органов МСУ и ТОС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87524" y="2097788"/>
            <a:ext cx="2412268" cy="14965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 опыт субъектов РФ в сфере ТОС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91886"/>
            <a:ext cx="7561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территориального общественного самоуправления в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Хабаровском крае как института гражданского общества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9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117757" y="2132856"/>
            <a:ext cx="2993383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Создана страница в сети «Интернет»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ogs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khabkrai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0000C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4000"/>
              </a:lnSpc>
            </a:pPr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(Раздел ТОС)</a:t>
            </a:r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677"/>
            <a:ext cx="9144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5" y="51409"/>
            <a:ext cx="792126" cy="9807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5760659" cy="42484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66100" y="128549"/>
            <a:ext cx="7561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территориального общественного самоуправления в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Хабаровском крае как института гражданского общества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4"/>
            <a:ext cx="9144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51520" y="1188135"/>
            <a:ext cx="8568952" cy="56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Хабаровском крае действует </a:t>
            </a:r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103 </a:t>
            </a:r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ТОС </a:t>
            </a:r>
          </a:p>
        </p:txBody>
      </p:sp>
      <p:graphicFrame>
        <p:nvGraphicFramePr>
          <p:cNvPr id="11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845343"/>
              </p:ext>
            </p:extLst>
          </p:nvPr>
        </p:nvGraphicFramePr>
        <p:xfrm>
          <a:off x="107485" y="1916832"/>
          <a:ext cx="885700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5" y="51409"/>
            <a:ext cx="792126" cy="9807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03648" y="184591"/>
            <a:ext cx="7561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территориального общественного самоуправления в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Хабаровском крае как института гражданского общества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96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4"/>
            <a:ext cx="9144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5" y="51409"/>
            <a:ext cx="792126" cy="9807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9" y="1667560"/>
            <a:ext cx="3962634" cy="267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45875"/>
            <a:ext cx="3995142" cy="2752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24" y="4156294"/>
            <a:ext cx="4122158" cy="2721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87524" y="1116768"/>
            <a:ext cx="8568952" cy="550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28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Проведены обучающие семинары</a:t>
            </a:r>
            <a:endParaRPr lang="ru-RU" sz="28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184591"/>
            <a:ext cx="7561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территориального общественного самоуправления в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Хабаровском крае как института гражданского общества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4"/>
            <a:ext cx="9144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5" y="51409"/>
            <a:ext cx="792126" cy="98072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754110" y="2629296"/>
            <a:ext cx="3686114" cy="22064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семинаров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ТОС 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81228" y="5164403"/>
            <a:ext cx="2412268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65866" y="1388567"/>
            <a:ext cx="2412268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Выездные семинары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40630" y="1398380"/>
            <a:ext cx="2351850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Видеоконференции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1781" y="1425963"/>
            <a:ext cx="2251589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встречи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88328" y="3228462"/>
            <a:ext cx="2376264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Онлайн-семинары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2084" y="3173955"/>
            <a:ext cx="2270048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Онлайн-конференции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40845" y="5164403"/>
            <a:ext cx="2412268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по написанию проектов ТОС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0462" y="5164403"/>
            <a:ext cx="2412268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1640" y="186602"/>
            <a:ext cx="7561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территориального общественного самоуправления в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Хабаровском крае как института гражданского общества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46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4"/>
            <a:ext cx="9144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19" name="Заголовок 5"/>
          <p:cNvSpPr txBox="1">
            <a:spLocks/>
          </p:cNvSpPr>
          <p:nvPr/>
        </p:nvSpPr>
        <p:spPr>
          <a:xfrm>
            <a:off x="-1188640" y="3387058"/>
            <a:ext cx="5580173" cy="1802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9270" y="1340768"/>
            <a:ext cx="9144000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2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Постановление Правительства </a:t>
            </a:r>
            <a:r>
              <a:rPr lang="ru-RU" sz="25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края от 24.06.2016 № </a:t>
            </a:r>
            <a:r>
              <a:rPr lang="ru-RU" sz="2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199-пр </a:t>
            </a:r>
          </a:p>
          <a:p>
            <a:pPr algn="ctr"/>
            <a:r>
              <a:rPr lang="ru-RU" sz="25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Положения о предоставлении грантов в форме иных межбюджетных трансфертов из краевого бюджета бюджетам муниципальных образований Хабаровского края в целях поддержки проектов, инициируемых муниципальными образованиями края по развитию территориального общественного самоуправления»</a:t>
            </a:r>
          </a:p>
          <a:p>
            <a:pPr algn="ctr">
              <a:lnSpc>
                <a:spcPts val="4000"/>
              </a:lnSpc>
            </a:pPr>
            <a:endParaRPr lang="ru-RU" sz="25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91306" y="4505734"/>
            <a:ext cx="2045189" cy="1443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предоставления средств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41962" y="4505735"/>
            <a:ext cx="1977376" cy="1443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450016" y="4505735"/>
            <a:ext cx="1878180" cy="1443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проекту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5824" y="4505735"/>
            <a:ext cx="2040869" cy="1443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проведения конкурса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5" y="51409"/>
            <a:ext cx="792126" cy="98072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475467" y="186602"/>
            <a:ext cx="7561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территориального общественного самоуправления в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Хабаровском крае как института гражданского общества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10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5566</TotalTime>
  <Words>920</Words>
  <Application>Microsoft Office PowerPoint</Application>
  <PresentationFormat>Экран (4:3)</PresentationFormat>
  <Paragraphs>164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Татарчук Ольга Николаевна</cp:lastModifiedBy>
  <cp:revision>657</cp:revision>
  <cp:lastPrinted>2017-03-28T02:14:29Z</cp:lastPrinted>
  <dcterms:created xsi:type="dcterms:W3CDTF">2015-08-22T15:27:53Z</dcterms:created>
  <dcterms:modified xsi:type="dcterms:W3CDTF">2017-04-17T00:31:33Z</dcterms:modified>
</cp:coreProperties>
</file>