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331" r:id="rId3"/>
    <p:sldId id="310" r:id="rId4"/>
    <p:sldId id="333" r:id="rId5"/>
    <p:sldId id="334" r:id="rId6"/>
    <p:sldId id="326" r:id="rId7"/>
    <p:sldId id="327" r:id="rId8"/>
    <p:sldId id="313" r:id="rId9"/>
    <p:sldId id="328" r:id="rId10"/>
    <p:sldId id="314" r:id="rId11"/>
    <p:sldId id="316" r:id="rId12"/>
    <p:sldId id="317" r:id="rId13"/>
    <p:sldId id="319" r:id="rId14"/>
    <p:sldId id="329" r:id="rId15"/>
    <p:sldId id="320" r:id="rId16"/>
    <p:sldId id="321" r:id="rId17"/>
    <p:sldId id="325" r:id="rId18"/>
    <p:sldId id="323" r:id="rId19"/>
    <p:sldId id="324" r:id="rId20"/>
    <p:sldId id="330" r:id="rId21"/>
    <p:sldId id="332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66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3" autoAdjust="0"/>
    <p:restoredTop sz="94571" autoAdjust="0"/>
  </p:normalViewPr>
  <p:slideViewPr>
    <p:cSldViewPr>
      <p:cViewPr varScale="1">
        <p:scale>
          <a:sx n="107" d="100"/>
          <a:sy n="107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2.9893100389975502E-3"/>
                  <c:y val="8.1249999999999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893100389975502E-3"/>
                  <c:y val="8.125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946550194987751E-3"/>
                  <c:y val="6.8750000000000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90.9</c:v>
                </c:pt>
                <c:pt idx="1">
                  <c:v>102.1</c:v>
                </c:pt>
                <c:pt idx="2">
                  <c:v>-11.2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0"/>
                  <c:y val="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946550194987751E-3"/>
                  <c:y val="7.1874999999999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893100389975502E-3"/>
                  <c:y val="1.8750492125984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101.8</c:v>
                </c:pt>
                <c:pt idx="1">
                  <c:v>106.4</c:v>
                </c:pt>
                <c:pt idx="2">
                  <c:v>-4.5999999999999996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613696"/>
        <c:axId val="172614088"/>
      </c:barChart>
      <c:catAx>
        <c:axId val="172613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614088"/>
        <c:crosses val="autoZero"/>
        <c:auto val="1"/>
        <c:lblAlgn val="ctr"/>
        <c:lblOffset val="100"/>
        <c:noMultiLvlLbl val="0"/>
      </c:catAx>
      <c:valAx>
        <c:axId val="172614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261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899560594962143"/>
          <c:y val="0.90161368110236229"/>
          <c:w val="0.22841694613969446"/>
          <c:h val="6.7136318897637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4BF70D-53A3-4786-9414-E20CA19FF884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3CE11B-C62C-420C-B191-3D42781366E6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обеспечено формирование нормативной правовой базы по нормированию в сфере закупок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57292-E916-4156-97B6-71770C32702E}" type="parTrans" cxnId="{CDDD310E-B618-4C61-8798-00A8206876B8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A2E62D-D5D1-4977-8C96-FC9F1C53275D}" type="sibTrans" cxnId="{CDDD310E-B618-4C61-8798-00A8206876B8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EE29F-3457-4FC1-9ABF-503714261BEB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приведены в соответствие с требованиями законодательства порядки и методики планирования расходов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BAEC62-A7C9-47EC-AE04-C7C15946C576}" type="parTrans" cxnId="{D5EEDD6A-4B21-4C10-9360-F24CDF802F8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CDF540-A428-4FCB-A9FA-68BCBD9D8352}" type="sibTrans" cxnId="{D5EEDD6A-4B21-4C10-9360-F24CDF802F8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687BE1-F538-49EF-999B-3119383A9A46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утверждены порядки разработки и утверждения долгосрочных  бюджетных прогнозов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BA7752-69A9-4A1D-B1A1-ED179C605523}" type="parTrans" cxnId="{7EC83534-2A56-45E1-A9DF-2CE94346392F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E6B459-1587-49D5-92C1-D0D50B79B8FE}" type="sibTrans" cxnId="{7EC83534-2A56-45E1-A9DF-2CE94346392F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807F37-6C2A-4B64-8CC6-5C73964E5365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завершена работа по формированию реестра участников бюджетного процесса в системе "Электронный бюджет»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BA0240-E3B7-42AF-9B0D-4B844E8EA9D6}" type="parTrans" cxnId="{14FA1027-F9BA-41E8-9D6C-14F3A2D357A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5618D7-9D40-40D0-A2D5-F19D542D59C8}" type="sibTrans" cxnId="{14FA1027-F9BA-41E8-9D6C-14F3A2D357A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0727FC-6978-4082-8BB3-F58305F36D07}" type="pres">
      <dgm:prSet presAssocID="{794BF70D-53A3-4786-9414-E20CA19FF88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66A7-FDD8-4111-A8D3-3A349AD635D2}" type="pres">
      <dgm:prSet presAssocID="{183CE11B-C62C-420C-B191-3D42781366E6}" presName="parentLin" presStyleCnt="0"/>
      <dgm:spPr/>
    </dgm:pt>
    <dgm:pt modelId="{2EF5EAC5-2645-4890-B7AF-2C8CB08A8F15}" type="pres">
      <dgm:prSet presAssocID="{183CE11B-C62C-420C-B191-3D42781366E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B143A8-703D-436E-9C3C-894F4610F930}" type="pres">
      <dgm:prSet presAssocID="{183CE11B-C62C-420C-B191-3D42781366E6}" presName="parentText" presStyleLbl="node1" presStyleIdx="0" presStyleCnt="4" custScaleX="12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1EE2A-BD22-4837-A626-93963247084B}" type="pres">
      <dgm:prSet presAssocID="{183CE11B-C62C-420C-B191-3D42781366E6}" presName="negativeSpace" presStyleCnt="0"/>
      <dgm:spPr/>
    </dgm:pt>
    <dgm:pt modelId="{251756E1-96ED-4500-95AA-07886A5F0D5C}" type="pres">
      <dgm:prSet presAssocID="{183CE11B-C62C-420C-B191-3D42781366E6}" presName="childText" presStyleLbl="conFgAcc1" presStyleIdx="0" presStyleCnt="4">
        <dgm:presLayoutVars>
          <dgm:bulletEnabled val="1"/>
        </dgm:presLayoutVars>
      </dgm:prSet>
      <dgm:spPr/>
    </dgm:pt>
    <dgm:pt modelId="{8ED7CBAF-87AA-4302-ABEF-D14314C9D731}" type="pres">
      <dgm:prSet presAssocID="{12A2E62D-D5D1-4977-8C96-FC9F1C53275D}" presName="spaceBetweenRectangles" presStyleCnt="0"/>
      <dgm:spPr/>
    </dgm:pt>
    <dgm:pt modelId="{EF875B38-A88E-41FB-AD6F-221B4E9A8458}" type="pres">
      <dgm:prSet presAssocID="{5AFEE29F-3457-4FC1-9ABF-503714261BEB}" presName="parentLin" presStyleCnt="0"/>
      <dgm:spPr/>
    </dgm:pt>
    <dgm:pt modelId="{6502BED9-7BA7-4BCE-81CF-B28401936646}" type="pres">
      <dgm:prSet presAssocID="{5AFEE29F-3457-4FC1-9ABF-503714261BE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ACB7187-4783-4B77-9E5A-379E8EB98BCD}" type="pres">
      <dgm:prSet presAssocID="{5AFEE29F-3457-4FC1-9ABF-503714261BEB}" presName="parentText" presStyleLbl="node1" presStyleIdx="1" presStyleCnt="4" custScaleX="12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39504-5053-4407-ABE0-BE5B2685F8BC}" type="pres">
      <dgm:prSet presAssocID="{5AFEE29F-3457-4FC1-9ABF-503714261BEB}" presName="negativeSpace" presStyleCnt="0"/>
      <dgm:spPr/>
    </dgm:pt>
    <dgm:pt modelId="{5AAE9A21-7298-413C-898F-5767F4597E93}" type="pres">
      <dgm:prSet presAssocID="{5AFEE29F-3457-4FC1-9ABF-503714261BEB}" presName="childText" presStyleLbl="conFgAcc1" presStyleIdx="1" presStyleCnt="4">
        <dgm:presLayoutVars>
          <dgm:bulletEnabled val="1"/>
        </dgm:presLayoutVars>
      </dgm:prSet>
      <dgm:spPr/>
    </dgm:pt>
    <dgm:pt modelId="{CDBBD5D2-C4DE-4272-A57B-DBC473D31DAD}" type="pres">
      <dgm:prSet presAssocID="{80CDF540-A428-4FCB-A9FA-68BCBD9D8352}" presName="spaceBetweenRectangles" presStyleCnt="0"/>
      <dgm:spPr/>
    </dgm:pt>
    <dgm:pt modelId="{5390468E-0E03-4D35-8334-CD030A1D79A7}" type="pres">
      <dgm:prSet presAssocID="{0E687BE1-F538-49EF-999B-3119383A9A46}" presName="parentLin" presStyleCnt="0"/>
      <dgm:spPr/>
    </dgm:pt>
    <dgm:pt modelId="{98E9F1AE-632C-46D5-8CEA-9302E3A6B6A6}" type="pres">
      <dgm:prSet presAssocID="{0E687BE1-F538-49EF-999B-3119383A9A4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59F0D7D-A861-4CF8-8289-178A1FC84B34}" type="pres">
      <dgm:prSet presAssocID="{0E687BE1-F538-49EF-999B-3119383A9A46}" presName="parentText" presStyleLbl="node1" presStyleIdx="2" presStyleCnt="4" custScaleX="12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3B479-81FE-4BF5-BE0E-A5C8E17B19D8}" type="pres">
      <dgm:prSet presAssocID="{0E687BE1-F538-49EF-999B-3119383A9A46}" presName="negativeSpace" presStyleCnt="0"/>
      <dgm:spPr/>
    </dgm:pt>
    <dgm:pt modelId="{9785B626-E598-4AE7-9641-A2263D271EA4}" type="pres">
      <dgm:prSet presAssocID="{0E687BE1-F538-49EF-999B-3119383A9A46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42BB3-6EF7-4962-BC5F-2D34F6E05183}" type="pres">
      <dgm:prSet presAssocID="{CAE6B459-1587-49D5-92C1-D0D50B79B8FE}" presName="spaceBetweenRectangles" presStyleCnt="0"/>
      <dgm:spPr/>
    </dgm:pt>
    <dgm:pt modelId="{34317CEA-3375-4EC1-9AA5-86D7AF4888A2}" type="pres">
      <dgm:prSet presAssocID="{C0807F37-6C2A-4B64-8CC6-5C73964E5365}" presName="parentLin" presStyleCnt="0"/>
      <dgm:spPr/>
    </dgm:pt>
    <dgm:pt modelId="{C8C7EBD7-CD14-46F1-A53B-5BC70FD62F24}" type="pres">
      <dgm:prSet presAssocID="{C0807F37-6C2A-4B64-8CC6-5C73964E536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41A8E9C-867B-46F4-A64C-A236B222A34A}" type="pres">
      <dgm:prSet presAssocID="{C0807F37-6C2A-4B64-8CC6-5C73964E5365}" presName="parentText" presStyleLbl="node1" presStyleIdx="3" presStyleCnt="4" custScaleX="128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684D92-5757-4009-B8E9-9B568A2BA747}" type="pres">
      <dgm:prSet presAssocID="{C0807F37-6C2A-4B64-8CC6-5C73964E5365}" presName="negativeSpace" presStyleCnt="0"/>
      <dgm:spPr/>
    </dgm:pt>
    <dgm:pt modelId="{2D602C77-1F6C-4293-B8FF-C6190BDE5A2B}" type="pres">
      <dgm:prSet presAssocID="{C0807F37-6C2A-4B64-8CC6-5C73964E536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17DF2F8-9E36-41C4-906C-4FBD9569D8A8}" type="presOf" srcId="{C0807F37-6C2A-4B64-8CC6-5C73964E5365}" destId="{C8C7EBD7-CD14-46F1-A53B-5BC70FD62F24}" srcOrd="0" destOrd="0" presId="urn:microsoft.com/office/officeart/2005/8/layout/list1"/>
    <dgm:cxn modelId="{4F646F7C-1DD4-426A-9AC2-27113AAA8307}" type="presOf" srcId="{0E687BE1-F538-49EF-999B-3119383A9A46}" destId="{A59F0D7D-A861-4CF8-8289-178A1FC84B34}" srcOrd="1" destOrd="0" presId="urn:microsoft.com/office/officeart/2005/8/layout/list1"/>
    <dgm:cxn modelId="{825E9753-7DA9-4C45-ABB3-C619648CAAFB}" type="presOf" srcId="{C0807F37-6C2A-4B64-8CC6-5C73964E5365}" destId="{D41A8E9C-867B-46F4-A64C-A236B222A34A}" srcOrd="1" destOrd="0" presId="urn:microsoft.com/office/officeart/2005/8/layout/list1"/>
    <dgm:cxn modelId="{CDDD310E-B618-4C61-8798-00A8206876B8}" srcId="{794BF70D-53A3-4786-9414-E20CA19FF884}" destId="{183CE11B-C62C-420C-B191-3D42781366E6}" srcOrd="0" destOrd="0" parTransId="{45F57292-E916-4156-97B6-71770C32702E}" sibTransId="{12A2E62D-D5D1-4977-8C96-FC9F1C53275D}"/>
    <dgm:cxn modelId="{44D85584-5AE4-4D42-B92D-24C612A5333A}" type="presOf" srcId="{5AFEE29F-3457-4FC1-9ABF-503714261BEB}" destId="{DACB7187-4783-4B77-9E5A-379E8EB98BCD}" srcOrd="1" destOrd="0" presId="urn:microsoft.com/office/officeart/2005/8/layout/list1"/>
    <dgm:cxn modelId="{9A3D00F1-2358-4C8F-879E-ADAD275017A5}" type="presOf" srcId="{794BF70D-53A3-4786-9414-E20CA19FF884}" destId="{D20727FC-6978-4082-8BB3-F58305F36D07}" srcOrd="0" destOrd="0" presId="urn:microsoft.com/office/officeart/2005/8/layout/list1"/>
    <dgm:cxn modelId="{D595E07A-8887-46E2-94C9-093891511BB4}" type="presOf" srcId="{5AFEE29F-3457-4FC1-9ABF-503714261BEB}" destId="{6502BED9-7BA7-4BCE-81CF-B28401936646}" srcOrd="0" destOrd="0" presId="urn:microsoft.com/office/officeart/2005/8/layout/list1"/>
    <dgm:cxn modelId="{14FA1027-F9BA-41E8-9D6C-14F3A2D357AD}" srcId="{794BF70D-53A3-4786-9414-E20CA19FF884}" destId="{C0807F37-6C2A-4B64-8CC6-5C73964E5365}" srcOrd="3" destOrd="0" parTransId="{B7BA0240-E3B7-42AF-9B0D-4B844E8EA9D6}" sibTransId="{865618D7-9D40-40D0-A2D5-F19D542D59C8}"/>
    <dgm:cxn modelId="{D5EEDD6A-4B21-4C10-9360-F24CDF802F8C}" srcId="{794BF70D-53A3-4786-9414-E20CA19FF884}" destId="{5AFEE29F-3457-4FC1-9ABF-503714261BEB}" srcOrd="1" destOrd="0" parTransId="{2ABAEC62-A7C9-47EC-AE04-C7C15946C576}" sibTransId="{80CDF540-A428-4FCB-A9FA-68BCBD9D8352}"/>
    <dgm:cxn modelId="{AE8139CE-1E37-494A-AE73-D988A2FA9108}" type="presOf" srcId="{0E687BE1-F538-49EF-999B-3119383A9A46}" destId="{98E9F1AE-632C-46D5-8CEA-9302E3A6B6A6}" srcOrd="0" destOrd="0" presId="urn:microsoft.com/office/officeart/2005/8/layout/list1"/>
    <dgm:cxn modelId="{4747C8F5-2609-4AA4-84C3-F3EAD18367A5}" type="presOf" srcId="{183CE11B-C62C-420C-B191-3D42781366E6}" destId="{93B143A8-703D-436E-9C3C-894F4610F930}" srcOrd="1" destOrd="0" presId="urn:microsoft.com/office/officeart/2005/8/layout/list1"/>
    <dgm:cxn modelId="{3DA95DA4-E7BC-4BC6-BC49-05385782A0E1}" type="presOf" srcId="{183CE11B-C62C-420C-B191-3D42781366E6}" destId="{2EF5EAC5-2645-4890-B7AF-2C8CB08A8F15}" srcOrd="0" destOrd="0" presId="urn:microsoft.com/office/officeart/2005/8/layout/list1"/>
    <dgm:cxn modelId="{7EC83534-2A56-45E1-A9DF-2CE94346392F}" srcId="{794BF70D-53A3-4786-9414-E20CA19FF884}" destId="{0E687BE1-F538-49EF-999B-3119383A9A46}" srcOrd="2" destOrd="0" parTransId="{45BA7752-69A9-4A1D-B1A1-ED179C605523}" sibTransId="{CAE6B459-1587-49D5-92C1-D0D50B79B8FE}"/>
    <dgm:cxn modelId="{9A57F821-6B9E-4B49-9650-27C79332E62C}" type="presParOf" srcId="{D20727FC-6978-4082-8BB3-F58305F36D07}" destId="{854866A7-FDD8-4111-A8D3-3A349AD635D2}" srcOrd="0" destOrd="0" presId="urn:microsoft.com/office/officeart/2005/8/layout/list1"/>
    <dgm:cxn modelId="{CADC16F8-4785-4526-B318-DF7D436C2053}" type="presParOf" srcId="{854866A7-FDD8-4111-A8D3-3A349AD635D2}" destId="{2EF5EAC5-2645-4890-B7AF-2C8CB08A8F15}" srcOrd="0" destOrd="0" presId="urn:microsoft.com/office/officeart/2005/8/layout/list1"/>
    <dgm:cxn modelId="{2E82EFDE-91A4-49A0-8649-AE466D645516}" type="presParOf" srcId="{854866A7-FDD8-4111-A8D3-3A349AD635D2}" destId="{93B143A8-703D-436E-9C3C-894F4610F930}" srcOrd="1" destOrd="0" presId="urn:microsoft.com/office/officeart/2005/8/layout/list1"/>
    <dgm:cxn modelId="{3A40CCD0-06A6-495B-AF9B-361258B5E925}" type="presParOf" srcId="{D20727FC-6978-4082-8BB3-F58305F36D07}" destId="{CAE1EE2A-BD22-4837-A626-93963247084B}" srcOrd="1" destOrd="0" presId="urn:microsoft.com/office/officeart/2005/8/layout/list1"/>
    <dgm:cxn modelId="{C654CDA9-DA42-4140-95A9-24E0FDCE579C}" type="presParOf" srcId="{D20727FC-6978-4082-8BB3-F58305F36D07}" destId="{251756E1-96ED-4500-95AA-07886A5F0D5C}" srcOrd="2" destOrd="0" presId="urn:microsoft.com/office/officeart/2005/8/layout/list1"/>
    <dgm:cxn modelId="{F8BFB48C-1FEA-49B5-A1F2-2C77880B0F5C}" type="presParOf" srcId="{D20727FC-6978-4082-8BB3-F58305F36D07}" destId="{8ED7CBAF-87AA-4302-ABEF-D14314C9D731}" srcOrd="3" destOrd="0" presId="urn:microsoft.com/office/officeart/2005/8/layout/list1"/>
    <dgm:cxn modelId="{F67CF15C-DE09-42BC-AD1D-1B5F7AA4C076}" type="presParOf" srcId="{D20727FC-6978-4082-8BB3-F58305F36D07}" destId="{EF875B38-A88E-41FB-AD6F-221B4E9A8458}" srcOrd="4" destOrd="0" presId="urn:microsoft.com/office/officeart/2005/8/layout/list1"/>
    <dgm:cxn modelId="{E1EF7D12-35DC-47DB-854A-71C7B9F0AB50}" type="presParOf" srcId="{EF875B38-A88E-41FB-AD6F-221B4E9A8458}" destId="{6502BED9-7BA7-4BCE-81CF-B28401936646}" srcOrd="0" destOrd="0" presId="urn:microsoft.com/office/officeart/2005/8/layout/list1"/>
    <dgm:cxn modelId="{08CA1E2F-D550-4A55-9C7B-2264C0FA9972}" type="presParOf" srcId="{EF875B38-A88E-41FB-AD6F-221B4E9A8458}" destId="{DACB7187-4783-4B77-9E5A-379E8EB98BCD}" srcOrd="1" destOrd="0" presId="urn:microsoft.com/office/officeart/2005/8/layout/list1"/>
    <dgm:cxn modelId="{8D4770A3-6FCA-45F2-9685-B9FE516C463C}" type="presParOf" srcId="{D20727FC-6978-4082-8BB3-F58305F36D07}" destId="{6A139504-5053-4407-ABE0-BE5B2685F8BC}" srcOrd="5" destOrd="0" presId="urn:microsoft.com/office/officeart/2005/8/layout/list1"/>
    <dgm:cxn modelId="{7A6EB495-842C-4B79-A6AB-772F9751E1D8}" type="presParOf" srcId="{D20727FC-6978-4082-8BB3-F58305F36D07}" destId="{5AAE9A21-7298-413C-898F-5767F4597E93}" srcOrd="6" destOrd="0" presId="urn:microsoft.com/office/officeart/2005/8/layout/list1"/>
    <dgm:cxn modelId="{713B8FB8-93D3-4A41-80A7-D7CC74F9172D}" type="presParOf" srcId="{D20727FC-6978-4082-8BB3-F58305F36D07}" destId="{CDBBD5D2-C4DE-4272-A57B-DBC473D31DAD}" srcOrd="7" destOrd="0" presId="urn:microsoft.com/office/officeart/2005/8/layout/list1"/>
    <dgm:cxn modelId="{160404BE-1A00-4E06-8BA1-9BC5841DE5B7}" type="presParOf" srcId="{D20727FC-6978-4082-8BB3-F58305F36D07}" destId="{5390468E-0E03-4D35-8334-CD030A1D79A7}" srcOrd="8" destOrd="0" presId="urn:microsoft.com/office/officeart/2005/8/layout/list1"/>
    <dgm:cxn modelId="{5A60A2EA-EFB4-4198-8B07-2FC9666F75B2}" type="presParOf" srcId="{5390468E-0E03-4D35-8334-CD030A1D79A7}" destId="{98E9F1AE-632C-46D5-8CEA-9302E3A6B6A6}" srcOrd="0" destOrd="0" presId="urn:microsoft.com/office/officeart/2005/8/layout/list1"/>
    <dgm:cxn modelId="{54ECAFC7-C0FE-4C01-A479-19ACB4F0408B}" type="presParOf" srcId="{5390468E-0E03-4D35-8334-CD030A1D79A7}" destId="{A59F0D7D-A861-4CF8-8289-178A1FC84B34}" srcOrd="1" destOrd="0" presId="urn:microsoft.com/office/officeart/2005/8/layout/list1"/>
    <dgm:cxn modelId="{02428522-D454-4EEC-8702-C1218A51AE89}" type="presParOf" srcId="{D20727FC-6978-4082-8BB3-F58305F36D07}" destId="{0353B479-81FE-4BF5-BE0E-A5C8E17B19D8}" srcOrd="9" destOrd="0" presId="urn:microsoft.com/office/officeart/2005/8/layout/list1"/>
    <dgm:cxn modelId="{C9B7743C-0798-4BE0-97C0-2E332969424D}" type="presParOf" srcId="{D20727FC-6978-4082-8BB3-F58305F36D07}" destId="{9785B626-E598-4AE7-9641-A2263D271EA4}" srcOrd="10" destOrd="0" presId="urn:microsoft.com/office/officeart/2005/8/layout/list1"/>
    <dgm:cxn modelId="{5DAB9FAF-2C25-46EE-AFED-65A9D992881B}" type="presParOf" srcId="{D20727FC-6978-4082-8BB3-F58305F36D07}" destId="{95642BB3-6EF7-4962-BC5F-2D34F6E05183}" srcOrd="11" destOrd="0" presId="urn:microsoft.com/office/officeart/2005/8/layout/list1"/>
    <dgm:cxn modelId="{046C960A-484F-4650-8C9B-57874784DC85}" type="presParOf" srcId="{D20727FC-6978-4082-8BB3-F58305F36D07}" destId="{34317CEA-3375-4EC1-9AA5-86D7AF4888A2}" srcOrd="12" destOrd="0" presId="urn:microsoft.com/office/officeart/2005/8/layout/list1"/>
    <dgm:cxn modelId="{136EE5F7-ECF4-4A9C-B6B2-667BD56713FB}" type="presParOf" srcId="{34317CEA-3375-4EC1-9AA5-86D7AF4888A2}" destId="{C8C7EBD7-CD14-46F1-A53B-5BC70FD62F24}" srcOrd="0" destOrd="0" presId="urn:microsoft.com/office/officeart/2005/8/layout/list1"/>
    <dgm:cxn modelId="{C03722F0-5CFD-4595-BD3F-5C153C629F0A}" type="presParOf" srcId="{34317CEA-3375-4EC1-9AA5-86D7AF4888A2}" destId="{D41A8E9C-867B-46F4-A64C-A236B222A34A}" srcOrd="1" destOrd="0" presId="urn:microsoft.com/office/officeart/2005/8/layout/list1"/>
    <dgm:cxn modelId="{9D2BFBB5-B80A-4972-89AC-FA99975E36B0}" type="presParOf" srcId="{D20727FC-6978-4082-8BB3-F58305F36D07}" destId="{8B684D92-5757-4009-B8E9-9B568A2BA747}" srcOrd="13" destOrd="0" presId="urn:microsoft.com/office/officeart/2005/8/layout/list1"/>
    <dgm:cxn modelId="{458EF8B6-98A3-4794-9E47-D36544D0CFC5}" type="presParOf" srcId="{D20727FC-6978-4082-8BB3-F58305F36D07}" destId="{2D602C77-1F6C-4293-B8FF-C6190BDE5A2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4C9CA-9071-48A9-A875-C9A4AAC3ECAB}" type="doc">
      <dgm:prSet loTypeId="urn:microsoft.com/office/officeart/2005/8/layout/vList3" loCatId="list" qsTypeId="urn:microsoft.com/office/officeart/2005/8/quickstyle/3d2" qsCatId="3D" csTypeId="urn:microsoft.com/office/officeart/2005/8/colors/accent2_2" csCatId="accent2" phldr="1"/>
      <dgm:spPr/>
    </dgm:pt>
    <dgm:pt modelId="{749571D3-9920-4F1E-A6E1-FD3386A229A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актуализированы Планы мероприятий по росту доходов, оптимизации расходов и совершенствованию долговой политики муниципального образования 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05567B-5857-4503-AF50-9B930B991988}" type="parTrans" cxnId="{1816773A-326F-46D4-8FF5-88C2CED6A402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8F1453-564A-4C3E-A039-FB04023B9BC1}" type="sibTrans" cxnId="{1816773A-326F-46D4-8FF5-88C2CED6A402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E5A8E-4AAA-4E80-BA0C-1DF09480A96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выполнено поручение о направлении дополнительных собственных доходов на замещение муниципальных заимствований, погашение муниципального долга, уменьшение дефицита местного бюджета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F86545-119B-4D0F-9EF4-0B56CA96BE74}" type="parTrans" cxnId="{4C23E444-BBC0-413B-94F0-D576E893732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691B1-22EF-4151-9348-B55A6F642E27}" type="sibTrans" cxnId="{4C23E444-BBC0-413B-94F0-D576E893732C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18587-2C98-44FA-9DA1-B444CCC5B90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освоены в полном объеме субсидии на капитальное строительство и капитальный ремонт объектов муниципальной собственности, не достигнуты целевые показатели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0373CE-6701-41AF-BC33-18EC802F5940}" type="parTrans" cxnId="{7A9F6D62-14C6-4710-B4E3-6AFF33920393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9FDCCB-ECFE-4E67-B2D4-6C6A08B9D0C5}" type="sibTrans" cxnId="{7A9F6D62-14C6-4710-B4E3-6AFF33920393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EE350-4BD1-4340-B385-9416E6F8536D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использованы резервы повышения качества управления муниципальными финансами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768098-733D-4108-8BAC-74B933A8C046}" type="parTrans" cxnId="{4E7ED575-C735-49D3-8B95-F241068E763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F5297C-92D7-42F1-A444-25F87A931279}" type="sibTrans" cxnId="{4E7ED575-C735-49D3-8B95-F241068E763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ABA283-EBD2-48A3-A7E5-6ECB96D6113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допущен рост недоимки в бюджет края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514682-1B74-4DD2-908D-4687520E4C0E}" type="parTrans" cxnId="{67F236F2-1E08-4E05-A8AA-C037FFAACC40}">
      <dgm:prSet/>
      <dgm:spPr/>
      <dgm:t>
        <a:bodyPr/>
        <a:lstStyle/>
        <a:p>
          <a:endParaRPr lang="ru-RU"/>
        </a:p>
      </dgm:t>
    </dgm:pt>
    <dgm:pt modelId="{318ED4ED-F574-4A64-807C-C94AA12755E1}" type="sibTrans" cxnId="{67F236F2-1E08-4E05-A8AA-C037FFAACC40}">
      <dgm:prSet/>
      <dgm:spPr/>
      <dgm:t>
        <a:bodyPr/>
        <a:lstStyle/>
        <a:p>
          <a:endParaRPr lang="ru-RU"/>
        </a:p>
      </dgm:t>
    </dgm:pt>
    <dgm:pt modelId="{BE6AA049-234F-400E-9684-40E2CC70CCA8}" type="pres">
      <dgm:prSet presAssocID="{97C4C9CA-9071-48A9-A875-C9A4AAC3ECAB}" presName="linearFlow" presStyleCnt="0">
        <dgm:presLayoutVars>
          <dgm:dir/>
          <dgm:resizeHandles val="exact"/>
        </dgm:presLayoutVars>
      </dgm:prSet>
      <dgm:spPr/>
    </dgm:pt>
    <dgm:pt modelId="{93B5319A-382C-4206-8789-9093ADA8325F}" type="pres">
      <dgm:prSet presAssocID="{51ABA283-EBD2-48A3-A7E5-6ECB96D61133}" presName="composite" presStyleCnt="0"/>
      <dgm:spPr/>
    </dgm:pt>
    <dgm:pt modelId="{C816768E-D40A-413E-BBDB-54BEBC27F123}" type="pres">
      <dgm:prSet presAssocID="{51ABA283-EBD2-48A3-A7E5-6ECB96D61133}" presName="imgShp" presStyleLbl="fgImgPlace1" presStyleIdx="0" presStyleCnt="5" custLinFactX="-29493" custLinFactNeighborX="-100000" custLinFactNeighborY="-326"/>
      <dgm:spPr>
        <a:solidFill>
          <a:schemeClr val="accent6">
            <a:lumMod val="60000"/>
            <a:lumOff val="40000"/>
          </a:schemeClr>
        </a:solidFill>
      </dgm:spPr>
    </dgm:pt>
    <dgm:pt modelId="{BD8FDA94-6ED4-4AB7-AB4E-BD0B3F8DC3CF}" type="pres">
      <dgm:prSet presAssocID="{51ABA283-EBD2-48A3-A7E5-6ECB96D61133}" presName="txShp" presStyleLbl="node1" presStyleIdx="0" presStyleCnt="5" custScaleX="132629" custLinFactNeighborX="-101" custLinFactNeighborY="-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F1FD8-5F58-4B08-B3AB-D3D898FF97A2}" type="pres">
      <dgm:prSet presAssocID="{318ED4ED-F574-4A64-807C-C94AA12755E1}" presName="spacing" presStyleCnt="0"/>
      <dgm:spPr/>
    </dgm:pt>
    <dgm:pt modelId="{8C44FF09-F792-4594-B4C0-5BB1948B2D6C}" type="pres">
      <dgm:prSet presAssocID="{749571D3-9920-4F1E-A6E1-FD3386A229A3}" presName="composite" presStyleCnt="0"/>
      <dgm:spPr/>
    </dgm:pt>
    <dgm:pt modelId="{75912C4B-3835-43DB-856E-838BCEB9E59E}" type="pres">
      <dgm:prSet presAssocID="{749571D3-9920-4F1E-A6E1-FD3386A229A3}" presName="imgShp" presStyleLbl="fgImgPlace1" presStyleIdx="1" presStyleCnt="5" custLinFactX="-30518" custLinFactNeighborX="-100000" custLinFactNeighborY="-2402"/>
      <dgm:spPr>
        <a:solidFill>
          <a:schemeClr val="accent6">
            <a:lumMod val="60000"/>
            <a:lumOff val="40000"/>
          </a:schemeClr>
        </a:solidFill>
      </dgm:spPr>
    </dgm:pt>
    <dgm:pt modelId="{88BCC7AF-A003-4A5C-9C17-DF8911FF8091}" type="pres">
      <dgm:prSet presAssocID="{749571D3-9920-4F1E-A6E1-FD3386A229A3}" presName="txShp" presStyleLbl="node1" presStyleIdx="1" presStyleCnt="5" custScaleX="13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0CD64-B2F0-40D3-9CB3-C603FF4F0824}" type="pres">
      <dgm:prSet presAssocID="{868F1453-564A-4C3E-A039-FB04023B9BC1}" presName="spacing" presStyleCnt="0"/>
      <dgm:spPr/>
    </dgm:pt>
    <dgm:pt modelId="{9C041AD3-FF1A-4A31-86F1-C429A1FD6185}" type="pres">
      <dgm:prSet presAssocID="{A22E5A8E-4AAA-4E80-BA0C-1DF09480A965}" presName="composite" presStyleCnt="0"/>
      <dgm:spPr/>
    </dgm:pt>
    <dgm:pt modelId="{BD326A7F-48FD-4028-A1AC-BFF1EB1AE696}" type="pres">
      <dgm:prSet presAssocID="{A22E5A8E-4AAA-4E80-BA0C-1DF09480A965}" presName="imgShp" presStyleLbl="fgImgPlace1" presStyleIdx="2" presStyleCnt="5" custLinFactX="-30518" custLinFactNeighborX="-100000" custLinFactNeighborY="-2402"/>
      <dgm:spPr>
        <a:solidFill>
          <a:schemeClr val="accent6">
            <a:lumMod val="60000"/>
            <a:lumOff val="40000"/>
          </a:schemeClr>
        </a:solidFill>
      </dgm:spPr>
    </dgm:pt>
    <dgm:pt modelId="{8FA3185F-2940-46D4-94F3-B73F448D0185}" type="pres">
      <dgm:prSet presAssocID="{A22E5A8E-4AAA-4E80-BA0C-1DF09480A965}" presName="txShp" presStyleLbl="node1" presStyleIdx="2" presStyleCnt="5" custScaleX="132535" custScaleY="140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6876F-9172-4D73-BCBD-09097D664A9B}" type="pres">
      <dgm:prSet presAssocID="{431691B1-22EF-4151-9348-B55A6F642E27}" presName="spacing" presStyleCnt="0"/>
      <dgm:spPr/>
    </dgm:pt>
    <dgm:pt modelId="{5BD2635E-7CB5-49FA-B1B2-A341B07FB534}" type="pres">
      <dgm:prSet presAssocID="{A4018587-2C98-44FA-9DA1-B444CCC5B90F}" presName="composite" presStyleCnt="0"/>
      <dgm:spPr/>
    </dgm:pt>
    <dgm:pt modelId="{A9CC3CF0-9D2B-4606-8186-89E08B42F471}" type="pres">
      <dgm:prSet presAssocID="{A4018587-2C98-44FA-9DA1-B444CCC5B90F}" presName="imgShp" presStyleLbl="fgImgPlace1" presStyleIdx="3" presStyleCnt="5" custLinFactX="-30518" custLinFactNeighborX="-100000" custLinFactNeighborY="-2402"/>
      <dgm:spPr>
        <a:solidFill>
          <a:schemeClr val="accent6">
            <a:lumMod val="60000"/>
            <a:lumOff val="40000"/>
          </a:schemeClr>
        </a:solidFill>
      </dgm:spPr>
    </dgm:pt>
    <dgm:pt modelId="{DAC50C33-1303-4794-B06F-05BD8AC3A1E9}" type="pres">
      <dgm:prSet presAssocID="{A4018587-2C98-44FA-9DA1-B444CCC5B90F}" presName="txShp" presStyleLbl="node1" presStyleIdx="3" presStyleCnt="5" custScaleX="132535" custScaleY="133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199A0-B09A-4DB4-ADF7-DAC551346886}" type="pres">
      <dgm:prSet presAssocID="{F09FDCCB-ECFE-4E67-B2D4-6C6A08B9D0C5}" presName="spacing" presStyleCnt="0"/>
      <dgm:spPr/>
    </dgm:pt>
    <dgm:pt modelId="{374AFA26-96C8-4167-B3D5-852B0FDDCC35}" type="pres">
      <dgm:prSet presAssocID="{B91EE350-4BD1-4340-B385-9416E6F8536D}" presName="composite" presStyleCnt="0"/>
      <dgm:spPr/>
    </dgm:pt>
    <dgm:pt modelId="{5AD51ED9-2C0D-40EB-BD27-EA18D1FD8E17}" type="pres">
      <dgm:prSet presAssocID="{B91EE350-4BD1-4340-B385-9416E6F8536D}" presName="imgShp" presStyleLbl="fgImgPlace1" presStyleIdx="4" presStyleCnt="5" custLinFactX="-30518" custLinFactNeighborX="-100000" custLinFactNeighborY="-2315"/>
      <dgm:spPr>
        <a:solidFill>
          <a:schemeClr val="accent6">
            <a:lumMod val="60000"/>
            <a:lumOff val="40000"/>
          </a:schemeClr>
        </a:solidFill>
      </dgm:spPr>
    </dgm:pt>
    <dgm:pt modelId="{EEA7AD50-CFFA-42B5-AE46-DACECE4DED80}" type="pres">
      <dgm:prSet presAssocID="{B91EE350-4BD1-4340-B385-9416E6F8536D}" presName="txShp" presStyleLbl="node1" presStyleIdx="4" presStyleCnt="5" custScaleX="13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2C76BB-23C2-49A8-B32C-C36CCEA94466}" type="presOf" srcId="{51ABA283-EBD2-48A3-A7E5-6ECB96D61133}" destId="{BD8FDA94-6ED4-4AB7-AB4E-BD0B3F8DC3CF}" srcOrd="0" destOrd="0" presId="urn:microsoft.com/office/officeart/2005/8/layout/vList3"/>
    <dgm:cxn modelId="{4E7ED575-C735-49D3-8B95-F241068E763D}" srcId="{97C4C9CA-9071-48A9-A875-C9A4AAC3ECAB}" destId="{B91EE350-4BD1-4340-B385-9416E6F8536D}" srcOrd="4" destOrd="0" parTransId="{0F768098-733D-4108-8BAC-74B933A8C046}" sibTransId="{27F5297C-92D7-42F1-A444-25F87A931279}"/>
    <dgm:cxn modelId="{4C23E444-BBC0-413B-94F0-D576E893732C}" srcId="{97C4C9CA-9071-48A9-A875-C9A4AAC3ECAB}" destId="{A22E5A8E-4AAA-4E80-BA0C-1DF09480A965}" srcOrd="2" destOrd="0" parTransId="{95F86545-119B-4D0F-9EF4-0B56CA96BE74}" sibTransId="{431691B1-22EF-4151-9348-B55A6F642E27}"/>
    <dgm:cxn modelId="{9520ED28-420C-4021-9D0B-93D0A0FC9953}" type="presOf" srcId="{A22E5A8E-4AAA-4E80-BA0C-1DF09480A965}" destId="{8FA3185F-2940-46D4-94F3-B73F448D0185}" srcOrd="0" destOrd="0" presId="urn:microsoft.com/office/officeart/2005/8/layout/vList3"/>
    <dgm:cxn modelId="{7A9F6D62-14C6-4710-B4E3-6AFF33920393}" srcId="{97C4C9CA-9071-48A9-A875-C9A4AAC3ECAB}" destId="{A4018587-2C98-44FA-9DA1-B444CCC5B90F}" srcOrd="3" destOrd="0" parTransId="{190373CE-6701-41AF-BC33-18EC802F5940}" sibTransId="{F09FDCCB-ECFE-4E67-B2D4-6C6A08B9D0C5}"/>
    <dgm:cxn modelId="{1816773A-326F-46D4-8FF5-88C2CED6A402}" srcId="{97C4C9CA-9071-48A9-A875-C9A4AAC3ECAB}" destId="{749571D3-9920-4F1E-A6E1-FD3386A229A3}" srcOrd="1" destOrd="0" parTransId="{1105567B-5857-4503-AF50-9B930B991988}" sibTransId="{868F1453-564A-4C3E-A039-FB04023B9BC1}"/>
    <dgm:cxn modelId="{67F236F2-1E08-4E05-A8AA-C037FFAACC40}" srcId="{97C4C9CA-9071-48A9-A875-C9A4AAC3ECAB}" destId="{51ABA283-EBD2-48A3-A7E5-6ECB96D61133}" srcOrd="0" destOrd="0" parTransId="{89514682-1B74-4DD2-908D-4687520E4C0E}" sibTransId="{318ED4ED-F574-4A64-807C-C94AA12755E1}"/>
    <dgm:cxn modelId="{10B35D31-4C8D-4014-A535-3E47783A0CDD}" type="presOf" srcId="{97C4C9CA-9071-48A9-A875-C9A4AAC3ECAB}" destId="{BE6AA049-234F-400E-9684-40E2CC70CCA8}" srcOrd="0" destOrd="0" presId="urn:microsoft.com/office/officeart/2005/8/layout/vList3"/>
    <dgm:cxn modelId="{BB11974A-1D2F-4D2E-A8D8-238F62C856A2}" type="presOf" srcId="{749571D3-9920-4F1E-A6E1-FD3386A229A3}" destId="{88BCC7AF-A003-4A5C-9C17-DF8911FF8091}" srcOrd="0" destOrd="0" presId="urn:microsoft.com/office/officeart/2005/8/layout/vList3"/>
    <dgm:cxn modelId="{FEA14179-B402-4646-925D-B221B14B76C8}" type="presOf" srcId="{A4018587-2C98-44FA-9DA1-B444CCC5B90F}" destId="{DAC50C33-1303-4794-B06F-05BD8AC3A1E9}" srcOrd="0" destOrd="0" presId="urn:microsoft.com/office/officeart/2005/8/layout/vList3"/>
    <dgm:cxn modelId="{31A5352E-2DF3-41CA-BD86-5F5D97120AAE}" type="presOf" srcId="{B91EE350-4BD1-4340-B385-9416E6F8536D}" destId="{EEA7AD50-CFFA-42B5-AE46-DACECE4DED80}" srcOrd="0" destOrd="0" presId="urn:microsoft.com/office/officeart/2005/8/layout/vList3"/>
    <dgm:cxn modelId="{9E989431-F7D0-4888-BD2E-49E4EA424528}" type="presParOf" srcId="{BE6AA049-234F-400E-9684-40E2CC70CCA8}" destId="{93B5319A-382C-4206-8789-9093ADA8325F}" srcOrd="0" destOrd="0" presId="urn:microsoft.com/office/officeart/2005/8/layout/vList3"/>
    <dgm:cxn modelId="{A9F5E65E-F92E-4AC0-A219-955D0CF93354}" type="presParOf" srcId="{93B5319A-382C-4206-8789-9093ADA8325F}" destId="{C816768E-D40A-413E-BBDB-54BEBC27F123}" srcOrd="0" destOrd="0" presId="urn:microsoft.com/office/officeart/2005/8/layout/vList3"/>
    <dgm:cxn modelId="{2274522C-E77D-486E-B82B-28F090280BF6}" type="presParOf" srcId="{93B5319A-382C-4206-8789-9093ADA8325F}" destId="{BD8FDA94-6ED4-4AB7-AB4E-BD0B3F8DC3CF}" srcOrd="1" destOrd="0" presId="urn:microsoft.com/office/officeart/2005/8/layout/vList3"/>
    <dgm:cxn modelId="{FC2A161B-C10E-4BD0-9B89-3CCC2EF3787A}" type="presParOf" srcId="{BE6AA049-234F-400E-9684-40E2CC70CCA8}" destId="{4D1F1FD8-5F58-4B08-B3AB-D3D898FF97A2}" srcOrd="1" destOrd="0" presId="urn:microsoft.com/office/officeart/2005/8/layout/vList3"/>
    <dgm:cxn modelId="{01CD03EA-5C20-4824-B361-42AA543E1681}" type="presParOf" srcId="{BE6AA049-234F-400E-9684-40E2CC70CCA8}" destId="{8C44FF09-F792-4594-B4C0-5BB1948B2D6C}" srcOrd="2" destOrd="0" presId="urn:microsoft.com/office/officeart/2005/8/layout/vList3"/>
    <dgm:cxn modelId="{BD14FA09-D0A0-4EB1-8118-24E15F52CDF6}" type="presParOf" srcId="{8C44FF09-F792-4594-B4C0-5BB1948B2D6C}" destId="{75912C4B-3835-43DB-856E-838BCEB9E59E}" srcOrd="0" destOrd="0" presId="urn:microsoft.com/office/officeart/2005/8/layout/vList3"/>
    <dgm:cxn modelId="{061DC01B-5574-417E-99FE-A6A9CEB6B999}" type="presParOf" srcId="{8C44FF09-F792-4594-B4C0-5BB1948B2D6C}" destId="{88BCC7AF-A003-4A5C-9C17-DF8911FF8091}" srcOrd="1" destOrd="0" presId="urn:microsoft.com/office/officeart/2005/8/layout/vList3"/>
    <dgm:cxn modelId="{707F4EB3-0A3E-40E3-BA00-041EE54332A5}" type="presParOf" srcId="{BE6AA049-234F-400E-9684-40E2CC70CCA8}" destId="{EF60CD64-B2F0-40D3-9CB3-C603FF4F0824}" srcOrd="3" destOrd="0" presId="urn:microsoft.com/office/officeart/2005/8/layout/vList3"/>
    <dgm:cxn modelId="{8915E163-0454-4077-AE46-41745DC0B742}" type="presParOf" srcId="{BE6AA049-234F-400E-9684-40E2CC70CCA8}" destId="{9C041AD3-FF1A-4A31-86F1-C429A1FD6185}" srcOrd="4" destOrd="0" presId="urn:microsoft.com/office/officeart/2005/8/layout/vList3"/>
    <dgm:cxn modelId="{BA49E021-A3B1-4F34-B999-422A0572BAE5}" type="presParOf" srcId="{9C041AD3-FF1A-4A31-86F1-C429A1FD6185}" destId="{BD326A7F-48FD-4028-A1AC-BFF1EB1AE696}" srcOrd="0" destOrd="0" presId="urn:microsoft.com/office/officeart/2005/8/layout/vList3"/>
    <dgm:cxn modelId="{441130CD-200F-4AE7-AF3D-12FEF3BB1E9D}" type="presParOf" srcId="{9C041AD3-FF1A-4A31-86F1-C429A1FD6185}" destId="{8FA3185F-2940-46D4-94F3-B73F448D0185}" srcOrd="1" destOrd="0" presId="urn:microsoft.com/office/officeart/2005/8/layout/vList3"/>
    <dgm:cxn modelId="{672E521B-813D-4075-8E8A-6E95FBAE7BC9}" type="presParOf" srcId="{BE6AA049-234F-400E-9684-40E2CC70CCA8}" destId="{1EC6876F-9172-4D73-BCBD-09097D664A9B}" srcOrd="5" destOrd="0" presId="urn:microsoft.com/office/officeart/2005/8/layout/vList3"/>
    <dgm:cxn modelId="{BBBEE0ED-0E49-4C91-8A74-D6FC0444431F}" type="presParOf" srcId="{BE6AA049-234F-400E-9684-40E2CC70CCA8}" destId="{5BD2635E-7CB5-49FA-B1B2-A341B07FB534}" srcOrd="6" destOrd="0" presId="urn:microsoft.com/office/officeart/2005/8/layout/vList3"/>
    <dgm:cxn modelId="{1496F594-40A4-43F5-BE14-62DC5F3D5717}" type="presParOf" srcId="{5BD2635E-7CB5-49FA-B1B2-A341B07FB534}" destId="{A9CC3CF0-9D2B-4606-8186-89E08B42F471}" srcOrd="0" destOrd="0" presId="urn:microsoft.com/office/officeart/2005/8/layout/vList3"/>
    <dgm:cxn modelId="{8FA82B33-57D9-483C-8166-F617DFCA36A1}" type="presParOf" srcId="{5BD2635E-7CB5-49FA-B1B2-A341B07FB534}" destId="{DAC50C33-1303-4794-B06F-05BD8AC3A1E9}" srcOrd="1" destOrd="0" presId="urn:microsoft.com/office/officeart/2005/8/layout/vList3"/>
    <dgm:cxn modelId="{3C96C86A-4C7B-49E8-9C10-BCBD457168A9}" type="presParOf" srcId="{BE6AA049-234F-400E-9684-40E2CC70CCA8}" destId="{0CA199A0-B09A-4DB4-ADF7-DAC551346886}" srcOrd="7" destOrd="0" presId="urn:microsoft.com/office/officeart/2005/8/layout/vList3"/>
    <dgm:cxn modelId="{202C44F6-8BD6-4A9A-BB3E-9B150C98D9FB}" type="presParOf" srcId="{BE6AA049-234F-400E-9684-40E2CC70CCA8}" destId="{374AFA26-96C8-4167-B3D5-852B0FDDCC35}" srcOrd="8" destOrd="0" presId="urn:microsoft.com/office/officeart/2005/8/layout/vList3"/>
    <dgm:cxn modelId="{DA51931B-925C-4D88-98AD-4BB7497F12BF}" type="presParOf" srcId="{374AFA26-96C8-4167-B3D5-852B0FDDCC35}" destId="{5AD51ED9-2C0D-40EB-BD27-EA18D1FD8E17}" srcOrd="0" destOrd="0" presId="urn:microsoft.com/office/officeart/2005/8/layout/vList3"/>
    <dgm:cxn modelId="{DCF618EF-390D-42A5-9D98-2A3347568771}" type="presParOf" srcId="{374AFA26-96C8-4167-B3D5-852B0FDDCC35}" destId="{EEA7AD50-CFFA-42B5-AE46-DACECE4DED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ECD3F-3F0B-42A9-88D7-5774079BAC06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1463A-A401-467C-A846-273A23AAE254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Обязательства заемщика</a:t>
          </a:r>
          <a:b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кредитном договоре</a:t>
          </a:r>
          <a:endParaRPr lang="ru-RU" sz="1800" b="1" u="sng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FD22FF-BCC1-49E3-8DE5-992437B86ABD}" type="parTrans" cxnId="{74045BD0-5E00-4A5E-B37F-48DAC3FC8D3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3937B4-4372-4828-88BD-F7AC504093DF}" type="sibTrans" cxnId="{74045BD0-5E00-4A5E-B37F-48DAC3FC8D3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1D5279-81A6-494C-B4B2-C395B09E3FB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направить кредит на конкретные цели, установленные в соответствии с решением Губернатора края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89C3E-B6A0-4EB9-B01D-E0F0F1739CC5}" type="parTrans" cxnId="{4B408E20-04B1-4F20-80AC-9970C56470C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8B2CC3-C3D8-497B-A421-30DCE0651DB2}" type="sibTrans" cxnId="{4B408E20-04B1-4F20-80AC-9970C56470C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7B86E-DAFF-43F3-B602-901567239485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предоставлять информацию об использовании кредита и подтверждающие документы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3D8548-5903-4BC6-98CB-E1A358335BF4}" type="parTrans" cxnId="{B85BF640-CA0B-40DA-8BF3-2652C98AED6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C8B45C-5DB9-49B7-B5B6-9268BDD5D539}" type="sibTrans" cxnId="{B85BF640-CA0B-40DA-8BF3-2652C98AED6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B6441-180D-4A01-ABF0-CB106D804DA9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случае направления средств кредита на цели, не соответствующие условиям предоставления, обеспечить возврат сумм кредита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CE56C4-2456-4FA9-AC94-5E54A123651D}" type="parTrans" cxnId="{0100531F-6CA5-4531-957C-6E5B92A066F6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C6287-BED3-4E44-947F-24F4BA557907}" type="sibTrans" cxnId="{0100531F-6CA5-4531-957C-6E5B92A066F6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5594C4-53DF-4A52-8BBF-E644682EA9B9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/>
        </a:p>
      </dgm:t>
    </dgm:pt>
    <dgm:pt modelId="{0F66EDA5-A7FE-4E2F-8093-500526B115F9}" type="parTrans" cxnId="{9595061C-D2EA-411C-9BEE-09BCF73DBAA2}">
      <dgm:prSet/>
      <dgm:spPr/>
      <dgm:t>
        <a:bodyPr/>
        <a:lstStyle/>
        <a:p>
          <a:endParaRPr lang="ru-RU" sz="1800"/>
        </a:p>
      </dgm:t>
    </dgm:pt>
    <dgm:pt modelId="{9B5E1DFE-3C30-4628-A2C6-97966A752308}" type="sibTrans" cxnId="{9595061C-D2EA-411C-9BEE-09BCF73DBAA2}">
      <dgm:prSet/>
      <dgm:spPr/>
      <dgm:t>
        <a:bodyPr/>
        <a:lstStyle/>
        <a:p>
          <a:endParaRPr lang="ru-RU" sz="1800"/>
        </a:p>
      </dgm:t>
    </dgm:pt>
    <dgm:pt modelId="{B64FB081-72A7-4CBC-9C89-44DF9C1089AA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/>
        </a:p>
      </dgm:t>
    </dgm:pt>
    <dgm:pt modelId="{ED6C716F-0201-4D47-9AE1-66A4104DE6D9}" type="parTrans" cxnId="{FBF8D70C-5AF8-47C3-AE69-63E428888CE7}">
      <dgm:prSet/>
      <dgm:spPr/>
      <dgm:t>
        <a:bodyPr/>
        <a:lstStyle/>
        <a:p>
          <a:endParaRPr lang="ru-RU" sz="1800"/>
        </a:p>
      </dgm:t>
    </dgm:pt>
    <dgm:pt modelId="{75DC2514-1245-4A61-A7A8-5201C0CFEA8D}" type="sibTrans" cxnId="{FBF8D70C-5AF8-47C3-AE69-63E428888CE7}">
      <dgm:prSet/>
      <dgm:spPr/>
      <dgm:t>
        <a:bodyPr/>
        <a:lstStyle/>
        <a:p>
          <a:endParaRPr lang="ru-RU" sz="1800"/>
        </a:p>
      </dgm:t>
    </dgm:pt>
    <dgm:pt modelId="{7B3BEF45-9F94-48B6-9373-2C627181123D}" type="pres">
      <dgm:prSet presAssocID="{0AEECD3F-3F0B-42A9-88D7-5774079BAC0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78B29-A626-4C3A-A685-1BA2712D0519}" type="pres">
      <dgm:prSet presAssocID="{1821463A-A401-467C-A846-273A23AAE254}" presName="roof" presStyleLbl="dkBgShp" presStyleIdx="0" presStyleCnt="2" custScaleY="60497"/>
      <dgm:spPr/>
      <dgm:t>
        <a:bodyPr/>
        <a:lstStyle/>
        <a:p>
          <a:endParaRPr lang="ru-RU"/>
        </a:p>
      </dgm:t>
    </dgm:pt>
    <dgm:pt modelId="{5A68C682-CFF8-4BFB-B59F-FB3D2CEFA4D1}" type="pres">
      <dgm:prSet presAssocID="{1821463A-A401-467C-A846-273A23AAE254}" presName="pillars" presStyleCnt="0"/>
      <dgm:spPr/>
    </dgm:pt>
    <dgm:pt modelId="{13D4176A-11D1-4DEA-B552-2541A38204A3}" type="pres">
      <dgm:prSet presAssocID="{1821463A-A401-467C-A846-273A23AAE254}" presName="pillar1" presStyleLbl="node1" presStyleIdx="0" presStyleCnt="3" custScaleY="112691" custLinFactNeighborY="-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1343D-DEE3-44FF-9776-F15A7D420380}" type="pres">
      <dgm:prSet presAssocID="{8B17B86E-DAFF-43F3-B602-901567239485}" presName="pillarX" presStyleLbl="node1" presStyleIdx="1" presStyleCnt="3" custScaleY="112691" custLinFactNeighborY="-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BF3B8-39CC-4F7A-BF5E-3F5E0DC310C1}" type="pres">
      <dgm:prSet presAssocID="{EC6B6441-180D-4A01-ABF0-CB106D804DA9}" presName="pillarX" presStyleLbl="node1" presStyleIdx="2" presStyleCnt="3" custScaleY="112691" custLinFactNeighborY="-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77E4A-5B7F-4F72-8A01-4495BFCE8F5D}" type="pres">
      <dgm:prSet presAssocID="{1821463A-A401-467C-A846-273A23AAE254}" presName="base" presStyleLbl="dkBgShp" presStyleIdx="1" presStyleCnt="2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</dgm:pt>
  </dgm:ptLst>
  <dgm:cxnLst>
    <dgm:cxn modelId="{6564CB78-0CA0-40CD-AFE9-2FEDD1EA0986}" type="presOf" srcId="{EC6B6441-180D-4A01-ABF0-CB106D804DA9}" destId="{71EBF3B8-39CC-4F7A-BF5E-3F5E0DC310C1}" srcOrd="0" destOrd="0" presId="urn:microsoft.com/office/officeart/2005/8/layout/hList3"/>
    <dgm:cxn modelId="{6A508D26-2775-4553-997F-C1FABCF00D41}" type="presOf" srcId="{0AEECD3F-3F0B-42A9-88D7-5774079BAC06}" destId="{7B3BEF45-9F94-48B6-9373-2C627181123D}" srcOrd="0" destOrd="0" presId="urn:microsoft.com/office/officeart/2005/8/layout/hList3"/>
    <dgm:cxn modelId="{B85BF640-CA0B-40DA-8BF3-2652C98AED65}" srcId="{1821463A-A401-467C-A846-273A23AAE254}" destId="{8B17B86E-DAFF-43F3-B602-901567239485}" srcOrd="1" destOrd="0" parTransId="{DD3D8548-5903-4BC6-98CB-E1A358335BF4}" sibTransId="{15C8B45C-5DB9-49B7-B5B6-9268BDD5D539}"/>
    <dgm:cxn modelId="{9595061C-D2EA-411C-9BEE-09BCF73DBAA2}" srcId="{0AEECD3F-3F0B-42A9-88D7-5774079BAC06}" destId="{C45594C4-53DF-4A52-8BBF-E644682EA9B9}" srcOrd="2" destOrd="0" parTransId="{0F66EDA5-A7FE-4E2F-8093-500526B115F9}" sibTransId="{9B5E1DFE-3C30-4628-A2C6-97966A752308}"/>
    <dgm:cxn modelId="{FBF8D70C-5AF8-47C3-AE69-63E428888CE7}" srcId="{0AEECD3F-3F0B-42A9-88D7-5774079BAC06}" destId="{B64FB081-72A7-4CBC-9C89-44DF9C1089AA}" srcOrd="1" destOrd="0" parTransId="{ED6C716F-0201-4D47-9AE1-66A4104DE6D9}" sibTransId="{75DC2514-1245-4A61-A7A8-5201C0CFEA8D}"/>
    <dgm:cxn modelId="{0100531F-6CA5-4531-957C-6E5B92A066F6}" srcId="{1821463A-A401-467C-A846-273A23AAE254}" destId="{EC6B6441-180D-4A01-ABF0-CB106D804DA9}" srcOrd="2" destOrd="0" parTransId="{0ACE56C4-2456-4FA9-AC94-5E54A123651D}" sibTransId="{E4AC6287-BED3-4E44-947F-24F4BA557907}"/>
    <dgm:cxn modelId="{F9C9831E-99F2-43A3-A8BA-B5170D0A3389}" type="presOf" srcId="{1821463A-A401-467C-A846-273A23AAE254}" destId="{F9778B29-A626-4C3A-A685-1BA2712D0519}" srcOrd="0" destOrd="0" presId="urn:microsoft.com/office/officeart/2005/8/layout/hList3"/>
    <dgm:cxn modelId="{7292F1BF-B4E3-43DE-A074-298B0F30E416}" type="presOf" srcId="{161D5279-81A6-494C-B4B2-C395B09E3FB3}" destId="{13D4176A-11D1-4DEA-B552-2541A38204A3}" srcOrd="0" destOrd="0" presId="urn:microsoft.com/office/officeart/2005/8/layout/hList3"/>
    <dgm:cxn modelId="{4B408E20-04B1-4F20-80AC-9970C56470CD}" srcId="{1821463A-A401-467C-A846-273A23AAE254}" destId="{161D5279-81A6-494C-B4B2-C395B09E3FB3}" srcOrd="0" destOrd="0" parTransId="{77989C3E-B6A0-4EB9-B01D-E0F0F1739CC5}" sibTransId="{DE8B2CC3-C3D8-497B-A421-30DCE0651DB2}"/>
    <dgm:cxn modelId="{74045BD0-5E00-4A5E-B37F-48DAC3FC8D35}" srcId="{0AEECD3F-3F0B-42A9-88D7-5774079BAC06}" destId="{1821463A-A401-467C-A846-273A23AAE254}" srcOrd="0" destOrd="0" parTransId="{74FD22FF-BCC1-49E3-8DE5-992437B86ABD}" sibTransId="{F93937B4-4372-4828-88BD-F7AC504093DF}"/>
    <dgm:cxn modelId="{2551E67C-A115-49AB-85D3-7868FEDEF1B5}" type="presOf" srcId="{8B17B86E-DAFF-43F3-B602-901567239485}" destId="{E0A1343D-DEE3-44FF-9776-F15A7D420380}" srcOrd="0" destOrd="0" presId="urn:microsoft.com/office/officeart/2005/8/layout/hList3"/>
    <dgm:cxn modelId="{8F1F6128-4E70-4F61-BFCA-CCD47B6DBC11}" type="presParOf" srcId="{7B3BEF45-9F94-48B6-9373-2C627181123D}" destId="{F9778B29-A626-4C3A-A685-1BA2712D0519}" srcOrd="0" destOrd="0" presId="urn:microsoft.com/office/officeart/2005/8/layout/hList3"/>
    <dgm:cxn modelId="{C1440679-D3D3-4A7F-AEBB-D7D6D35F7F4F}" type="presParOf" srcId="{7B3BEF45-9F94-48B6-9373-2C627181123D}" destId="{5A68C682-CFF8-4BFB-B59F-FB3D2CEFA4D1}" srcOrd="1" destOrd="0" presId="urn:microsoft.com/office/officeart/2005/8/layout/hList3"/>
    <dgm:cxn modelId="{3639F841-B313-4D7F-A705-B00913A2703F}" type="presParOf" srcId="{5A68C682-CFF8-4BFB-B59F-FB3D2CEFA4D1}" destId="{13D4176A-11D1-4DEA-B552-2541A38204A3}" srcOrd="0" destOrd="0" presId="urn:microsoft.com/office/officeart/2005/8/layout/hList3"/>
    <dgm:cxn modelId="{6FF62AFB-A449-4386-BF97-744371FC478D}" type="presParOf" srcId="{5A68C682-CFF8-4BFB-B59F-FB3D2CEFA4D1}" destId="{E0A1343D-DEE3-44FF-9776-F15A7D420380}" srcOrd="1" destOrd="0" presId="urn:microsoft.com/office/officeart/2005/8/layout/hList3"/>
    <dgm:cxn modelId="{3FAFA697-C624-4F43-87F3-066A07EB4E6F}" type="presParOf" srcId="{5A68C682-CFF8-4BFB-B59F-FB3D2CEFA4D1}" destId="{71EBF3B8-39CC-4F7A-BF5E-3F5E0DC310C1}" srcOrd="2" destOrd="0" presId="urn:microsoft.com/office/officeart/2005/8/layout/hList3"/>
    <dgm:cxn modelId="{81A9BF20-AB4B-4CA7-AE85-43541CB31BDA}" type="presParOf" srcId="{7B3BEF45-9F94-48B6-9373-2C627181123D}" destId="{DDA77E4A-5B7F-4F72-8A01-4495BFCE8F5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EECD3F-3F0B-42A9-88D7-5774079BAC06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21463A-A401-467C-A846-273A23AAE254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Положения распоряжения Правительства края о предоставлении</a:t>
          </a:r>
          <a:br>
            <a:rPr lang="ru-RU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8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дотации на обеспечение сбалансированности местных бюджетов</a:t>
          </a:r>
          <a:endParaRPr lang="ru-RU" sz="1800" b="1" u="sng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FD22FF-BCC1-49E3-8DE5-992437B86ABD}" type="parTrans" cxnId="{74045BD0-5E00-4A5E-B37F-48DAC3FC8D3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3937B4-4372-4828-88BD-F7AC504093DF}" type="sibTrans" cxnId="{74045BD0-5E00-4A5E-B37F-48DAC3FC8D35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1D5279-81A6-494C-B4B2-C395B09E3FB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цели предоставления дотации, установленные в соответствии с решением Губернатора края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989C3E-B6A0-4EB9-B01D-E0F0F1739CC5}" type="parTrans" cxnId="{4B408E20-04B1-4F20-80AC-9970C56470C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8B2CC3-C3D8-497B-A421-30DCE0651DB2}" type="sibTrans" cxnId="{4B408E20-04B1-4F20-80AC-9970C56470CD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6B6441-180D-4A01-ABF0-CB106D804DA9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800" b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обязанность получателя дотации по предоставлению отчетности об использовании средств и возврату неиспользованных остатков</a:t>
          </a:r>
          <a:endParaRPr lang="ru-RU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CE56C4-2456-4FA9-AC94-5E54A123651D}" type="parTrans" cxnId="{0100531F-6CA5-4531-957C-6E5B92A066F6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C6287-BED3-4E44-947F-24F4BA557907}" type="sibTrans" cxnId="{0100531F-6CA5-4531-957C-6E5B92A066F6}">
      <dgm:prSet/>
      <dgm:spPr/>
      <dgm:t>
        <a:bodyPr/>
        <a:lstStyle/>
        <a:p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5594C4-53DF-4A52-8BBF-E644682EA9B9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/>
        </a:p>
      </dgm:t>
    </dgm:pt>
    <dgm:pt modelId="{0F66EDA5-A7FE-4E2F-8093-500526B115F9}" type="parTrans" cxnId="{9595061C-D2EA-411C-9BEE-09BCF73DBAA2}">
      <dgm:prSet/>
      <dgm:spPr/>
      <dgm:t>
        <a:bodyPr/>
        <a:lstStyle/>
        <a:p>
          <a:endParaRPr lang="ru-RU" sz="1800"/>
        </a:p>
      </dgm:t>
    </dgm:pt>
    <dgm:pt modelId="{9B5E1DFE-3C30-4628-A2C6-97966A752308}" type="sibTrans" cxnId="{9595061C-D2EA-411C-9BEE-09BCF73DBAA2}">
      <dgm:prSet/>
      <dgm:spPr/>
      <dgm:t>
        <a:bodyPr/>
        <a:lstStyle/>
        <a:p>
          <a:endParaRPr lang="ru-RU" sz="1800"/>
        </a:p>
      </dgm:t>
    </dgm:pt>
    <dgm:pt modelId="{B64FB081-72A7-4CBC-9C89-44DF9C1089AA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sz="1800"/>
        </a:p>
      </dgm:t>
    </dgm:pt>
    <dgm:pt modelId="{ED6C716F-0201-4D47-9AE1-66A4104DE6D9}" type="parTrans" cxnId="{FBF8D70C-5AF8-47C3-AE69-63E428888CE7}">
      <dgm:prSet/>
      <dgm:spPr/>
      <dgm:t>
        <a:bodyPr/>
        <a:lstStyle/>
        <a:p>
          <a:endParaRPr lang="ru-RU" sz="1800"/>
        </a:p>
      </dgm:t>
    </dgm:pt>
    <dgm:pt modelId="{75DC2514-1245-4A61-A7A8-5201C0CFEA8D}" type="sibTrans" cxnId="{FBF8D70C-5AF8-47C3-AE69-63E428888CE7}">
      <dgm:prSet/>
      <dgm:spPr/>
      <dgm:t>
        <a:bodyPr/>
        <a:lstStyle/>
        <a:p>
          <a:endParaRPr lang="ru-RU" sz="1800"/>
        </a:p>
      </dgm:t>
    </dgm:pt>
    <dgm:pt modelId="{7B3BEF45-9F94-48B6-9373-2C627181123D}" type="pres">
      <dgm:prSet presAssocID="{0AEECD3F-3F0B-42A9-88D7-5774079BAC0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78B29-A626-4C3A-A685-1BA2712D0519}" type="pres">
      <dgm:prSet presAssocID="{1821463A-A401-467C-A846-273A23AAE254}" presName="roof" presStyleLbl="dkBgShp" presStyleIdx="0" presStyleCnt="2"/>
      <dgm:spPr/>
      <dgm:t>
        <a:bodyPr/>
        <a:lstStyle/>
        <a:p>
          <a:endParaRPr lang="ru-RU"/>
        </a:p>
      </dgm:t>
    </dgm:pt>
    <dgm:pt modelId="{5A68C682-CFF8-4BFB-B59F-FB3D2CEFA4D1}" type="pres">
      <dgm:prSet presAssocID="{1821463A-A401-467C-A846-273A23AAE254}" presName="pillars" presStyleCnt="0"/>
      <dgm:spPr/>
    </dgm:pt>
    <dgm:pt modelId="{13D4176A-11D1-4DEA-B552-2541A38204A3}" type="pres">
      <dgm:prSet presAssocID="{1821463A-A401-467C-A846-273A23AAE25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BF3B8-39CC-4F7A-BF5E-3F5E0DC310C1}" type="pres">
      <dgm:prSet presAssocID="{EC6B6441-180D-4A01-ABF0-CB106D804DA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77E4A-5B7F-4F72-8A01-4495BFCE8F5D}" type="pres">
      <dgm:prSet presAssocID="{1821463A-A401-467C-A846-273A23AAE254}" presName="base" presStyleLbl="dkBgShp" presStyleIdx="1" presStyleCnt="2"/>
      <dgm:spPr>
        <a:solidFill>
          <a:schemeClr val="accent3">
            <a:lumMod val="40000"/>
            <a:lumOff val="60000"/>
          </a:schemeClr>
        </a:solidFill>
        <a:ln>
          <a:solidFill>
            <a:schemeClr val="tx1"/>
          </a:solidFill>
        </a:ln>
      </dgm:spPr>
    </dgm:pt>
  </dgm:ptLst>
  <dgm:cxnLst>
    <dgm:cxn modelId="{9595061C-D2EA-411C-9BEE-09BCF73DBAA2}" srcId="{0AEECD3F-3F0B-42A9-88D7-5774079BAC06}" destId="{C45594C4-53DF-4A52-8BBF-E644682EA9B9}" srcOrd="2" destOrd="0" parTransId="{0F66EDA5-A7FE-4E2F-8093-500526B115F9}" sibTransId="{9B5E1DFE-3C30-4628-A2C6-97966A752308}"/>
    <dgm:cxn modelId="{FBF8D70C-5AF8-47C3-AE69-63E428888CE7}" srcId="{0AEECD3F-3F0B-42A9-88D7-5774079BAC06}" destId="{B64FB081-72A7-4CBC-9C89-44DF9C1089AA}" srcOrd="1" destOrd="0" parTransId="{ED6C716F-0201-4D47-9AE1-66A4104DE6D9}" sibTransId="{75DC2514-1245-4A61-A7A8-5201C0CFEA8D}"/>
    <dgm:cxn modelId="{0100531F-6CA5-4531-957C-6E5B92A066F6}" srcId="{1821463A-A401-467C-A846-273A23AAE254}" destId="{EC6B6441-180D-4A01-ABF0-CB106D804DA9}" srcOrd="1" destOrd="0" parTransId="{0ACE56C4-2456-4FA9-AC94-5E54A123651D}" sibTransId="{E4AC6287-BED3-4E44-947F-24F4BA557907}"/>
    <dgm:cxn modelId="{40AF7CE4-57DB-4780-BC36-F2BA83269307}" type="presOf" srcId="{EC6B6441-180D-4A01-ABF0-CB106D804DA9}" destId="{71EBF3B8-39CC-4F7A-BF5E-3F5E0DC310C1}" srcOrd="0" destOrd="0" presId="urn:microsoft.com/office/officeart/2005/8/layout/hList3"/>
    <dgm:cxn modelId="{4B408E20-04B1-4F20-80AC-9970C56470CD}" srcId="{1821463A-A401-467C-A846-273A23AAE254}" destId="{161D5279-81A6-494C-B4B2-C395B09E3FB3}" srcOrd="0" destOrd="0" parTransId="{77989C3E-B6A0-4EB9-B01D-E0F0F1739CC5}" sibTransId="{DE8B2CC3-C3D8-497B-A421-30DCE0651DB2}"/>
    <dgm:cxn modelId="{8B15C06B-6E64-4838-804C-691A53EDD020}" type="presOf" srcId="{1821463A-A401-467C-A846-273A23AAE254}" destId="{F9778B29-A626-4C3A-A685-1BA2712D0519}" srcOrd="0" destOrd="0" presId="urn:microsoft.com/office/officeart/2005/8/layout/hList3"/>
    <dgm:cxn modelId="{39B3C07F-3CC6-4EC2-BF0F-9158ED26725F}" type="presOf" srcId="{0AEECD3F-3F0B-42A9-88D7-5774079BAC06}" destId="{7B3BEF45-9F94-48B6-9373-2C627181123D}" srcOrd="0" destOrd="0" presId="urn:microsoft.com/office/officeart/2005/8/layout/hList3"/>
    <dgm:cxn modelId="{81D8AC45-500D-4560-A112-35939B20C8FD}" type="presOf" srcId="{161D5279-81A6-494C-B4B2-C395B09E3FB3}" destId="{13D4176A-11D1-4DEA-B552-2541A38204A3}" srcOrd="0" destOrd="0" presId="urn:microsoft.com/office/officeart/2005/8/layout/hList3"/>
    <dgm:cxn modelId="{74045BD0-5E00-4A5E-B37F-48DAC3FC8D35}" srcId="{0AEECD3F-3F0B-42A9-88D7-5774079BAC06}" destId="{1821463A-A401-467C-A846-273A23AAE254}" srcOrd="0" destOrd="0" parTransId="{74FD22FF-BCC1-49E3-8DE5-992437B86ABD}" sibTransId="{F93937B4-4372-4828-88BD-F7AC504093DF}"/>
    <dgm:cxn modelId="{D1714B3E-1057-4DE3-9C67-6658BB575CDD}" type="presParOf" srcId="{7B3BEF45-9F94-48B6-9373-2C627181123D}" destId="{F9778B29-A626-4C3A-A685-1BA2712D0519}" srcOrd="0" destOrd="0" presId="urn:microsoft.com/office/officeart/2005/8/layout/hList3"/>
    <dgm:cxn modelId="{695F3461-A7C6-48BA-932D-F385E59ED716}" type="presParOf" srcId="{7B3BEF45-9F94-48B6-9373-2C627181123D}" destId="{5A68C682-CFF8-4BFB-B59F-FB3D2CEFA4D1}" srcOrd="1" destOrd="0" presId="urn:microsoft.com/office/officeart/2005/8/layout/hList3"/>
    <dgm:cxn modelId="{710ADD80-7657-4339-AA01-BF581945F768}" type="presParOf" srcId="{5A68C682-CFF8-4BFB-B59F-FB3D2CEFA4D1}" destId="{13D4176A-11D1-4DEA-B552-2541A38204A3}" srcOrd="0" destOrd="0" presId="urn:microsoft.com/office/officeart/2005/8/layout/hList3"/>
    <dgm:cxn modelId="{733145EE-6C6C-4586-A401-93802FB35338}" type="presParOf" srcId="{5A68C682-CFF8-4BFB-B59F-FB3D2CEFA4D1}" destId="{71EBF3B8-39CC-4F7A-BF5E-3F5E0DC310C1}" srcOrd="1" destOrd="0" presId="urn:microsoft.com/office/officeart/2005/8/layout/hList3"/>
    <dgm:cxn modelId="{0BB0D1C5-0C23-456A-AF58-704F7737AC4B}" type="presParOf" srcId="{7B3BEF45-9F94-48B6-9373-2C627181123D}" destId="{DDA77E4A-5B7F-4F72-8A01-4495BFCE8F5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7440304-7EF7-4C77-86A8-4F2D7796517A}" type="doc">
      <dgm:prSet loTypeId="urn:microsoft.com/office/officeart/2008/layout/VerticalCurvedLis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4722DD2-3607-4E33-9408-757268E8136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Обеспечить достижение целевых показателей социально-экономического развития края, согласованных Правительством РФ и закрепленных в Соглашении с Минфином России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EE4B2-23EE-4DB4-B91E-127D5A14D63E}" type="parTrans" cxnId="{5B27970C-C09E-4DB5-A2EC-76EA5DAA2551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4DCBA2-6583-41D0-88FA-CC7FBB347D63}" type="sibTrans" cxnId="{5B27970C-C09E-4DB5-A2EC-76EA5DAA2551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A86E7C-272D-4467-88FD-6F9578F9AF27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Актуализировать программы оптимизации расходов и обеспечить их выполнение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1D531-9F6C-4214-A217-0F1C266297C9}" type="parTrans" cxnId="{5AC289C7-DDF5-4CFB-9E4C-C52255399CC2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760E4D-2BBC-4702-B9E0-6A36EDA05A47}" type="sibTrans" cxnId="{5AC289C7-DDF5-4CFB-9E4C-C52255399CC2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4E57AD-4A01-4C59-BC6D-398E86C5BFF1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Установить запрет на увеличение численности государственных и муниципальных служащих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A446E-2390-4E38-B98E-536D516A3379}" type="parTrans" cxnId="{0CDCC248-9BB4-4284-AEE7-F41A56D6CEDF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55E229-346F-4792-88E1-6D5BC30B6B23}" type="sibTrans" cxnId="{0CDCC248-9BB4-4284-AEE7-F41A56D6CEDF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CBA540-F610-4EBC-848A-5B600F49E5E6}" type="pres">
      <dgm:prSet presAssocID="{27440304-7EF7-4C77-86A8-4F2D779651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33FCEB-8760-47EA-97C9-B21321913E12}" type="pres">
      <dgm:prSet presAssocID="{27440304-7EF7-4C77-86A8-4F2D7796517A}" presName="Name1" presStyleCnt="0"/>
      <dgm:spPr/>
    </dgm:pt>
    <dgm:pt modelId="{677F2F1F-6993-48C7-80E8-A674EF5AAFC1}" type="pres">
      <dgm:prSet presAssocID="{27440304-7EF7-4C77-86A8-4F2D7796517A}" presName="cycle" presStyleCnt="0"/>
      <dgm:spPr/>
    </dgm:pt>
    <dgm:pt modelId="{7FFC5CFE-A0A8-4E35-8E62-E0F96F44EEF4}" type="pres">
      <dgm:prSet presAssocID="{27440304-7EF7-4C77-86A8-4F2D7796517A}" presName="srcNode" presStyleLbl="node1" presStyleIdx="0" presStyleCnt="3"/>
      <dgm:spPr/>
    </dgm:pt>
    <dgm:pt modelId="{16A7628A-55BB-4DC6-AA53-2334346CF633}" type="pres">
      <dgm:prSet presAssocID="{27440304-7EF7-4C77-86A8-4F2D7796517A}" presName="conn" presStyleLbl="parChTrans1D2" presStyleIdx="0" presStyleCnt="1"/>
      <dgm:spPr/>
      <dgm:t>
        <a:bodyPr/>
        <a:lstStyle/>
        <a:p>
          <a:endParaRPr lang="ru-RU"/>
        </a:p>
      </dgm:t>
    </dgm:pt>
    <dgm:pt modelId="{4594FAF6-A1B2-4D25-8D9F-8D8C07FC163C}" type="pres">
      <dgm:prSet presAssocID="{27440304-7EF7-4C77-86A8-4F2D7796517A}" presName="extraNode" presStyleLbl="node1" presStyleIdx="0" presStyleCnt="3"/>
      <dgm:spPr/>
    </dgm:pt>
    <dgm:pt modelId="{CF3DBC27-1539-4B6E-BBE7-7BF00A486FBC}" type="pres">
      <dgm:prSet presAssocID="{27440304-7EF7-4C77-86A8-4F2D7796517A}" presName="dstNode" presStyleLbl="node1" presStyleIdx="0" presStyleCnt="3"/>
      <dgm:spPr/>
    </dgm:pt>
    <dgm:pt modelId="{DF456756-0A41-485D-9D31-E125FC864907}" type="pres">
      <dgm:prSet presAssocID="{E4722DD2-3607-4E33-9408-757268E8136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BF466-A109-4444-A701-1C25A48DC7A9}" type="pres">
      <dgm:prSet presAssocID="{E4722DD2-3607-4E33-9408-757268E8136A}" presName="accent_1" presStyleCnt="0"/>
      <dgm:spPr/>
    </dgm:pt>
    <dgm:pt modelId="{A6F26DD2-62E0-4F0A-B74F-A6F00180F0A6}" type="pres">
      <dgm:prSet presAssocID="{E4722DD2-3607-4E33-9408-757268E8136A}" presName="accentRepeatNode" presStyleLbl="solidFgAcc1" presStyleIdx="0" presStyleCnt="3"/>
      <dgm:spPr/>
    </dgm:pt>
    <dgm:pt modelId="{88CE1481-AEB8-414F-989D-6C20BD193A1A}" type="pres">
      <dgm:prSet presAssocID="{78A86E7C-272D-4467-88FD-6F9578F9AF2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01335-6C84-4C4E-A662-74AFA22A2441}" type="pres">
      <dgm:prSet presAssocID="{78A86E7C-272D-4467-88FD-6F9578F9AF27}" presName="accent_2" presStyleCnt="0"/>
      <dgm:spPr/>
    </dgm:pt>
    <dgm:pt modelId="{AB221063-6700-4C95-9A39-E743E5E6AFA2}" type="pres">
      <dgm:prSet presAssocID="{78A86E7C-272D-4467-88FD-6F9578F9AF27}" presName="accentRepeatNode" presStyleLbl="solidFgAcc1" presStyleIdx="1" presStyleCnt="3"/>
      <dgm:spPr/>
    </dgm:pt>
    <dgm:pt modelId="{067467DF-AC8F-47E0-8F07-069C477D8B25}" type="pres">
      <dgm:prSet presAssocID="{A44E57AD-4A01-4C59-BC6D-398E86C5BFF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97901-CFCC-466A-9204-B604AF51AD28}" type="pres">
      <dgm:prSet presAssocID="{A44E57AD-4A01-4C59-BC6D-398E86C5BFF1}" presName="accent_3" presStyleCnt="0"/>
      <dgm:spPr/>
    </dgm:pt>
    <dgm:pt modelId="{31643051-DA8E-43CB-928E-3013990FEDAD}" type="pres">
      <dgm:prSet presAssocID="{A44E57AD-4A01-4C59-BC6D-398E86C5BFF1}" presName="accentRepeatNode" presStyleLbl="solidFgAcc1" presStyleIdx="2" presStyleCnt="3"/>
      <dgm:spPr/>
    </dgm:pt>
  </dgm:ptLst>
  <dgm:cxnLst>
    <dgm:cxn modelId="{2A420BB6-ECAB-4B88-A52E-FE3A928037F3}" type="presOf" srcId="{A44E57AD-4A01-4C59-BC6D-398E86C5BFF1}" destId="{067467DF-AC8F-47E0-8F07-069C477D8B25}" srcOrd="0" destOrd="0" presId="urn:microsoft.com/office/officeart/2008/layout/VerticalCurvedList"/>
    <dgm:cxn modelId="{9AF0D05E-C6DC-4CD9-9D93-77E030C60B35}" type="presOf" srcId="{E4722DD2-3607-4E33-9408-757268E8136A}" destId="{DF456756-0A41-485D-9D31-E125FC864907}" srcOrd="0" destOrd="0" presId="urn:microsoft.com/office/officeart/2008/layout/VerticalCurvedList"/>
    <dgm:cxn modelId="{C014F0BD-11B9-477C-94FC-063FBC39CF3A}" type="presOf" srcId="{27440304-7EF7-4C77-86A8-4F2D7796517A}" destId="{7ACBA540-F610-4EBC-848A-5B600F49E5E6}" srcOrd="0" destOrd="0" presId="urn:microsoft.com/office/officeart/2008/layout/VerticalCurvedList"/>
    <dgm:cxn modelId="{1B7189BD-40C8-41F0-B29E-C578B3850F76}" type="presOf" srcId="{78A86E7C-272D-4467-88FD-6F9578F9AF27}" destId="{88CE1481-AEB8-414F-989D-6C20BD193A1A}" srcOrd="0" destOrd="0" presId="urn:microsoft.com/office/officeart/2008/layout/VerticalCurvedList"/>
    <dgm:cxn modelId="{5AC289C7-DDF5-4CFB-9E4C-C52255399CC2}" srcId="{27440304-7EF7-4C77-86A8-4F2D7796517A}" destId="{78A86E7C-272D-4467-88FD-6F9578F9AF27}" srcOrd="1" destOrd="0" parTransId="{1AC1D531-9F6C-4214-A217-0F1C266297C9}" sibTransId="{43760E4D-2BBC-4702-B9E0-6A36EDA05A47}"/>
    <dgm:cxn modelId="{816A3331-B9E0-4459-A111-1965F0B16C6B}" type="presOf" srcId="{C24DCBA2-6583-41D0-88FA-CC7FBB347D63}" destId="{16A7628A-55BB-4DC6-AA53-2334346CF633}" srcOrd="0" destOrd="0" presId="urn:microsoft.com/office/officeart/2008/layout/VerticalCurvedList"/>
    <dgm:cxn modelId="{0CDCC248-9BB4-4284-AEE7-F41A56D6CEDF}" srcId="{27440304-7EF7-4C77-86A8-4F2D7796517A}" destId="{A44E57AD-4A01-4C59-BC6D-398E86C5BFF1}" srcOrd="2" destOrd="0" parTransId="{B91A446E-2390-4E38-B98E-536D516A3379}" sibTransId="{1555E229-346F-4792-88E1-6D5BC30B6B23}"/>
    <dgm:cxn modelId="{5B27970C-C09E-4DB5-A2EC-76EA5DAA2551}" srcId="{27440304-7EF7-4C77-86A8-4F2D7796517A}" destId="{E4722DD2-3607-4E33-9408-757268E8136A}" srcOrd="0" destOrd="0" parTransId="{B36EE4B2-23EE-4DB4-B91E-127D5A14D63E}" sibTransId="{C24DCBA2-6583-41D0-88FA-CC7FBB347D63}"/>
    <dgm:cxn modelId="{9264D73B-AFB6-4424-A8C9-7CA418307DD4}" type="presParOf" srcId="{7ACBA540-F610-4EBC-848A-5B600F49E5E6}" destId="{8533FCEB-8760-47EA-97C9-B21321913E12}" srcOrd="0" destOrd="0" presId="urn:microsoft.com/office/officeart/2008/layout/VerticalCurvedList"/>
    <dgm:cxn modelId="{9BDB9625-673F-4E02-9A0D-C8C27ED5A98E}" type="presParOf" srcId="{8533FCEB-8760-47EA-97C9-B21321913E12}" destId="{677F2F1F-6993-48C7-80E8-A674EF5AAFC1}" srcOrd="0" destOrd="0" presId="urn:microsoft.com/office/officeart/2008/layout/VerticalCurvedList"/>
    <dgm:cxn modelId="{6BCFBABD-A93A-4F21-B396-CB51E8F4F464}" type="presParOf" srcId="{677F2F1F-6993-48C7-80E8-A674EF5AAFC1}" destId="{7FFC5CFE-A0A8-4E35-8E62-E0F96F44EEF4}" srcOrd="0" destOrd="0" presId="urn:microsoft.com/office/officeart/2008/layout/VerticalCurvedList"/>
    <dgm:cxn modelId="{1BA31D9D-33D4-4B53-96CA-D5BF75F216FD}" type="presParOf" srcId="{677F2F1F-6993-48C7-80E8-A674EF5AAFC1}" destId="{16A7628A-55BB-4DC6-AA53-2334346CF633}" srcOrd="1" destOrd="0" presId="urn:microsoft.com/office/officeart/2008/layout/VerticalCurvedList"/>
    <dgm:cxn modelId="{51647334-73E1-4AA5-9063-0134A3DE748C}" type="presParOf" srcId="{677F2F1F-6993-48C7-80E8-A674EF5AAFC1}" destId="{4594FAF6-A1B2-4D25-8D9F-8D8C07FC163C}" srcOrd="2" destOrd="0" presId="urn:microsoft.com/office/officeart/2008/layout/VerticalCurvedList"/>
    <dgm:cxn modelId="{E49A902C-4975-4BCF-967E-EE33C89713C2}" type="presParOf" srcId="{677F2F1F-6993-48C7-80E8-A674EF5AAFC1}" destId="{CF3DBC27-1539-4B6E-BBE7-7BF00A486FBC}" srcOrd="3" destOrd="0" presId="urn:microsoft.com/office/officeart/2008/layout/VerticalCurvedList"/>
    <dgm:cxn modelId="{56D80595-82AC-44A2-ACED-1DB1E3203C49}" type="presParOf" srcId="{8533FCEB-8760-47EA-97C9-B21321913E12}" destId="{DF456756-0A41-485D-9D31-E125FC864907}" srcOrd="1" destOrd="0" presId="urn:microsoft.com/office/officeart/2008/layout/VerticalCurvedList"/>
    <dgm:cxn modelId="{A7878B27-5C89-491B-BD47-4068F529C661}" type="presParOf" srcId="{8533FCEB-8760-47EA-97C9-B21321913E12}" destId="{689BF466-A109-4444-A701-1C25A48DC7A9}" srcOrd="2" destOrd="0" presId="urn:microsoft.com/office/officeart/2008/layout/VerticalCurvedList"/>
    <dgm:cxn modelId="{AD36DD8F-BE5B-409F-BB57-F58A14C5292C}" type="presParOf" srcId="{689BF466-A109-4444-A701-1C25A48DC7A9}" destId="{A6F26DD2-62E0-4F0A-B74F-A6F00180F0A6}" srcOrd="0" destOrd="0" presId="urn:microsoft.com/office/officeart/2008/layout/VerticalCurvedList"/>
    <dgm:cxn modelId="{92551FF5-05D3-458A-8533-8DC9B735BF9B}" type="presParOf" srcId="{8533FCEB-8760-47EA-97C9-B21321913E12}" destId="{88CE1481-AEB8-414F-989D-6C20BD193A1A}" srcOrd="3" destOrd="0" presId="urn:microsoft.com/office/officeart/2008/layout/VerticalCurvedList"/>
    <dgm:cxn modelId="{58C5B9F0-3B70-4AE8-8C5D-8C9845C55CCE}" type="presParOf" srcId="{8533FCEB-8760-47EA-97C9-B21321913E12}" destId="{60401335-6C84-4C4E-A662-74AFA22A2441}" srcOrd="4" destOrd="0" presId="urn:microsoft.com/office/officeart/2008/layout/VerticalCurvedList"/>
    <dgm:cxn modelId="{A6358F2B-4149-4488-A1B8-6D0EB2B3073B}" type="presParOf" srcId="{60401335-6C84-4C4E-A662-74AFA22A2441}" destId="{AB221063-6700-4C95-9A39-E743E5E6AFA2}" srcOrd="0" destOrd="0" presId="urn:microsoft.com/office/officeart/2008/layout/VerticalCurvedList"/>
    <dgm:cxn modelId="{07FA1B77-7FE2-4417-8091-FD0653A9770A}" type="presParOf" srcId="{8533FCEB-8760-47EA-97C9-B21321913E12}" destId="{067467DF-AC8F-47E0-8F07-069C477D8B25}" srcOrd="5" destOrd="0" presId="urn:microsoft.com/office/officeart/2008/layout/VerticalCurvedList"/>
    <dgm:cxn modelId="{FD2A5C13-D9D9-4698-89BB-81B9374603AC}" type="presParOf" srcId="{8533FCEB-8760-47EA-97C9-B21321913E12}" destId="{96197901-CFCC-466A-9204-B604AF51AD28}" srcOrd="6" destOrd="0" presId="urn:microsoft.com/office/officeart/2008/layout/VerticalCurvedList"/>
    <dgm:cxn modelId="{66E7179C-0259-4489-843A-96154B7F5345}" type="presParOf" srcId="{96197901-CFCC-466A-9204-B604AF51AD28}" destId="{31643051-DA8E-43CB-928E-3013990FED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440304-7EF7-4C77-86A8-4F2D7796517A}" type="doc">
      <dgm:prSet loTypeId="urn:microsoft.com/office/officeart/2008/layout/VerticalCurvedLis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89BE88A-39D8-4D14-B150-D75F35917F5F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Провести оценку эффективности налоговых льгот и утвердить план по отмене с 1 января 2018 года неэффективных льгот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580CA-4E09-4051-91B9-306FD958E0F8}" type="parTrans" cxnId="{2EBEA0C5-E902-403E-AE64-5AEE6377167F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9C2DE-6334-4A23-940F-7F5FEBCFAACC}" type="sibTrans" cxnId="{2EBEA0C5-E902-403E-AE64-5AEE6377167F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DBE793-7080-40AB-B67B-B69055124327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 устанавливать и с 1 января 2018 года отменить расходные обязательства, не связанные с решением вопросов, отнесенных к полномочиям края и муниципалитетов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F6B9B5-4A7C-44AE-B6EC-79610D671681}" type="parTrans" cxnId="{CCA6BA40-A776-4A0E-AA55-FD6F40CD0A0B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D658CD-D299-4C2D-905A-7793FD06C65A}" type="sibTrans" cxnId="{CCA6BA40-A776-4A0E-AA55-FD6F40CD0A0B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5C5357-6785-4998-BD65-85B0184F6E5E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Обеспечить погашение просроченной кредиторской задолженности</a:t>
          </a:r>
          <a:endParaRPr lang="ru-RU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7D0BA4-E603-4271-AB8E-A368BF0A0D28}" type="parTrans" cxnId="{EEAD60EB-EE48-490A-93E1-402A565DEF19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26567-1702-4ABA-99BB-A0912E5A1630}" type="sibTrans" cxnId="{EEAD60EB-EE48-490A-93E1-402A565DEF19}">
      <dgm:prSet/>
      <dgm:spPr/>
      <dgm:t>
        <a:bodyPr/>
        <a:lstStyle/>
        <a:p>
          <a:pPr algn="just"/>
          <a:endParaRPr lang="ru-RU" sz="1800" b="1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CBA540-F610-4EBC-848A-5B600F49E5E6}" type="pres">
      <dgm:prSet presAssocID="{27440304-7EF7-4C77-86A8-4F2D7796517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33FCEB-8760-47EA-97C9-B21321913E12}" type="pres">
      <dgm:prSet presAssocID="{27440304-7EF7-4C77-86A8-4F2D7796517A}" presName="Name1" presStyleCnt="0"/>
      <dgm:spPr/>
    </dgm:pt>
    <dgm:pt modelId="{677F2F1F-6993-48C7-80E8-A674EF5AAFC1}" type="pres">
      <dgm:prSet presAssocID="{27440304-7EF7-4C77-86A8-4F2D7796517A}" presName="cycle" presStyleCnt="0"/>
      <dgm:spPr/>
    </dgm:pt>
    <dgm:pt modelId="{7FFC5CFE-A0A8-4E35-8E62-E0F96F44EEF4}" type="pres">
      <dgm:prSet presAssocID="{27440304-7EF7-4C77-86A8-4F2D7796517A}" presName="srcNode" presStyleLbl="node1" presStyleIdx="0" presStyleCnt="3"/>
      <dgm:spPr/>
    </dgm:pt>
    <dgm:pt modelId="{16A7628A-55BB-4DC6-AA53-2334346CF633}" type="pres">
      <dgm:prSet presAssocID="{27440304-7EF7-4C77-86A8-4F2D7796517A}" presName="conn" presStyleLbl="parChTrans1D2" presStyleIdx="0" presStyleCnt="1"/>
      <dgm:spPr/>
      <dgm:t>
        <a:bodyPr/>
        <a:lstStyle/>
        <a:p>
          <a:endParaRPr lang="ru-RU"/>
        </a:p>
      </dgm:t>
    </dgm:pt>
    <dgm:pt modelId="{4594FAF6-A1B2-4D25-8D9F-8D8C07FC163C}" type="pres">
      <dgm:prSet presAssocID="{27440304-7EF7-4C77-86A8-4F2D7796517A}" presName="extraNode" presStyleLbl="node1" presStyleIdx="0" presStyleCnt="3"/>
      <dgm:spPr/>
    </dgm:pt>
    <dgm:pt modelId="{CF3DBC27-1539-4B6E-BBE7-7BF00A486FBC}" type="pres">
      <dgm:prSet presAssocID="{27440304-7EF7-4C77-86A8-4F2D7796517A}" presName="dstNode" presStyleLbl="node1" presStyleIdx="0" presStyleCnt="3"/>
      <dgm:spPr/>
    </dgm:pt>
    <dgm:pt modelId="{913A306B-0294-43E4-97B3-78A07911199C}" type="pres">
      <dgm:prSet presAssocID="{389BE88A-39D8-4D14-B150-D75F35917F5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E2A16-AE0C-46E1-B94A-810EA417E347}" type="pres">
      <dgm:prSet presAssocID="{389BE88A-39D8-4D14-B150-D75F35917F5F}" presName="accent_1" presStyleCnt="0"/>
      <dgm:spPr/>
    </dgm:pt>
    <dgm:pt modelId="{C2EE128E-7848-46C1-887D-8CA52116721E}" type="pres">
      <dgm:prSet presAssocID="{389BE88A-39D8-4D14-B150-D75F35917F5F}" presName="accentRepeatNode" presStyleLbl="solidFgAcc1" presStyleIdx="0" presStyleCnt="3"/>
      <dgm:spPr/>
    </dgm:pt>
    <dgm:pt modelId="{E91F744F-7322-4B8C-8EED-1ACC49BF24BD}" type="pres">
      <dgm:prSet presAssocID="{77DBE793-7080-40AB-B67B-B6905512432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87DE8-51D5-47FA-A875-27BC62FEFA1A}" type="pres">
      <dgm:prSet presAssocID="{77DBE793-7080-40AB-B67B-B69055124327}" presName="accent_2" presStyleCnt="0"/>
      <dgm:spPr/>
    </dgm:pt>
    <dgm:pt modelId="{8ED651A8-8721-478E-A665-0EAC09CB2940}" type="pres">
      <dgm:prSet presAssocID="{77DBE793-7080-40AB-B67B-B69055124327}" presName="accentRepeatNode" presStyleLbl="solidFgAcc1" presStyleIdx="1" presStyleCnt="3"/>
      <dgm:spPr/>
    </dgm:pt>
    <dgm:pt modelId="{F86D0DCC-73B4-4A3A-A9EB-473C272679DB}" type="pres">
      <dgm:prSet presAssocID="{F65C5357-6785-4998-BD65-85B0184F6E5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C05AA-159D-4D60-8767-A09AB04CF2B5}" type="pres">
      <dgm:prSet presAssocID="{F65C5357-6785-4998-BD65-85B0184F6E5E}" presName="accent_3" presStyleCnt="0"/>
      <dgm:spPr/>
    </dgm:pt>
    <dgm:pt modelId="{80C715D2-D415-4EA2-BFC2-336FAC9FE4C2}" type="pres">
      <dgm:prSet presAssocID="{F65C5357-6785-4998-BD65-85B0184F6E5E}" presName="accentRepeatNode" presStyleLbl="solidFgAcc1" presStyleIdx="2" presStyleCnt="3"/>
      <dgm:spPr/>
    </dgm:pt>
  </dgm:ptLst>
  <dgm:cxnLst>
    <dgm:cxn modelId="{C8320D0E-DE90-43D8-9C7B-DCC8D04D7EB8}" type="presOf" srcId="{27440304-7EF7-4C77-86A8-4F2D7796517A}" destId="{7ACBA540-F610-4EBC-848A-5B600F49E5E6}" srcOrd="0" destOrd="0" presId="urn:microsoft.com/office/officeart/2008/layout/VerticalCurvedList"/>
    <dgm:cxn modelId="{2EBEA0C5-E902-403E-AE64-5AEE6377167F}" srcId="{27440304-7EF7-4C77-86A8-4F2D7796517A}" destId="{389BE88A-39D8-4D14-B150-D75F35917F5F}" srcOrd="0" destOrd="0" parTransId="{596580CA-4E09-4051-91B9-306FD958E0F8}" sibTransId="{FBA9C2DE-6334-4A23-940F-7F5FEBCFAACC}"/>
    <dgm:cxn modelId="{CCA6BA40-A776-4A0E-AA55-FD6F40CD0A0B}" srcId="{27440304-7EF7-4C77-86A8-4F2D7796517A}" destId="{77DBE793-7080-40AB-B67B-B69055124327}" srcOrd="1" destOrd="0" parTransId="{71F6B9B5-4A7C-44AE-B6EC-79610D671681}" sibTransId="{59D658CD-D299-4C2D-905A-7793FD06C65A}"/>
    <dgm:cxn modelId="{DDBA4492-DC1A-4365-950D-619CD8354EC9}" type="presOf" srcId="{FBA9C2DE-6334-4A23-940F-7F5FEBCFAACC}" destId="{16A7628A-55BB-4DC6-AA53-2334346CF633}" srcOrd="0" destOrd="0" presId="urn:microsoft.com/office/officeart/2008/layout/VerticalCurvedList"/>
    <dgm:cxn modelId="{CC10F28B-600D-4BAB-8FF4-60713BAAD81A}" type="presOf" srcId="{F65C5357-6785-4998-BD65-85B0184F6E5E}" destId="{F86D0DCC-73B4-4A3A-A9EB-473C272679DB}" srcOrd="0" destOrd="0" presId="urn:microsoft.com/office/officeart/2008/layout/VerticalCurvedList"/>
    <dgm:cxn modelId="{60EAA7C3-B964-4D7A-AADE-D201C5153A7E}" type="presOf" srcId="{389BE88A-39D8-4D14-B150-D75F35917F5F}" destId="{913A306B-0294-43E4-97B3-78A07911199C}" srcOrd="0" destOrd="0" presId="urn:microsoft.com/office/officeart/2008/layout/VerticalCurvedList"/>
    <dgm:cxn modelId="{EEAD60EB-EE48-490A-93E1-402A565DEF19}" srcId="{27440304-7EF7-4C77-86A8-4F2D7796517A}" destId="{F65C5357-6785-4998-BD65-85B0184F6E5E}" srcOrd="2" destOrd="0" parTransId="{AF7D0BA4-E603-4271-AB8E-A368BF0A0D28}" sibTransId="{63726567-1702-4ABA-99BB-A0912E5A1630}"/>
    <dgm:cxn modelId="{9479840A-D03F-4CA1-A468-122CCDF76C5E}" type="presOf" srcId="{77DBE793-7080-40AB-B67B-B69055124327}" destId="{E91F744F-7322-4B8C-8EED-1ACC49BF24BD}" srcOrd="0" destOrd="0" presId="urn:microsoft.com/office/officeart/2008/layout/VerticalCurvedList"/>
    <dgm:cxn modelId="{99872318-4F87-46C3-A836-98C4FC9ECB40}" type="presParOf" srcId="{7ACBA540-F610-4EBC-848A-5B600F49E5E6}" destId="{8533FCEB-8760-47EA-97C9-B21321913E12}" srcOrd="0" destOrd="0" presId="urn:microsoft.com/office/officeart/2008/layout/VerticalCurvedList"/>
    <dgm:cxn modelId="{2C3E0C04-053F-42F9-9834-219A6C63D3CA}" type="presParOf" srcId="{8533FCEB-8760-47EA-97C9-B21321913E12}" destId="{677F2F1F-6993-48C7-80E8-A674EF5AAFC1}" srcOrd="0" destOrd="0" presId="urn:microsoft.com/office/officeart/2008/layout/VerticalCurvedList"/>
    <dgm:cxn modelId="{9DFA254B-CD50-46BC-97B0-EA18FB03CD8C}" type="presParOf" srcId="{677F2F1F-6993-48C7-80E8-A674EF5AAFC1}" destId="{7FFC5CFE-A0A8-4E35-8E62-E0F96F44EEF4}" srcOrd="0" destOrd="0" presId="urn:microsoft.com/office/officeart/2008/layout/VerticalCurvedList"/>
    <dgm:cxn modelId="{8F770EB4-0C3A-40E5-AEB1-11AA0A114F47}" type="presParOf" srcId="{677F2F1F-6993-48C7-80E8-A674EF5AAFC1}" destId="{16A7628A-55BB-4DC6-AA53-2334346CF633}" srcOrd="1" destOrd="0" presId="urn:microsoft.com/office/officeart/2008/layout/VerticalCurvedList"/>
    <dgm:cxn modelId="{0ADCBB86-C52B-4E0D-AB4B-BDFCBAD3B3B5}" type="presParOf" srcId="{677F2F1F-6993-48C7-80E8-A674EF5AAFC1}" destId="{4594FAF6-A1B2-4D25-8D9F-8D8C07FC163C}" srcOrd="2" destOrd="0" presId="urn:microsoft.com/office/officeart/2008/layout/VerticalCurvedList"/>
    <dgm:cxn modelId="{E265F0E8-EE6F-435D-947E-69D74D9DC779}" type="presParOf" srcId="{677F2F1F-6993-48C7-80E8-A674EF5AAFC1}" destId="{CF3DBC27-1539-4B6E-BBE7-7BF00A486FBC}" srcOrd="3" destOrd="0" presId="urn:microsoft.com/office/officeart/2008/layout/VerticalCurvedList"/>
    <dgm:cxn modelId="{40459F9C-AF7A-457A-A6DE-382850DD756F}" type="presParOf" srcId="{8533FCEB-8760-47EA-97C9-B21321913E12}" destId="{913A306B-0294-43E4-97B3-78A07911199C}" srcOrd="1" destOrd="0" presId="urn:microsoft.com/office/officeart/2008/layout/VerticalCurvedList"/>
    <dgm:cxn modelId="{39891E48-2C11-4A14-8FFC-BC6EE5EE8E51}" type="presParOf" srcId="{8533FCEB-8760-47EA-97C9-B21321913E12}" destId="{3DFE2A16-AE0C-46E1-B94A-810EA417E347}" srcOrd="2" destOrd="0" presId="urn:microsoft.com/office/officeart/2008/layout/VerticalCurvedList"/>
    <dgm:cxn modelId="{B83C9CAA-46E3-4F2A-BCD0-F91694BB6867}" type="presParOf" srcId="{3DFE2A16-AE0C-46E1-B94A-810EA417E347}" destId="{C2EE128E-7848-46C1-887D-8CA52116721E}" srcOrd="0" destOrd="0" presId="urn:microsoft.com/office/officeart/2008/layout/VerticalCurvedList"/>
    <dgm:cxn modelId="{74AEC57E-A0C0-4B27-A029-DF95DCFB4D55}" type="presParOf" srcId="{8533FCEB-8760-47EA-97C9-B21321913E12}" destId="{E91F744F-7322-4B8C-8EED-1ACC49BF24BD}" srcOrd="3" destOrd="0" presId="urn:microsoft.com/office/officeart/2008/layout/VerticalCurvedList"/>
    <dgm:cxn modelId="{843319A7-7093-45CC-818F-CB70E41A4BC5}" type="presParOf" srcId="{8533FCEB-8760-47EA-97C9-B21321913E12}" destId="{D3B87DE8-51D5-47FA-A875-27BC62FEFA1A}" srcOrd="4" destOrd="0" presId="urn:microsoft.com/office/officeart/2008/layout/VerticalCurvedList"/>
    <dgm:cxn modelId="{5277486E-6F23-4BCC-ADB7-5AAAB850D274}" type="presParOf" srcId="{D3B87DE8-51D5-47FA-A875-27BC62FEFA1A}" destId="{8ED651A8-8721-478E-A665-0EAC09CB2940}" srcOrd="0" destOrd="0" presId="urn:microsoft.com/office/officeart/2008/layout/VerticalCurvedList"/>
    <dgm:cxn modelId="{25976D74-5EB7-43E5-93BF-3C72331C76C3}" type="presParOf" srcId="{8533FCEB-8760-47EA-97C9-B21321913E12}" destId="{F86D0DCC-73B4-4A3A-A9EB-473C272679DB}" srcOrd="5" destOrd="0" presId="urn:microsoft.com/office/officeart/2008/layout/VerticalCurvedList"/>
    <dgm:cxn modelId="{AD9FAEC8-7620-481E-8319-4BC310D15D21}" type="presParOf" srcId="{8533FCEB-8760-47EA-97C9-B21321913E12}" destId="{8C9C05AA-159D-4D60-8767-A09AB04CF2B5}" srcOrd="6" destOrd="0" presId="urn:microsoft.com/office/officeart/2008/layout/VerticalCurvedList"/>
    <dgm:cxn modelId="{12719B43-C4CB-419D-A301-3583D63D57E3}" type="presParOf" srcId="{8C9C05AA-159D-4D60-8767-A09AB04CF2B5}" destId="{80C715D2-D415-4EA2-BFC2-336FAC9FE4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80406-467E-4FF7-BCA7-C18740B2C602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C1116-32F5-444B-9835-7052D4064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1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47057-6E91-4DD1-A889-E6DF6CD989D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12708-4897-48CC-909A-ABFD44B592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9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сен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98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80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163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53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34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088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405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75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73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453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71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36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сен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88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86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99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4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8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152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1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д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8193B2-4742-467E-9C66-FAC2F7D94A14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5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C760CD-6059-4C05-AC06-EA5F2F881D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A94EB-E6EE-4D95-8BA7-F3DE9729B4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0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0A154-778C-4FB7-A47E-F1C69287D9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1AE34-43AB-463A-90A2-224589BF9E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86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D1839-80CB-46CC-9DED-D11C592CFE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F37B1-0AE4-4B7F-BC8B-9D655C0620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5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1629B-7123-48D2-BF7C-BBC733A810B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69B41-A63D-4601-89B8-44A1B9CDF3A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46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0F9300-C888-4076-8500-21A0D5B85A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2BB3-12A8-4C3F-8B8E-B9CD809D9F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22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F84CB-5233-4DB9-BA48-B8C1A972DC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9EAA6-D351-4C0A-8B75-23A47FEAC99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93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899A9-1FC3-4C79-B6DA-458A1541F6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36C5A-008B-4604-A5FC-3F15C96A7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15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6A34F-66AC-4BD1-8A47-EF2A867316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CC44D-7890-40D0-B856-E0C69A39F99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6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B2807-F61C-4CB5-A5B4-EA6CE13B25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C7D56-B4A9-4AD1-945F-BFCDB19398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565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1D2669-D523-4A61-80FD-CE4AD12DB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6526A-0945-4974-82BC-49318AAA45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50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589C9-89B4-4817-80BF-6D2C425C0A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8203D-68C0-41B0-A03A-738372AE54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3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0C8A8F-FE40-42CD-86E5-EAB3FF9E2FB4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29.03.2017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BF52D4-69B2-4C7B-8EEA-32080BB13D13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36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640960" cy="39604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i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291" y="583810"/>
            <a:ext cx="8208912" cy="31700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 задачах</a:t>
            </a:r>
            <a:b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обеспечению сбалансированности местных бюджетов»</a:t>
            </a:r>
            <a:endParaRPr lang="ru-RU" sz="5000" i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4365104"/>
            <a:ext cx="8640960" cy="2232248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err="1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Ногтев</a:t>
            </a:r>
            <a:r>
              <a:rPr lang="ru-RU" sz="36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Станислав Игоревич</a:t>
            </a:r>
          </a:p>
          <a:p>
            <a:pPr>
              <a:defRPr/>
            </a:pPr>
            <a:r>
              <a:rPr lang="ru-RU" sz="2800" b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начальника отдела консолидированного бюджета и межбюджетных отношений бюджетного управления министерства финансов края</a:t>
            </a:r>
            <a:endParaRPr lang="ru-RU" sz="2800" b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7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diamond/>
      </p:transition>
    </mc:Choice>
    <mc:Fallback xmlns="">
      <p:transition spd="slow" advClick="0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Недостаток средств местных бюджетов на фонд оплаты труда в 2017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14249"/>
              </p:ext>
            </p:extLst>
          </p:nvPr>
        </p:nvGraphicFramePr>
        <p:xfrm>
          <a:off x="251520" y="1246299"/>
          <a:ext cx="8625383" cy="54975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1512168"/>
                <a:gridCol w="2160240"/>
                <a:gridCol w="1712615"/>
              </a:tblGrid>
              <a:tr h="28550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b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муниципального района (городского округа)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хватает средств на ФОТ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31889">
                <a:tc vMerge="1">
                  <a:txBody>
                    <a:bodyPr/>
                    <a:lstStyle/>
                    <a:p>
                      <a:pPr algn="l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прирост на указы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кроме указов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Комсомольск-на-Амуре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1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Советско-Гаванский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Николаевский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Амурский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Бикинский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Аяно-Майский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540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65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Верхнебуреинский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Вяземский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11,6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9,8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Лазо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42,3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28,1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Охотский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12,6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П.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Осипенко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7,7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Солнечный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63,6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16,4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3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401,4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97079" y="889603"/>
            <a:ext cx="193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4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на реализацию Указов в части повышения оплаты труда в 2016-2017 гг.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519" y="3211217"/>
            <a:ext cx="2555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1028616" y="1588531"/>
            <a:ext cx="2463264" cy="3736032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Цилиндр 8"/>
          <p:cNvSpPr/>
          <p:nvPr/>
        </p:nvSpPr>
        <p:spPr>
          <a:xfrm>
            <a:off x="1259632" y="2648708"/>
            <a:ext cx="2016224" cy="2577646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4923" y="5279430"/>
            <a:ext cx="1138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1181" y="5261492"/>
            <a:ext cx="1138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67254" y="1641425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5 286,9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44106" y="1436131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+ 1 081,8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67254" y="2648708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4 772,3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93004" y="4332674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+ 323,9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Цилиндр 15"/>
          <p:cNvSpPr/>
          <p:nvPr/>
        </p:nvSpPr>
        <p:spPr>
          <a:xfrm>
            <a:off x="1403648" y="4071989"/>
            <a:ext cx="1640646" cy="96454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9593" y="3145739"/>
            <a:ext cx="2909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субсидия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239,3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Цилиндр 20"/>
          <p:cNvSpPr/>
          <p:nvPr/>
        </p:nvSpPr>
        <p:spPr>
          <a:xfrm>
            <a:off x="2496392" y="6390978"/>
            <a:ext cx="214228" cy="223519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Цилиндр 21"/>
          <p:cNvSpPr/>
          <p:nvPr/>
        </p:nvSpPr>
        <p:spPr>
          <a:xfrm>
            <a:off x="2487988" y="5830344"/>
            <a:ext cx="222632" cy="224408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Цилиндр 22"/>
          <p:cNvSpPr/>
          <p:nvPr/>
        </p:nvSpPr>
        <p:spPr>
          <a:xfrm>
            <a:off x="2494596" y="6100951"/>
            <a:ext cx="197581" cy="224407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46116" y="4386716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514,6</a:t>
            </a:r>
          </a:p>
        </p:txBody>
      </p:sp>
      <p:sp>
        <p:nvSpPr>
          <p:cNvPr id="25" name="Цилиндр 24"/>
          <p:cNvSpPr/>
          <p:nvPr/>
        </p:nvSpPr>
        <p:spPr>
          <a:xfrm>
            <a:off x="5421103" y="1268760"/>
            <a:ext cx="2463264" cy="4040832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Цилиндр 25"/>
          <p:cNvSpPr/>
          <p:nvPr/>
        </p:nvSpPr>
        <p:spPr>
          <a:xfrm>
            <a:off x="5652119" y="2239709"/>
            <a:ext cx="2016224" cy="2949221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09217" y="1364123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6 368,7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54138" y="2286833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5 530,2</a:t>
            </a:r>
          </a:p>
        </p:txBody>
      </p:sp>
      <p:sp>
        <p:nvSpPr>
          <p:cNvPr id="29" name="Цилиндр 28"/>
          <p:cNvSpPr/>
          <p:nvPr/>
        </p:nvSpPr>
        <p:spPr>
          <a:xfrm>
            <a:off x="5796136" y="4028419"/>
            <a:ext cx="1640646" cy="100754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43911" y="2919844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субсидия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404,1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38605" y="4467108"/>
            <a:ext cx="9557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838,5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56304" y="2419617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+ 757,9</a:t>
            </a:r>
            <a:endParaRPr lang="ru-RU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81700" y="3309395"/>
            <a:ext cx="12202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+ 164,8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10620" y="5751747"/>
            <a:ext cx="366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консолидированный бюджет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781798" y="6047657"/>
            <a:ext cx="2067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краевой бюджет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81798" y="6308414"/>
            <a:ext cx="2331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местные бюджеты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97079" y="889603"/>
            <a:ext cx="1937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6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Причины необоснованного увеличения фонда оплаты труда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51520" y="1484784"/>
            <a:ext cx="8640960" cy="5056484"/>
            <a:chOff x="251520" y="1180828"/>
            <a:chExt cx="8640960" cy="2462793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16511" y="3211217"/>
              <a:ext cx="2555775" cy="1824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251520" y="1180828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г. Комсомольск-на Амуре, Николаевский, Амурский, Верхнебуреинский, Вяземский, Охотский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436096" y="1180828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Введение новых штатных единиц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251520" y="1810845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г. Комсомольск-на Амуре, Николаевский, Верхнебуреинский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5436096" y="1810845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Выплата компенсаций за неиспользуемый отпуск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51520" y="2440862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Николаевский, Ванинский, Верхнебуреинский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5436096" y="2440862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Повышение оплаты труда аппарату управления 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51520" y="3070879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Амурский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5436096" y="3070879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Выплата премий аппарату управления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03848" y="94374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+ 318,7 млн. рублей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7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Причины необоснованного увеличения фонда оплаты труда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251520" y="1484784"/>
            <a:ext cx="8640960" cy="5038945"/>
            <a:chOff x="251520" y="3700896"/>
            <a:chExt cx="8640960" cy="2462793"/>
          </a:xfrm>
        </p:grpSpPr>
        <p:sp>
          <p:nvSpPr>
            <p:cNvPr id="15" name="Полилиния 14"/>
            <p:cNvSpPr/>
            <p:nvPr/>
          </p:nvSpPr>
          <p:spPr>
            <a:xfrm>
              <a:off x="251520" y="3700896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Аяно-Майский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5436096" y="3700896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Перевод муниципального предприятия в автономное учреждение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251520" y="4330913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Ванинский, Верхнебуреинский, Нанайский, имени П.Осипенко, Солнечный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5436096" y="4330913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Образование централизованных бухгалтерий и хозяйственных учреждений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251520" y="4960930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Хабаровский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5436096" y="4960930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Реорганизация аппарата управления 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51520" y="5590947"/>
              <a:ext cx="5184576" cy="572742"/>
            </a:xfrm>
            <a:custGeom>
              <a:avLst/>
              <a:gdLst>
                <a:gd name="connsiteX0" fmla="*/ 0 w 5184576"/>
                <a:gd name="connsiteY0" fmla="*/ 71593 h 572742"/>
                <a:gd name="connsiteX1" fmla="*/ 4898205 w 5184576"/>
                <a:gd name="connsiteY1" fmla="*/ 71593 h 572742"/>
                <a:gd name="connsiteX2" fmla="*/ 4898205 w 5184576"/>
                <a:gd name="connsiteY2" fmla="*/ 0 h 572742"/>
                <a:gd name="connsiteX3" fmla="*/ 5184576 w 5184576"/>
                <a:gd name="connsiteY3" fmla="*/ 286371 h 572742"/>
                <a:gd name="connsiteX4" fmla="*/ 4898205 w 5184576"/>
                <a:gd name="connsiteY4" fmla="*/ 572742 h 572742"/>
                <a:gd name="connsiteX5" fmla="*/ 4898205 w 5184576"/>
                <a:gd name="connsiteY5" fmla="*/ 501149 h 572742"/>
                <a:gd name="connsiteX6" fmla="*/ 0 w 5184576"/>
                <a:gd name="connsiteY6" fmla="*/ 501149 h 572742"/>
                <a:gd name="connsiteX7" fmla="*/ 0 w 5184576"/>
                <a:gd name="connsiteY7" fmla="*/ 71593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84576" h="572742">
                  <a:moveTo>
                    <a:pt x="0" y="71593"/>
                  </a:moveTo>
                  <a:lnTo>
                    <a:pt x="4898205" y="71593"/>
                  </a:lnTo>
                  <a:lnTo>
                    <a:pt x="4898205" y="0"/>
                  </a:lnTo>
                  <a:lnTo>
                    <a:pt x="5184576" y="286371"/>
                  </a:lnTo>
                  <a:lnTo>
                    <a:pt x="4898205" y="572742"/>
                  </a:lnTo>
                  <a:lnTo>
                    <a:pt x="4898205" y="501149"/>
                  </a:lnTo>
                  <a:lnTo>
                    <a:pt x="0" y="501149"/>
                  </a:lnTo>
                  <a:lnTo>
                    <a:pt x="0" y="7159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9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0483" rIns="223668" bIns="80483" numCol="1" spcCol="1270" anchor="ctr" anchorCtr="0">
              <a:noAutofit/>
            </a:bodyPr>
            <a:lstStyle/>
            <a:p>
              <a:pPr marL="114300" lvl="1" indent="-11430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b="1" i="1" u="none" strike="noStrike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Все городские округа и</a:t>
              </a:r>
              <a:br>
                <a:rPr lang="ru-RU" b="1" i="1" u="none" strike="noStrike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b="1" i="1" u="none" strike="noStrike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муниципальные районы края</a:t>
              </a:r>
              <a:endParaRPr lang="ru-RU" b="1" i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436096" y="5590947"/>
              <a:ext cx="3456384" cy="572742"/>
            </a:xfrm>
            <a:custGeom>
              <a:avLst/>
              <a:gdLst>
                <a:gd name="connsiteX0" fmla="*/ 0 w 3456384"/>
                <a:gd name="connsiteY0" fmla="*/ 95459 h 572742"/>
                <a:gd name="connsiteX1" fmla="*/ 95459 w 3456384"/>
                <a:gd name="connsiteY1" fmla="*/ 0 h 572742"/>
                <a:gd name="connsiteX2" fmla="*/ 3360925 w 3456384"/>
                <a:gd name="connsiteY2" fmla="*/ 0 h 572742"/>
                <a:gd name="connsiteX3" fmla="*/ 3456384 w 3456384"/>
                <a:gd name="connsiteY3" fmla="*/ 95459 h 572742"/>
                <a:gd name="connsiteX4" fmla="*/ 3456384 w 3456384"/>
                <a:gd name="connsiteY4" fmla="*/ 477283 h 572742"/>
                <a:gd name="connsiteX5" fmla="*/ 3360925 w 3456384"/>
                <a:gd name="connsiteY5" fmla="*/ 572742 h 572742"/>
                <a:gd name="connsiteX6" fmla="*/ 95459 w 3456384"/>
                <a:gd name="connsiteY6" fmla="*/ 572742 h 572742"/>
                <a:gd name="connsiteX7" fmla="*/ 0 w 3456384"/>
                <a:gd name="connsiteY7" fmla="*/ 477283 h 572742"/>
                <a:gd name="connsiteX8" fmla="*/ 0 w 3456384"/>
                <a:gd name="connsiteY8" fmla="*/ 95459 h 5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384" h="572742">
                  <a:moveTo>
                    <a:pt x="0" y="95459"/>
                  </a:moveTo>
                  <a:cubicBezTo>
                    <a:pt x="0" y="42738"/>
                    <a:pt x="42738" y="0"/>
                    <a:pt x="95459" y="0"/>
                  </a:cubicBezTo>
                  <a:lnTo>
                    <a:pt x="3360925" y="0"/>
                  </a:lnTo>
                  <a:cubicBezTo>
                    <a:pt x="3413646" y="0"/>
                    <a:pt x="3456384" y="42738"/>
                    <a:pt x="3456384" y="95459"/>
                  </a:cubicBezTo>
                  <a:lnTo>
                    <a:pt x="3456384" y="477283"/>
                  </a:lnTo>
                  <a:cubicBezTo>
                    <a:pt x="3456384" y="530004"/>
                    <a:pt x="3413646" y="572742"/>
                    <a:pt x="3360925" y="572742"/>
                  </a:cubicBezTo>
                  <a:lnTo>
                    <a:pt x="95459" y="572742"/>
                  </a:lnTo>
                  <a:cubicBezTo>
                    <a:pt x="42738" y="572742"/>
                    <a:pt x="0" y="530004"/>
                    <a:pt x="0" y="477283"/>
                  </a:cubicBezTo>
                  <a:lnTo>
                    <a:pt x="0" y="9545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99" tIns="54629" rIns="81299" bIns="546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Увеличение МРОТ и МЗП</a:t>
              </a:r>
              <a:endParaRPr lang="ru-RU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2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Соглашений по предоставлению субсидий на повышение оплаты труда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220353"/>
              </p:ext>
            </p:extLst>
          </p:nvPr>
        </p:nvGraphicFramePr>
        <p:xfrm>
          <a:off x="323528" y="1052656"/>
          <a:ext cx="8568952" cy="554125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168352"/>
                <a:gridCol w="5400600"/>
              </a:tblGrid>
              <a:tr h="8778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муниципального района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Заключение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Соглашений</a:t>
                      </a:r>
                      <a:b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министерством культуры </a:t>
                      </a:r>
                      <a:r>
                        <a:rPr lang="ru-RU" sz="18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края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Советско-Гаванский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Николаевский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Амурский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Бикинский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Аяно-Майский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Верхнебуреинский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Вяземский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Лазо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Охотский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П.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Осипенко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Солнечный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Тугуро-Чумиканский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Ульчский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21945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Недостаток средств местных бюджетов на </a:t>
            </a: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оплату коммунальных услуг </a:t>
            </a:r>
            <a:r>
              <a:rPr lang="ru-RU" sz="26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2017 г.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69316"/>
              </p:ext>
            </p:extLst>
          </p:nvPr>
        </p:nvGraphicFramePr>
        <p:xfrm>
          <a:off x="251520" y="1268760"/>
          <a:ext cx="8625384" cy="540281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240360"/>
                <a:gridCol w="1512168"/>
                <a:gridCol w="2232248"/>
                <a:gridCol w="1640608"/>
              </a:tblGrid>
              <a:tr h="526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b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муниципального района (городского округа)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Потребность на 2017 г.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Предусмотрено в бюджете на 2017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Недостаток средств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751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г.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Комсомольск-на-Амуре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279,5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28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Советско-Гаванский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22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Николаевский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95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Амурский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5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Бикинский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48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Аяно-Майский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35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Верхнебуреинский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4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Лазо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158,8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0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Нанайский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34,1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0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Охотский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37,0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0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Район имени П.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Осипенко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24,8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6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Солнечный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94,6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6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Тугуро-Чумиканский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10,5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63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Ульчский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104,9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4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район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127,3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1 370,9</a:t>
                      </a:r>
                      <a:endParaRPr lang="ru-RU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964,9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406,0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97079" y="889603"/>
            <a:ext cx="1937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6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Меры по выполнению требований постановления Правительства РФ № 1506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2415362" y="2486852"/>
            <a:ext cx="2094121" cy="4110500"/>
          </a:xfrm>
          <a:custGeom>
            <a:avLst/>
            <a:gdLst>
              <a:gd name="connsiteX0" fmla="*/ 0 w 2094121"/>
              <a:gd name="connsiteY0" fmla="*/ 209412 h 5400600"/>
              <a:gd name="connsiteX1" fmla="*/ 209412 w 2094121"/>
              <a:gd name="connsiteY1" fmla="*/ 0 h 5400600"/>
              <a:gd name="connsiteX2" fmla="*/ 1884709 w 2094121"/>
              <a:gd name="connsiteY2" fmla="*/ 0 h 5400600"/>
              <a:gd name="connsiteX3" fmla="*/ 2094121 w 2094121"/>
              <a:gd name="connsiteY3" fmla="*/ 209412 h 5400600"/>
              <a:gd name="connsiteX4" fmla="*/ 2094121 w 2094121"/>
              <a:gd name="connsiteY4" fmla="*/ 5191188 h 5400600"/>
              <a:gd name="connsiteX5" fmla="*/ 1884709 w 2094121"/>
              <a:gd name="connsiteY5" fmla="*/ 5400600 h 5400600"/>
              <a:gd name="connsiteX6" fmla="*/ 209412 w 2094121"/>
              <a:gd name="connsiteY6" fmla="*/ 5400600 h 5400600"/>
              <a:gd name="connsiteX7" fmla="*/ 0 w 2094121"/>
              <a:gd name="connsiteY7" fmla="*/ 5191188 h 5400600"/>
              <a:gd name="connsiteX8" fmla="*/ 0 w 2094121"/>
              <a:gd name="connsiteY8" fmla="*/ 209412 h 54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121" h="5400600">
                <a:moveTo>
                  <a:pt x="0" y="209412"/>
                </a:moveTo>
                <a:cubicBezTo>
                  <a:pt x="0" y="93757"/>
                  <a:pt x="93757" y="0"/>
                  <a:pt x="209412" y="0"/>
                </a:cubicBezTo>
                <a:lnTo>
                  <a:pt x="1884709" y="0"/>
                </a:lnTo>
                <a:cubicBezTo>
                  <a:pt x="2000364" y="0"/>
                  <a:pt x="2094121" y="93757"/>
                  <a:pt x="2094121" y="209412"/>
                </a:cubicBezTo>
                <a:lnTo>
                  <a:pt x="2094121" y="5191188"/>
                </a:lnTo>
                <a:cubicBezTo>
                  <a:pt x="2094121" y="5306843"/>
                  <a:pt x="2000364" y="5400600"/>
                  <a:pt x="1884709" y="5400600"/>
                </a:cubicBezTo>
                <a:lnTo>
                  <a:pt x="209412" y="5400600"/>
                </a:lnTo>
                <a:cubicBezTo>
                  <a:pt x="93757" y="5400600"/>
                  <a:pt x="0" y="5306843"/>
                  <a:pt x="0" y="5191188"/>
                </a:cubicBezTo>
                <a:lnTo>
                  <a:pt x="0" y="2094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2400" rIns="120904" bIns="12240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НПА края для заключения аналогичных соглашений с главами муниципальных образований</a:t>
            </a:r>
            <a:endParaRPr lang="ru-RU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72770" y="2486852"/>
            <a:ext cx="2094121" cy="4110500"/>
          </a:xfrm>
          <a:custGeom>
            <a:avLst/>
            <a:gdLst>
              <a:gd name="connsiteX0" fmla="*/ 0 w 2094121"/>
              <a:gd name="connsiteY0" fmla="*/ 209412 h 5400600"/>
              <a:gd name="connsiteX1" fmla="*/ 209412 w 2094121"/>
              <a:gd name="connsiteY1" fmla="*/ 0 h 5400600"/>
              <a:gd name="connsiteX2" fmla="*/ 1884709 w 2094121"/>
              <a:gd name="connsiteY2" fmla="*/ 0 h 5400600"/>
              <a:gd name="connsiteX3" fmla="*/ 2094121 w 2094121"/>
              <a:gd name="connsiteY3" fmla="*/ 209412 h 5400600"/>
              <a:gd name="connsiteX4" fmla="*/ 2094121 w 2094121"/>
              <a:gd name="connsiteY4" fmla="*/ 5191188 h 5400600"/>
              <a:gd name="connsiteX5" fmla="*/ 1884709 w 2094121"/>
              <a:gd name="connsiteY5" fmla="*/ 5400600 h 5400600"/>
              <a:gd name="connsiteX6" fmla="*/ 209412 w 2094121"/>
              <a:gd name="connsiteY6" fmla="*/ 5400600 h 5400600"/>
              <a:gd name="connsiteX7" fmla="*/ 0 w 2094121"/>
              <a:gd name="connsiteY7" fmla="*/ 5191188 h 5400600"/>
              <a:gd name="connsiteX8" fmla="*/ 0 w 2094121"/>
              <a:gd name="connsiteY8" fmla="*/ 209412 h 54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121" h="5400600">
                <a:moveTo>
                  <a:pt x="0" y="209412"/>
                </a:moveTo>
                <a:cubicBezTo>
                  <a:pt x="0" y="93757"/>
                  <a:pt x="93757" y="0"/>
                  <a:pt x="209412" y="0"/>
                </a:cubicBezTo>
                <a:lnTo>
                  <a:pt x="1884709" y="0"/>
                </a:lnTo>
                <a:cubicBezTo>
                  <a:pt x="2000364" y="0"/>
                  <a:pt x="2094121" y="93757"/>
                  <a:pt x="2094121" y="209412"/>
                </a:cubicBezTo>
                <a:lnTo>
                  <a:pt x="2094121" y="5191188"/>
                </a:lnTo>
                <a:cubicBezTo>
                  <a:pt x="2094121" y="5306843"/>
                  <a:pt x="2000364" y="5400600"/>
                  <a:pt x="1884709" y="5400600"/>
                </a:cubicBezTo>
                <a:lnTo>
                  <a:pt x="209412" y="5400600"/>
                </a:lnTo>
                <a:cubicBezTo>
                  <a:pt x="93757" y="5400600"/>
                  <a:pt x="0" y="5306843"/>
                  <a:pt x="0" y="5191188"/>
                </a:cubicBezTo>
                <a:lnTo>
                  <a:pt x="0" y="2094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2400" rIns="120904" bIns="12240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работы по выполнению Соглашения с органами исполнительной</a:t>
            </a:r>
            <a:b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 края</a:t>
            </a:r>
            <a:endParaRPr lang="ru-RU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4567407" y="2486852"/>
            <a:ext cx="2094121" cy="4110500"/>
          </a:xfrm>
          <a:custGeom>
            <a:avLst/>
            <a:gdLst>
              <a:gd name="connsiteX0" fmla="*/ 0 w 2094121"/>
              <a:gd name="connsiteY0" fmla="*/ 209412 h 5400600"/>
              <a:gd name="connsiteX1" fmla="*/ 209412 w 2094121"/>
              <a:gd name="connsiteY1" fmla="*/ 0 h 5400600"/>
              <a:gd name="connsiteX2" fmla="*/ 1884709 w 2094121"/>
              <a:gd name="connsiteY2" fmla="*/ 0 h 5400600"/>
              <a:gd name="connsiteX3" fmla="*/ 2094121 w 2094121"/>
              <a:gd name="connsiteY3" fmla="*/ 209412 h 5400600"/>
              <a:gd name="connsiteX4" fmla="*/ 2094121 w 2094121"/>
              <a:gd name="connsiteY4" fmla="*/ 5191188 h 5400600"/>
              <a:gd name="connsiteX5" fmla="*/ 1884709 w 2094121"/>
              <a:gd name="connsiteY5" fmla="*/ 5400600 h 5400600"/>
              <a:gd name="connsiteX6" fmla="*/ 209412 w 2094121"/>
              <a:gd name="connsiteY6" fmla="*/ 5400600 h 5400600"/>
              <a:gd name="connsiteX7" fmla="*/ 0 w 2094121"/>
              <a:gd name="connsiteY7" fmla="*/ 5191188 h 5400600"/>
              <a:gd name="connsiteX8" fmla="*/ 0 w 2094121"/>
              <a:gd name="connsiteY8" fmla="*/ 209412 h 54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121" h="5400600">
                <a:moveTo>
                  <a:pt x="0" y="209412"/>
                </a:moveTo>
                <a:cubicBezTo>
                  <a:pt x="0" y="93757"/>
                  <a:pt x="93757" y="0"/>
                  <a:pt x="209412" y="0"/>
                </a:cubicBezTo>
                <a:lnTo>
                  <a:pt x="1884709" y="0"/>
                </a:lnTo>
                <a:cubicBezTo>
                  <a:pt x="2000364" y="0"/>
                  <a:pt x="2094121" y="93757"/>
                  <a:pt x="2094121" y="209412"/>
                </a:cubicBezTo>
                <a:lnTo>
                  <a:pt x="2094121" y="5191188"/>
                </a:lnTo>
                <a:cubicBezTo>
                  <a:pt x="2094121" y="5306843"/>
                  <a:pt x="2000364" y="5400600"/>
                  <a:pt x="1884709" y="5400600"/>
                </a:cubicBezTo>
                <a:lnTo>
                  <a:pt x="209412" y="5400600"/>
                </a:lnTo>
                <a:cubicBezTo>
                  <a:pt x="93757" y="5400600"/>
                  <a:pt x="0" y="5306843"/>
                  <a:pt x="0" y="5191188"/>
                </a:cubicBezTo>
                <a:lnTo>
                  <a:pt x="0" y="2094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2400" rIns="120904" bIns="12240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 по социально-экономическому развитию для каждого муниципального района (городского округа)</a:t>
            </a:r>
            <a:endParaRPr lang="ru-RU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6724352" y="2486852"/>
            <a:ext cx="2094121" cy="4110500"/>
          </a:xfrm>
          <a:custGeom>
            <a:avLst/>
            <a:gdLst>
              <a:gd name="connsiteX0" fmla="*/ 0 w 2094121"/>
              <a:gd name="connsiteY0" fmla="*/ 209412 h 5400600"/>
              <a:gd name="connsiteX1" fmla="*/ 209412 w 2094121"/>
              <a:gd name="connsiteY1" fmla="*/ 0 h 5400600"/>
              <a:gd name="connsiteX2" fmla="*/ 1884709 w 2094121"/>
              <a:gd name="connsiteY2" fmla="*/ 0 h 5400600"/>
              <a:gd name="connsiteX3" fmla="*/ 2094121 w 2094121"/>
              <a:gd name="connsiteY3" fmla="*/ 209412 h 5400600"/>
              <a:gd name="connsiteX4" fmla="*/ 2094121 w 2094121"/>
              <a:gd name="connsiteY4" fmla="*/ 5191188 h 5400600"/>
              <a:gd name="connsiteX5" fmla="*/ 1884709 w 2094121"/>
              <a:gd name="connsiteY5" fmla="*/ 5400600 h 5400600"/>
              <a:gd name="connsiteX6" fmla="*/ 209412 w 2094121"/>
              <a:gd name="connsiteY6" fmla="*/ 5400600 h 5400600"/>
              <a:gd name="connsiteX7" fmla="*/ 0 w 2094121"/>
              <a:gd name="connsiteY7" fmla="*/ 5191188 h 5400600"/>
              <a:gd name="connsiteX8" fmla="*/ 0 w 2094121"/>
              <a:gd name="connsiteY8" fmla="*/ 209412 h 540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4121" h="5400600">
                <a:moveTo>
                  <a:pt x="0" y="209412"/>
                </a:moveTo>
                <a:cubicBezTo>
                  <a:pt x="0" y="93757"/>
                  <a:pt x="93757" y="0"/>
                  <a:pt x="209412" y="0"/>
                </a:cubicBezTo>
                <a:lnTo>
                  <a:pt x="1884709" y="0"/>
                </a:lnTo>
                <a:cubicBezTo>
                  <a:pt x="2000364" y="0"/>
                  <a:pt x="2094121" y="93757"/>
                  <a:pt x="2094121" y="209412"/>
                </a:cubicBezTo>
                <a:lnTo>
                  <a:pt x="2094121" y="5191188"/>
                </a:lnTo>
                <a:cubicBezTo>
                  <a:pt x="2094121" y="5306843"/>
                  <a:pt x="2000364" y="5400600"/>
                  <a:pt x="1884709" y="5400600"/>
                </a:cubicBezTo>
                <a:lnTo>
                  <a:pt x="209412" y="5400600"/>
                </a:lnTo>
                <a:cubicBezTo>
                  <a:pt x="93757" y="5400600"/>
                  <a:pt x="0" y="5306843"/>
                  <a:pt x="0" y="5191188"/>
                </a:cubicBezTo>
                <a:lnTo>
                  <a:pt x="0" y="20941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122400" rIns="120904" bIns="12240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оптимизации</a:t>
            </a:r>
            <a:b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оценкой бюджетного эффекта</a:t>
            </a:r>
            <a:endParaRPr lang="ru-RU" sz="17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96752"/>
            <a:ext cx="8568952" cy="1152128"/>
          </a:xfrm>
          <a:prstGeom prst="roundRect">
            <a:avLst>
              <a:gd name="adj" fmla="val 10643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предоставлении из федерального бюджета дотации на выравнивание бюджетной обеспеченности, заключенное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 Минфином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 и Губернатором края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меры, направленные на повышение ответственности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3386836"/>
              </p:ext>
            </p:extLst>
          </p:nvPr>
        </p:nvGraphicFramePr>
        <p:xfrm>
          <a:off x="251520" y="1058780"/>
          <a:ext cx="8568952" cy="3090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65961629"/>
              </p:ext>
            </p:extLst>
          </p:nvPr>
        </p:nvGraphicFramePr>
        <p:xfrm>
          <a:off x="251520" y="4149080"/>
          <a:ext cx="856895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9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задачи на 2017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070132"/>
              </p:ext>
            </p:extLst>
          </p:nvPr>
        </p:nvGraphicFramePr>
        <p:xfrm>
          <a:off x="251520" y="1124744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4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задачи на 2017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93755079"/>
              </p:ext>
            </p:extLst>
          </p:nvPr>
        </p:nvGraphicFramePr>
        <p:xfrm>
          <a:off x="251520" y="1124744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30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бюджета края в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24952969"/>
              </p:ext>
            </p:extLst>
          </p:nvPr>
        </p:nvGraphicFramePr>
        <p:xfrm>
          <a:off x="395536" y="1340768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75656" y="44371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39952" y="443711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405732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0143058">
            <a:off x="1676242" y="1420015"/>
            <a:ext cx="1008112" cy="53010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+12%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21201829">
            <a:off x="4348928" y="1240170"/>
            <a:ext cx="1008112" cy="57700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+4,2%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989166">
            <a:off x="6782368" y="3533106"/>
            <a:ext cx="1481912" cy="537012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2,4 раза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03310" y="5391120"/>
            <a:ext cx="2281217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оптимизированы расходы краевого бюджета на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87003" y="5229200"/>
            <a:ext cx="3547781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ерераспределены на первоочередные и социально-значимые расходы местных бюджетов 0,5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387003" y="4437111"/>
            <a:ext cx="0" cy="57600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20264" y="5013176"/>
            <a:ext cx="2700000" cy="0"/>
          </a:xfrm>
          <a:prstGeom prst="line">
            <a:avLst/>
          </a:prstGeom>
          <a:ln w="254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320000" y="5013176"/>
            <a:ext cx="0" cy="360000"/>
          </a:xfrm>
          <a:prstGeom prst="line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20272" y="5022408"/>
            <a:ext cx="0" cy="180000"/>
          </a:xfrm>
          <a:prstGeom prst="line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34228" y="889603"/>
            <a:ext cx="2100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5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79512" y="188640"/>
            <a:ext cx="8640960" cy="39604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5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i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291" y="583810"/>
            <a:ext cx="8208912" cy="317009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 задачах</a:t>
            </a:r>
            <a:b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0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обеспечению сбалансированности местных бюджетов»</a:t>
            </a:r>
            <a:endParaRPr lang="ru-RU" sz="5000" i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4365104"/>
            <a:ext cx="8640960" cy="2232248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err="1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Ногтев</a:t>
            </a:r>
            <a:r>
              <a:rPr lang="ru-RU" sz="3600" b="1" i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Станислав Игоревич</a:t>
            </a:r>
          </a:p>
          <a:p>
            <a:pPr>
              <a:defRPr/>
            </a:pPr>
            <a:r>
              <a:rPr lang="ru-RU" sz="2800" b="1" dirty="0" smtClean="0">
                <a:ln>
                  <a:solidFill>
                    <a:prstClr val="white">
                      <a:lumMod val="50000"/>
                    </a:prstClr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начальника отдела консолидированного бюджета и межбюджетных отношений бюджетного управления министерства финансов края</a:t>
            </a:r>
            <a:endParaRPr lang="ru-RU" sz="2800" b="1" dirty="0">
              <a:ln>
                <a:solidFill>
                  <a:prstClr val="white">
                    <a:lumMod val="50000"/>
                  </a:prstClr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1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diamond/>
      </p:transition>
    </mc:Choice>
    <mc:Fallback xmlns="">
      <p:transition spd="slow" advClick="0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Финансовая </a:t>
            </a:r>
            <a:r>
              <a:rPr lang="ru-RU" sz="26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помощь </a:t>
            </a: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местным бюджетам</a:t>
            </a:r>
            <a:b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 краевого бюджета в </a:t>
            </a:r>
            <a:r>
              <a:rPr lang="ru-RU" sz="2600" b="1" i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 г.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4228" y="889603"/>
            <a:ext cx="21005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млрд.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16224" y="1408040"/>
            <a:ext cx="7020272" cy="4042627"/>
          </a:xfrm>
          <a:prstGeom prst="roundRect">
            <a:avLst>
              <a:gd name="adj" fmla="val 980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6575" indent="-536575" algn="ctr">
              <a:lnSpc>
                <a:spcPts val="2400"/>
              </a:lnSpc>
            </a:pPr>
            <a:r>
              <a:rPr lang="ru-RU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Межбюджетные трансферты – 22,4</a:t>
            </a:r>
          </a:p>
          <a:p>
            <a:pPr marL="536575" indent="-536575">
              <a:lnSpc>
                <a:spcPts val="2400"/>
              </a:lnSpc>
            </a:pPr>
            <a:endParaRPr lang="ru-RU" sz="2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2400"/>
              </a:lnSpc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3,6  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обеспечение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сбалансированности местных бюджетов</a:t>
            </a:r>
          </a:p>
          <a:p>
            <a:pPr marL="536575" indent="-536575" algn="just">
              <a:lnSpc>
                <a:spcPts val="2400"/>
              </a:lnSpc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2400"/>
              </a:lnSpc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  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софинансирование расходных обязательств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образований по решению вопросов местного значения   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2400"/>
              </a:lnSpc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indent="-536575" algn="just">
              <a:lnSpc>
                <a:spcPts val="2400"/>
              </a:lnSpc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15,1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 обеспечение образовательного процесса в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учреждениях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дошкольного и общего образования 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переданных полномочий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07508" y="2276872"/>
            <a:ext cx="1872208" cy="3600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28,5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16224" y="5517232"/>
            <a:ext cx="7019129" cy="979267"/>
          </a:xfrm>
          <a:prstGeom prst="roundRect">
            <a:avLst>
              <a:gd name="adj" fmla="val 254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0" rIns="90000" rtlCol="0" anchor="ctr"/>
          <a:lstStyle/>
          <a:p>
            <a:pPr marL="536575" indent="-536575" algn="just">
              <a:lnSpc>
                <a:spcPts val="2400"/>
              </a:lnSpc>
            </a:pPr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6,1 - передано от единых </a:t>
            </a:r>
            <a:r>
              <a:rPr lang="ru-RU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дополнительных </a:t>
            </a:r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 из краевого бюджета в местные бюджеты</a:t>
            </a:r>
            <a:endParaRPr lang="ru-RU" sz="2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Дотация на обеспечение сбалансированности местных бюджетов в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1739236" y="1700808"/>
            <a:ext cx="7195253" cy="356219"/>
          </a:xfrm>
          <a:custGeom>
            <a:avLst/>
            <a:gdLst>
              <a:gd name="connsiteX0" fmla="*/ 0 w 7572235"/>
              <a:gd name="connsiteY0" fmla="*/ 0 h 194992"/>
              <a:gd name="connsiteX1" fmla="*/ 7572235 w 7572235"/>
              <a:gd name="connsiteY1" fmla="*/ 0 h 194992"/>
              <a:gd name="connsiteX2" fmla="*/ 7572235 w 7572235"/>
              <a:gd name="connsiteY2" fmla="*/ 194992 h 194992"/>
              <a:gd name="connsiteX3" fmla="*/ 0 w 7572235"/>
              <a:gd name="connsiteY3" fmla="*/ 194992 h 194992"/>
              <a:gd name="connsiteX4" fmla="*/ 0 w 7572235"/>
              <a:gd name="connsiteY4" fmla="*/ 0 h 19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194992">
                <a:moveTo>
                  <a:pt x="0" y="0"/>
                </a:moveTo>
                <a:lnTo>
                  <a:pt x="7572235" y="0"/>
                </a:lnTo>
                <a:lnTo>
                  <a:pt x="7572235" y="194992"/>
                </a:lnTo>
                <a:lnTo>
                  <a:pt x="0" y="1949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повышение краевого МРОТ с 01 апреля 2016 года- 65,6</a:t>
            </a:r>
            <a:endParaRPr lang="ru-RU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1747041" y="2284528"/>
            <a:ext cx="7195253" cy="810121"/>
          </a:xfrm>
          <a:custGeom>
            <a:avLst/>
            <a:gdLst>
              <a:gd name="connsiteX0" fmla="*/ 0 w 7572235"/>
              <a:gd name="connsiteY0" fmla="*/ 0 h 368232"/>
              <a:gd name="connsiteX1" fmla="*/ 7572235 w 7572235"/>
              <a:gd name="connsiteY1" fmla="*/ 0 h 368232"/>
              <a:gd name="connsiteX2" fmla="*/ 7572235 w 7572235"/>
              <a:gd name="connsiteY2" fmla="*/ 368232 h 368232"/>
              <a:gd name="connsiteX3" fmla="*/ 0 w 7572235"/>
              <a:gd name="connsiteY3" fmla="*/ 368232 h 368232"/>
              <a:gd name="connsiteX4" fmla="*/ 0 w 7572235"/>
              <a:gd name="connsiteY4" fmla="*/ 0 h 36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368232">
                <a:moveTo>
                  <a:pt x="0" y="0"/>
                </a:moveTo>
                <a:lnTo>
                  <a:pt x="7572235" y="0"/>
                </a:lnTo>
                <a:lnTo>
                  <a:pt x="7572235" y="368232"/>
                </a:lnTo>
                <a:lnTo>
                  <a:pt x="0" y="3682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 компенсацию повышения стоимости природного газа и погашение задолженности за централизованные поставки топлива - 303,6</a:t>
            </a:r>
            <a:endParaRPr lang="ru-RU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1747041" y="3280350"/>
            <a:ext cx="7195253" cy="578200"/>
          </a:xfrm>
          <a:custGeom>
            <a:avLst/>
            <a:gdLst>
              <a:gd name="connsiteX0" fmla="*/ 0 w 7572235"/>
              <a:gd name="connsiteY0" fmla="*/ 0 h 165160"/>
              <a:gd name="connsiteX1" fmla="*/ 7572235 w 7572235"/>
              <a:gd name="connsiteY1" fmla="*/ 0 h 165160"/>
              <a:gd name="connsiteX2" fmla="*/ 7572235 w 7572235"/>
              <a:gd name="connsiteY2" fmla="*/ 165160 h 165160"/>
              <a:gd name="connsiteX3" fmla="*/ 0 w 7572235"/>
              <a:gd name="connsiteY3" fmla="*/ 165160 h 165160"/>
              <a:gd name="connsiteX4" fmla="*/ 0 w 7572235"/>
              <a:gd name="connsiteY4" fmla="*/ 0 h 1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165160">
                <a:moveTo>
                  <a:pt x="0" y="0"/>
                </a:moveTo>
                <a:lnTo>
                  <a:pt x="7572235" y="0"/>
                </a:lnTo>
                <a:lnTo>
                  <a:pt x="7572235" y="165160"/>
                </a:lnTo>
                <a:lnTo>
                  <a:pt x="0" y="165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spc="-1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обеспечение функций г. Хабаровска как административного центра края – 69,8</a:t>
            </a:r>
            <a:endParaRPr lang="ru-RU" b="1" kern="1200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747041" y="4039057"/>
            <a:ext cx="7195253" cy="362179"/>
          </a:xfrm>
          <a:custGeom>
            <a:avLst/>
            <a:gdLst>
              <a:gd name="connsiteX0" fmla="*/ 0 w 7572235"/>
              <a:gd name="connsiteY0" fmla="*/ 0 h 352211"/>
              <a:gd name="connsiteX1" fmla="*/ 7572235 w 7572235"/>
              <a:gd name="connsiteY1" fmla="*/ 0 h 352211"/>
              <a:gd name="connsiteX2" fmla="*/ 7572235 w 7572235"/>
              <a:gd name="connsiteY2" fmla="*/ 352211 h 352211"/>
              <a:gd name="connsiteX3" fmla="*/ 0 w 7572235"/>
              <a:gd name="connsiteY3" fmla="*/ 352211 h 352211"/>
              <a:gd name="connsiteX4" fmla="*/ 0 w 7572235"/>
              <a:gd name="connsiteY4" fmla="*/ 0 h 35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352211">
                <a:moveTo>
                  <a:pt x="0" y="0"/>
                </a:moveTo>
                <a:lnTo>
                  <a:pt x="7572235" y="0"/>
                </a:lnTo>
                <a:lnTo>
                  <a:pt x="7572235" y="352211"/>
                </a:lnTo>
                <a:lnTo>
                  <a:pt x="0" y="3522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капитальный ремонт образовательных учреждений – 78,6</a:t>
            </a:r>
            <a:endParaRPr lang="ru-RU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747041" y="4569622"/>
            <a:ext cx="7195253" cy="576064"/>
          </a:xfrm>
          <a:custGeom>
            <a:avLst/>
            <a:gdLst>
              <a:gd name="connsiteX0" fmla="*/ 0 w 7572235"/>
              <a:gd name="connsiteY0" fmla="*/ 0 h 352211"/>
              <a:gd name="connsiteX1" fmla="*/ 7572235 w 7572235"/>
              <a:gd name="connsiteY1" fmla="*/ 0 h 352211"/>
              <a:gd name="connsiteX2" fmla="*/ 7572235 w 7572235"/>
              <a:gd name="connsiteY2" fmla="*/ 352211 h 352211"/>
              <a:gd name="connsiteX3" fmla="*/ 0 w 7572235"/>
              <a:gd name="connsiteY3" fmla="*/ 352211 h 352211"/>
              <a:gd name="connsiteX4" fmla="*/ 0 w 7572235"/>
              <a:gd name="connsiteY4" fmla="*/ 0 h 352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352211">
                <a:moveTo>
                  <a:pt x="0" y="0"/>
                </a:moveTo>
                <a:lnTo>
                  <a:pt x="7572235" y="0"/>
                </a:lnTo>
                <a:lnTo>
                  <a:pt x="7572235" y="352211"/>
                </a:lnTo>
                <a:lnTo>
                  <a:pt x="0" y="3522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spc="-2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реализацию плана комплексного социально-экономического развития г. Комсомольск-на-Амуре – 59,6</a:t>
            </a:r>
            <a:endParaRPr lang="ru-RU" b="1" kern="1200" spc="-2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1739235" y="5317440"/>
            <a:ext cx="7195253" cy="362179"/>
          </a:xfrm>
          <a:custGeom>
            <a:avLst/>
            <a:gdLst>
              <a:gd name="connsiteX0" fmla="*/ 0 w 7572235"/>
              <a:gd name="connsiteY0" fmla="*/ 0 h 165160"/>
              <a:gd name="connsiteX1" fmla="*/ 7572235 w 7572235"/>
              <a:gd name="connsiteY1" fmla="*/ 0 h 165160"/>
              <a:gd name="connsiteX2" fmla="*/ 7572235 w 7572235"/>
              <a:gd name="connsiteY2" fmla="*/ 165160 h 165160"/>
              <a:gd name="connsiteX3" fmla="*/ 0 w 7572235"/>
              <a:gd name="connsiteY3" fmla="*/ 165160 h 165160"/>
              <a:gd name="connsiteX4" fmla="*/ 0 w 7572235"/>
              <a:gd name="connsiteY4" fmla="*/ 0 h 1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165160">
                <a:moveTo>
                  <a:pt x="0" y="0"/>
                </a:moveTo>
                <a:lnTo>
                  <a:pt x="7572235" y="0"/>
                </a:lnTo>
                <a:lnTo>
                  <a:pt x="7572235" y="165160"/>
                </a:lnTo>
                <a:lnTo>
                  <a:pt x="0" y="165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spc="-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переселение граждан из аварийного жилищного фонда – 159,7</a:t>
            </a:r>
            <a:endParaRPr lang="ru-RU" b="1" kern="1200" spc="-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747041" y="5844602"/>
            <a:ext cx="7195253" cy="391400"/>
          </a:xfrm>
          <a:custGeom>
            <a:avLst/>
            <a:gdLst>
              <a:gd name="connsiteX0" fmla="*/ 0 w 7572235"/>
              <a:gd name="connsiteY0" fmla="*/ 0 h 165160"/>
              <a:gd name="connsiteX1" fmla="*/ 7572235 w 7572235"/>
              <a:gd name="connsiteY1" fmla="*/ 0 h 165160"/>
              <a:gd name="connsiteX2" fmla="*/ 7572235 w 7572235"/>
              <a:gd name="connsiteY2" fmla="*/ 165160 h 165160"/>
              <a:gd name="connsiteX3" fmla="*/ 0 w 7572235"/>
              <a:gd name="connsiteY3" fmla="*/ 165160 h 165160"/>
              <a:gd name="connsiteX4" fmla="*/ 0 w 7572235"/>
              <a:gd name="connsiteY4" fmla="*/ 0 h 16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2235" h="165160">
                <a:moveTo>
                  <a:pt x="0" y="0"/>
                </a:moveTo>
                <a:lnTo>
                  <a:pt x="7572235" y="0"/>
                </a:lnTo>
                <a:lnTo>
                  <a:pt x="7572235" y="165160"/>
                </a:lnTo>
                <a:lnTo>
                  <a:pt x="0" y="16516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компенсацию выпадающих доходов – 35,2</a:t>
            </a:r>
            <a:endParaRPr lang="ru-RU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97079" y="889603"/>
            <a:ext cx="1937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23528" y="1700808"/>
            <a:ext cx="1224136" cy="45351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897,3</a:t>
            </a:r>
            <a:endParaRPr lang="ru-RU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0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Бюджетные кредиты местным бюджетам</a:t>
            </a:r>
            <a:b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657437" y="2693337"/>
            <a:ext cx="2572575" cy="107259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147,2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234606" y="1556792"/>
            <a:ext cx="5418238" cy="1008111"/>
          </a:xfrm>
          <a:prstGeom prst="roundRect">
            <a:avLst>
              <a:gd name="adj" fmla="val 1588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536575" indent="-536575" algn="ctr">
              <a:defRPr b="1" i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/>
            <a:r>
              <a:rPr 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Предоставление бюджетных кредитов на частичное покрытие дефицитов местных бюджетов</a:t>
            </a:r>
            <a:endParaRPr lang="ru-RU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915" y="4200049"/>
            <a:ext cx="2131900" cy="131718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536575" indent="-536575" algn="ctr">
              <a:defRPr sz="2000" b="1" i="1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indent="0"/>
            <a:r>
              <a:rPr lang="ru-RU" sz="18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труда работников бюджетной сферы</a:t>
            </a:r>
            <a:endParaRPr lang="ru-RU" sz="18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5859881" y="1628800"/>
            <a:ext cx="2967487" cy="792088"/>
          </a:xfrm>
          <a:prstGeom prst="roundRect">
            <a:avLst>
              <a:gd name="adj" fmla="val 1588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536575" indent="-536575" algn="ctr">
              <a:defRPr b="1" i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/>
            <a:r>
              <a:rPr 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Реструктуризация задолженности</a:t>
            </a:r>
            <a:endParaRPr lang="ru-RU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299508" y="2564904"/>
            <a:ext cx="2088232" cy="316835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32,8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32805" y="3913640"/>
            <a:ext cx="2290085" cy="16035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536575" indent="-536575" algn="ctr">
              <a:defRPr sz="2000" b="1" i="1"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marL="0" indent="0"/>
            <a:r>
              <a:rPr lang="ru-RU" sz="18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Оплата коммунальных услуг бюджетными учреждениями</a:t>
            </a:r>
            <a:endParaRPr lang="ru-RU" sz="18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234610" y="5805264"/>
            <a:ext cx="8592758" cy="282735"/>
          </a:xfrm>
          <a:prstGeom prst="roundRect">
            <a:avLst>
              <a:gd name="adj" fmla="val 1588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536575" indent="-536575" algn="ctr">
              <a:defRPr b="1" i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/>
            <a:r>
              <a:rPr lang="ru-RU" i="0" dirty="0" smtClean="0">
                <a:latin typeface="Arial" panose="020B0604020202020204" pitchFamily="34" charset="0"/>
                <a:cs typeface="Arial" panose="020B0604020202020204" pitchFamily="34" charset="0"/>
              </a:rPr>
              <a:t>Погашение в течение 2-х лет</a:t>
            </a:r>
            <a:endParaRPr lang="ru-RU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1516538" y="5573401"/>
            <a:ext cx="140899" cy="15985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Стрелка вниз 31"/>
          <p:cNvSpPr/>
          <p:nvPr/>
        </p:nvSpPr>
        <p:spPr>
          <a:xfrm>
            <a:off x="4230012" y="5573401"/>
            <a:ext cx="140899" cy="15985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997079" y="889603"/>
            <a:ext cx="1937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6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итоги работы финансовых органов края за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16882968"/>
              </p:ext>
            </p:extLst>
          </p:nvPr>
        </p:nvGraphicFramePr>
        <p:xfrm>
          <a:off x="251520" y="1058780"/>
          <a:ext cx="8640960" cy="5610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83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недостатки в работе финансовых органов края за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784675686"/>
              </p:ext>
            </p:extLst>
          </p:nvPr>
        </p:nvGraphicFramePr>
        <p:xfrm>
          <a:off x="7619" y="1196752"/>
          <a:ext cx="9117823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8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недостатки в работе финансовых органов края за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99742" y="1126830"/>
            <a:ext cx="7933575" cy="5292135"/>
            <a:chOff x="599742" y="1126830"/>
            <a:chExt cx="7933575" cy="5292135"/>
          </a:xfrm>
        </p:grpSpPr>
        <p:sp>
          <p:nvSpPr>
            <p:cNvPr id="3" name="Полилиния 2"/>
            <p:cNvSpPr/>
            <p:nvPr/>
          </p:nvSpPr>
          <p:spPr>
            <a:xfrm>
              <a:off x="599742" y="1126830"/>
              <a:ext cx="7933575" cy="721234"/>
            </a:xfrm>
            <a:custGeom>
              <a:avLst/>
              <a:gdLst>
                <a:gd name="connsiteX0" fmla="*/ 0 w 7933575"/>
                <a:gd name="connsiteY0" fmla="*/ 0 h 721234"/>
                <a:gd name="connsiteX1" fmla="*/ 7933575 w 7933575"/>
                <a:gd name="connsiteY1" fmla="*/ 0 h 721234"/>
                <a:gd name="connsiteX2" fmla="*/ 7933575 w 7933575"/>
                <a:gd name="connsiteY2" fmla="*/ 721234 h 721234"/>
                <a:gd name="connsiteX3" fmla="*/ 0 w 7933575"/>
                <a:gd name="connsiteY3" fmla="*/ 721234 h 721234"/>
                <a:gd name="connsiteX4" fmla="*/ 0 w 7933575"/>
                <a:gd name="connsiteY4" fmla="*/ 0 h 7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575" h="721234">
                  <a:moveTo>
                    <a:pt x="0" y="0"/>
                  </a:moveTo>
                  <a:lnTo>
                    <a:pt x="7933575" y="0"/>
                  </a:lnTo>
                  <a:lnTo>
                    <a:pt x="7933575" y="721234"/>
                  </a:lnTo>
                  <a:lnTo>
                    <a:pt x="0" y="721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b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первоначальный план по доходам перевыполнен более, чем на 5 процентов</a:t>
              </a:r>
              <a:endPara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599742" y="2130184"/>
              <a:ext cx="7933575" cy="721234"/>
            </a:xfrm>
            <a:custGeom>
              <a:avLst/>
              <a:gdLst>
                <a:gd name="connsiteX0" fmla="*/ 0 w 7933575"/>
                <a:gd name="connsiteY0" fmla="*/ 0 h 721234"/>
                <a:gd name="connsiteX1" fmla="*/ 7933575 w 7933575"/>
                <a:gd name="connsiteY1" fmla="*/ 0 h 721234"/>
                <a:gd name="connsiteX2" fmla="*/ 7933575 w 7933575"/>
                <a:gd name="connsiteY2" fmla="*/ 721234 h 721234"/>
                <a:gd name="connsiteX3" fmla="*/ 0 w 7933575"/>
                <a:gd name="connsiteY3" fmla="*/ 721234 h 721234"/>
                <a:gd name="connsiteX4" fmla="*/ 0 w 7933575"/>
                <a:gd name="connsiteY4" fmla="*/ 0 h 7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575" h="721234">
                  <a:moveTo>
                    <a:pt x="0" y="0"/>
                  </a:moveTo>
                  <a:lnTo>
                    <a:pt x="7933575" y="0"/>
                  </a:lnTo>
                  <a:lnTo>
                    <a:pt x="7933575" y="721234"/>
                  </a:lnTo>
                  <a:lnTo>
                    <a:pt x="0" y="721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b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проведена ежегодная оценка качества финансового менеджмента всех муниципальных учреждений</a:t>
              </a:r>
              <a:endPara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599742" y="3133538"/>
              <a:ext cx="7933575" cy="999976"/>
            </a:xfrm>
            <a:custGeom>
              <a:avLst/>
              <a:gdLst>
                <a:gd name="connsiteX0" fmla="*/ 0 w 7933575"/>
                <a:gd name="connsiteY0" fmla="*/ 0 h 999976"/>
                <a:gd name="connsiteX1" fmla="*/ 7933575 w 7933575"/>
                <a:gd name="connsiteY1" fmla="*/ 0 h 999976"/>
                <a:gd name="connsiteX2" fmla="*/ 7933575 w 7933575"/>
                <a:gd name="connsiteY2" fmla="*/ 999976 h 999976"/>
                <a:gd name="connsiteX3" fmla="*/ 0 w 7933575"/>
                <a:gd name="connsiteY3" fmla="*/ 999976 h 999976"/>
                <a:gd name="connsiteX4" fmla="*/ 0 w 7933575"/>
                <a:gd name="connsiteY4" fmla="*/ 0 h 99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575" h="999976">
                  <a:moveTo>
                    <a:pt x="0" y="0"/>
                  </a:moveTo>
                  <a:lnTo>
                    <a:pt x="7933575" y="0"/>
                  </a:lnTo>
                  <a:lnTo>
                    <a:pt x="7933575" y="999976"/>
                  </a:lnTo>
                  <a:lnTo>
                    <a:pt x="0" y="999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b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в полной мере применяется механизм определения оплаты труда руководителей с учетом результатов их профессиональной деятельности</a:t>
              </a:r>
              <a:endPara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99742" y="4415634"/>
              <a:ext cx="7933575" cy="999976"/>
            </a:xfrm>
            <a:custGeom>
              <a:avLst/>
              <a:gdLst>
                <a:gd name="connsiteX0" fmla="*/ 0 w 7933575"/>
                <a:gd name="connsiteY0" fmla="*/ 0 h 999976"/>
                <a:gd name="connsiteX1" fmla="*/ 7933575 w 7933575"/>
                <a:gd name="connsiteY1" fmla="*/ 0 h 999976"/>
                <a:gd name="connsiteX2" fmla="*/ 7933575 w 7933575"/>
                <a:gd name="connsiteY2" fmla="*/ 999976 h 999976"/>
                <a:gd name="connsiteX3" fmla="*/ 0 w 7933575"/>
                <a:gd name="connsiteY3" fmla="*/ 999976 h 999976"/>
                <a:gd name="connsiteX4" fmla="*/ 0 w 7933575"/>
                <a:gd name="connsiteY4" fmla="*/ 0 h 99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575" h="999976">
                  <a:moveTo>
                    <a:pt x="0" y="0"/>
                  </a:moveTo>
                  <a:lnTo>
                    <a:pt x="7933575" y="0"/>
                  </a:lnTo>
                  <a:lnTo>
                    <a:pt x="7933575" y="999976"/>
                  </a:lnTo>
                  <a:lnTo>
                    <a:pt x="0" y="9999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b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применены Методические рекомендации Минфина России по представлению местных бюджетов и отчетов об их исполнении в доступной для граждан форме</a:t>
              </a:r>
              <a:endPara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599742" y="5697731"/>
              <a:ext cx="7933575" cy="721234"/>
            </a:xfrm>
            <a:custGeom>
              <a:avLst/>
              <a:gdLst>
                <a:gd name="connsiteX0" fmla="*/ 0 w 7933575"/>
                <a:gd name="connsiteY0" fmla="*/ 0 h 721234"/>
                <a:gd name="connsiteX1" fmla="*/ 7933575 w 7933575"/>
                <a:gd name="connsiteY1" fmla="*/ 0 h 721234"/>
                <a:gd name="connsiteX2" fmla="*/ 7933575 w 7933575"/>
                <a:gd name="connsiteY2" fmla="*/ 721234 h 721234"/>
                <a:gd name="connsiteX3" fmla="*/ 0 w 7933575"/>
                <a:gd name="connsiteY3" fmla="*/ 721234 h 721234"/>
                <a:gd name="connsiteX4" fmla="*/ 0 w 7933575"/>
                <a:gd name="connsiteY4" fmla="*/ 0 h 72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575" h="721234">
                  <a:moveTo>
                    <a:pt x="0" y="0"/>
                  </a:moveTo>
                  <a:lnTo>
                    <a:pt x="7933575" y="0"/>
                  </a:lnTo>
                  <a:lnTo>
                    <a:pt x="7933575" y="721234"/>
                  </a:lnTo>
                  <a:lnTo>
                    <a:pt x="0" y="7212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b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погашена просроченная кредиторская задолженность за 2015 год, допущен прирост за 2016 год</a:t>
              </a:r>
              <a:endParaRPr lang="ru-RU" sz="20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5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43612" y="20675"/>
            <a:ext cx="8081831" cy="94311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Динамика кредиторской задолженности местных бюджетов в 2016 г.</a:t>
            </a:r>
            <a:endParaRPr lang="ru-RU" sz="2600" b="1" i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251520" y="4649636"/>
            <a:ext cx="8625382" cy="2091732"/>
          </a:xfrm>
          <a:prstGeom prst="roundRect">
            <a:avLst>
              <a:gd name="adj" fmla="val 15889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ru-RU"/>
            </a:defPPr>
            <a:lvl1pPr marL="536575" indent="-536575" algn="ctr">
              <a:defRPr b="1" i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причины:</a:t>
            </a:r>
          </a:p>
          <a:p>
            <a:pPr marL="0" indent="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принятие расходных обязательств без реальных источников</a:t>
            </a:r>
          </a:p>
          <a:p>
            <a:pPr marL="0" indent="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необоснованное завышение плана доходов местных бюджетов</a:t>
            </a:r>
          </a:p>
          <a:p>
            <a:pPr algn="l">
              <a:buFontTx/>
              <a:buChar char="-"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870372"/>
              </p:ext>
            </p:extLst>
          </p:nvPr>
        </p:nvGraphicFramePr>
        <p:xfrm>
          <a:off x="2212177" y="2233219"/>
          <a:ext cx="3727975" cy="221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7975"/>
              </a:tblGrid>
              <a:tr h="44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Комсомольск-на-Амуре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Николаевский</a:t>
                      </a:r>
                      <a:endParaRPr lang="ru-RU" sz="2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Ванинский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Комсомольский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2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имени Лазо</a:t>
                      </a:r>
                      <a:endParaRPr lang="ru-RU" sz="2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14765"/>
              </p:ext>
            </p:extLst>
          </p:nvPr>
        </p:nvGraphicFramePr>
        <p:xfrm>
          <a:off x="6939196" y="2233219"/>
          <a:ext cx="1017180" cy="219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180"/>
              </a:tblGrid>
              <a:tr h="4398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+ 49,9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+ 57,4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+ 10,1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+ 19,1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+ 86,1</a:t>
                      </a:r>
                      <a:endParaRPr lang="ru-RU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V="1">
            <a:off x="5982254" y="2532171"/>
            <a:ext cx="884933" cy="4313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982254" y="2969842"/>
            <a:ext cx="884933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997340" y="3391462"/>
            <a:ext cx="869844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18919" y="3828533"/>
            <a:ext cx="848265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18922" y="4269699"/>
            <a:ext cx="848265" cy="1439"/>
          </a:xfrm>
          <a:prstGeom prst="straightConnector1">
            <a:avLst/>
          </a:prstGeom>
          <a:ln w="1905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трелка вверх 1"/>
          <p:cNvSpPr/>
          <p:nvPr/>
        </p:nvSpPr>
        <p:spPr>
          <a:xfrm>
            <a:off x="251520" y="1270032"/>
            <a:ext cx="1944216" cy="3168352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+ 135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97079" y="889603"/>
            <a:ext cx="1937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млн. рублей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" y="1927"/>
            <a:ext cx="1040315" cy="10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4779</TotalTime>
  <Words>1239</Words>
  <Application>Microsoft Office PowerPoint</Application>
  <PresentationFormat>Экран (4:3)</PresentationFormat>
  <Paragraphs>357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Скокленев Илья Александрович</dc:creator>
  <cp:lastModifiedBy>Ногтев Станислав Игоревич</cp:lastModifiedBy>
  <cp:revision>247</cp:revision>
  <cp:lastPrinted>2017-03-29T07:55:46Z</cp:lastPrinted>
  <dcterms:created xsi:type="dcterms:W3CDTF">2013-10-13T22:28:49Z</dcterms:created>
  <dcterms:modified xsi:type="dcterms:W3CDTF">2017-03-29T07:55:48Z</dcterms:modified>
</cp:coreProperties>
</file>