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5"/>
  </p:notesMasterIdLst>
  <p:sldIdLst>
    <p:sldId id="386" r:id="rId2"/>
    <p:sldId id="406" r:id="rId3"/>
    <p:sldId id="421" r:id="rId4"/>
    <p:sldId id="422" r:id="rId5"/>
    <p:sldId id="432" r:id="rId6"/>
    <p:sldId id="434" r:id="rId7"/>
    <p:sldId id="436" r:id="rId8"/>
    <p:sldId id="437" r:id="rId9"/>
    <p:sldId id="438" r:id="rId10"/>
    <p:sldId id="439" r:id="rId11"/>
    <p:sldId id="440" r:id="rId12"/>
    <p:sldId id="441" r:id="rId13"/>
    <p:sldId id="442" r:id="rId14"/>
  </p:sldIdLst>
  <p:sldSz cx="12192000" cy="6858000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3682" autoAdjust="0"/>
  </p:normalViewPr>
  <p:slideViewPr>
    <p:cSldViewPr snapToGrid="0" showGuides="1">
      <p:cViewPr varScale="1">
        <p:scale>
          <a:sx n="114" d="100"/>
          <a:sy n="114" d="100"/>
        </p:scale>
        <p:origin x="-234" y="-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4026" y="-132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09DA1-0AFB-45D6-A7A1-E85EF5004F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9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0B19C-B478-4382-A150-CE746C6D4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605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0213" y="425450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6909" y="4045162"/>
            <a:ext cx="5652846" cy="5126627"/>
          </a:xfrm>
        </p:spPr>
        <p:txBody>
          <a:bodyPr/>
          <a:lstStyle/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0B19C-B478-4382-A150-CE746C6D4E3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572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0B19C-B478-4382-A150-CE746C6D4E3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344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0B19C-B478-4382-A150-CE746C6D4E3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858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89946-8719-4595-856C-7EE9A96F490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00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89946-8719-4595-856C-7EE9A96F490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39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CC7A-1F7D-46EC-AF55-04B3E36B5B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187E-7AC7-4C04-A1E8-9CFF06C35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745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CC7A-1F7D-46EC-AF55-04B3E36B5B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187E-7AC7-4C04-A1E8-9CFF06C35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77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CC7A-1F7D-46EC-AF55-04B3E36B5B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187E-7AC7-4C04-A1E8-9CFF06C35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400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CC7A-1F7D-46EC-AF55-04B3E36B5B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187E-7AC7-4C04-A1E8-9CFF06C35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742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CC7A-1F7D-46EC-AF55-04B3E36B5B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187E-7AC7-4C04-A1E8-9CFF06C35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993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CC7A-1F7D-46EC-AF55-04B3E36B5B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187E-7AC7-4C04-A1E8-9CFF06C35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887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CC7A-1F7D-46EC-AF55-04B3E36B5B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187E-7AC7-4C04-A1E8-9CFF06C35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984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CC7A-1F7D-46EC-AF55-04B3E36B5B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187E-7AC7-4C04-A1E8-9CFF06C35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970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CC7A-1F7D-46EC-AF55-04B3E36B5B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187E-7AC7-4C04-A1E8-9CFF06C35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015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CC7A-1F7D-46EC-AF55-04B3E36B5B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187E-7AC7-4C04-A1E8-9CFF06C35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275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CC7A-1F7D-46EC-AF55-04B3E36B5B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187E-7AC7-4C04-A1E8-9CFF06C35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038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CC7A-1F7D-46EC-AF55-04B3E36B5BF3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1187E-7AC7-4C04-A1E8-9CFF06C3508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08" t="-185"/>
          <a:stretch/>
        </p:blipFill>
        <p:spPr>
          <a:xfrm>
            <a:off x="-27323" y="-12700"/>
            <a:ext cx="12219323" cy="68707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09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6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6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6.pn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ap.minsvyaz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genda_divider"/>
          <p:cNvSpPr>
            <a:spLocks noChangeArrowheads="1"/>
          </p:cNvSpPr>
          <p:nvPr/>
        </p:nvSpPr>
        <p:spPr bwMode="gray">
          <a:xfrm>
            <a:off x="0" y="2574878"/>
            <a:ext cx="12192000" cy="1446550"/>
          </a:xfrm>
          <a:prstGeom prst="rect">
            <a:avLst/>
          </a:prstGeom>
          <a:solidFill>
            <a:srgbClr val="345782"/>
          </a:solidFill>
          <a:ln w="12700" algn="ctr">
            <a:solidFill>
              <a:srgbClr val="345782"/>
            </a:solidFill>
            <a:miter lim="800000"/>
            <a:headEnd type="none" w="lg" len="lg"/>
            <a:tailEnd type="none" w="lg" len="lg"/>
          </a:ln>
        </p:spPr>
        <p:txBody>
          <a:bodyPr wrap="square" lIns="471222" tIns="228600" bIns="2286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система обеспечения градостроительной деятельности</a:t>
            </a:r>
            <a:r>
              <a:rPr lang="en-US" alt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alt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ГИСОГД)</a:t>
            </a:r>
            <a:endParaRPr lang="en-US" altLang="ru-RU" sz="3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0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3" y="260350"/>
            <a:ext cx="11938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ysenko\Desktop\Лысенко\Лысенко\D\СТП края\Корректировка\МАТЕРИАЛЫ СХЕМЫ\Проектные материалы\Проект_для презентаций..jpg"/>
          <p:cNvPicPr>
            <a:picLocks noChangeAspect="1" noChangeArrowheads="1"/>
          </p:cNvPicPr>
          <p:nvPr/>
        </p:nvPicPr>
        <p:blipFill>
          <a:blip r:embed="rId3" cstate="print"/>
          <a:srcRect r="18638"/>
          <a:stretch>
            <a:fillRect/>
          </a:stretch>
        </p:blipFill>
        <p:spPr bwMode="auto">
          <a:xfrm>
            <a:off x="431371" y="1200000"/>
            <a:ext cx="2650228" cy="456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850782" y="-10364"/>
            <a:ext cx="4265271" cy="299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98" tIns="46799" rIns="89998" bIns="46799">
            <a:spAutoFit/>
          </a:bodyPr>
          <a:lstStyle/>
          <a:p>
            <a:pPr defTabSz="449251">
              <a:buClr>
                <a:srgbClr val="000000"/>
              </a:buClr>
              <a:buSzPct val="100000"/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u-RU" sz="1300" b="1" dirty="0">
                <a:solidFill>
                  <a:srgbClr val="B2B2B2"/>
                </a:solidFill>
                <a:ea typeface="Arial Unicode MS"/>
                <a:cs typeface="Arial Unicode MS"/>
              </a:rPr>
              <a:t>Министерство экономического развития края</a:t>
            </a:r>
          </a:p>
        </p:txBody>
      </p:sp>
      <p:pic>
        <p:nvPicPr>
          <p:cNvPr id="9" name="Text Box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584" y="-5115"/>
            <a:ext cx="12213168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413" y="288227"/>
            <a:ext cx="12192000" cy="78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>
            <a:defPPr>
              <a:defRPr lang="ru-RU"/>
            </a:defPPr>
            <a:lvl1pPr algn="ctr">
              <a:lnSpc>
                <a:spcPts val="24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altLang="ru-RU" dirty="0" smtClean="0"/>
              <a:t>Регулирование градостроительной деятельности </a:t>
            </a:r>
            <a:endParaRPr lang="ru-RU" altLang="ru-RU" dirty="0"/>
          </a:p>
        </p:txBody>
      </p:sp>
      <p:pic>
        <p:nvPicPr>
          <p:cNvPr id="13" name="Picture 5" descr="C:\Users\lysenko\Desktop\Лысенко\Лысенко\D\ДТП районов\Амурский\СТП района\предложения по терииториальному планированию_презентация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000" y="4176000"/>
            <a:ext cx="1248000" cy="153595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Picture 6" descr="C:\Users\lysenko\Desktop\Лысенко\Лысенко\D\ДТП районов\Хабаровский\СТП района\проект_НС_презентация_весь.jpg"/>
          <p:cNvPicPr>
            <a:picLocks noChangeArrowheads="1"/>
          </p:cNvPicPr>
          <p:nvPr/>
        </p:nvPicPr>
        <p:blipFill>
          <a:blip r:embed="rId6" cstate="print"/>
          <a:srcRect l="50193"/>
          <a:stretch>
            <a:fillRect/>
          </a:stretch>
        </p:blipFill>
        <p:spPr bwMode="auto">
          <a:xfrm>
            <a:off x="3599723" y="1296000"/>
            <a:ext cx="1248000" cy="124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Picture 9" descr="C:\Users\lysenko\Desktop\Лысенко\Лысенко\D\ДТП районов\Комсомольский\СТП района\СТП_презентац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0000" y="2664001"/>
            <a:ext cx="1248000" cy="137312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5" descr="C:\Users\lysenko\Desktop\Лысенко\Лысенко\D\ДТП районов\3_Комсомольск-на-Амуре\Генплан_сжат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000" y="2904000"/>
            <a:ext cx="1248000" cy="151671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lysenko\Desktop\Лысенко\Лысенко\D\ДТП районов\2_Хабаровск\ГП Хабаровска\Корректировка_2014\Утвержденный ГП\Карта Ф зонирования_для презентации.jp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000" y="1296000"/>
            <a:ext cx="1248000" cy="1536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lysenko\Desktop\Лысенко\Лысенко\D\ДТП районов\Амурский\Амурск\Окончательный вариант\Графические материалы\ГП_положение\1_Карта_функц_зон_для презентации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76000" y="4512000"/>
            <a:ext cx="1248000" cy="1200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2052" name="Picture 4" descr="C:\Users\lysenko\Desktop\Лысенко\Лысенко\D\ДТП районов\2_Хабаровск\ПЗиЗ\Утвержденные ПЗЗ\Карта градостроительного зонирования_презентац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52000" y="1296002"/>
            <a:ext cx="1248000" cy="162618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2053" name="Picture 5" descr="C:\Users\lysenko\Desktop\Лысенко\Лысенко\D\ДТП районов\3_Комсомольск-на-Амуре\ПЗиЗ_сжат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52000" y="3024000"/>
            <a:ext cx="1248000" cy="164354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2054" name="Picture 6" descr="C:\Users\lysenko\Desktop\Лысенко\Лысенко\D\ДТП районов\Амурский\Амурск\ПЗЗ\ПЗЗ_Карта градостроительного зонирования_презентация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52000" y="4752000"/>
            <a:ext cx="1248000" cy="97040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2056" name="Picture 8" descr="C:\Users\lysenko\Desktop\Межевание Орджоникидзе К ПОСТАНОВЛЕНИЮ.jpg"/>
          <p:cNvPicPr>
            <a:picLocks noChangeArrowheads="1"/>
          </p:cNvPicPr>
          <p:nvPr/>
        </p:nvPicPr>
        <p:blipFill>
          <a:blip r:embed="rId14" cstate="print"/>
          <a:srcRect l="5901" r="17610"/>
          <a:stretch>
            <a:fillRect/>
          </a:stretch>
        </p:blipFill>
        <p:spPr bwMode="auto">
          <a:xfrm>
            <a:off x="8928000" y="1296000"/>
            <a:ext cx="1248448" cy="1200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2058" name="Picture 10" descr="C:\Users\lysenko\Desktop\Снимокк-н-а.JPG"/>
          <p:cNvPicPr>
            <a:picLocks noChangeArrowheads="1"/>
          </p:cNvPicPr>
          <p:nvPr/>
        </p:nvPicPr>
        <p:blipFill>
          <a:blip r:embed="rId15" cstate="print"/>
          <a:srcRect r="23521"/>
          <a:stretch>
            <a:fillRect/>
          </a:stretch>
        </p:blipFill>
        <p:spPr bwMode="auto">
          <a:xfrm>
            <a:off x="8928000" y="2856000"/>
            <a:ext cx="1248139" cy="1200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2059" name="Picture 11" descr="C:\Users\lysenko\Desktop\Снимокк-н-аЕГРН.JPG"/>
          <p:cNvPicPr>
            <a:picLocks noChangeArrowheads="1"/>
          </p:cNvPicPr>
          <p:nvPr/>
        </p:nvPicPr>
        <p:blipFill>
          <a:blip r:embed="rId16" cstate="print"/>
          <a:srcRect l="9907" t="7071" r="30649" b="8075"/>
          <a:stretch>
            <a:fillRect/>
          </a:stretch>
        </p:blipFill>
        <p:spPr bwMode="auto">
          <a:xfrm>
            <a:off x="10704000" y="2852936"/>
            <a:ext cx="1248000" cy="1200000"/>
          </a:xfrm>
          <a:prstGeom prst="rect">
            <a:avLst/>
          </a:prstGeom>
          <a:noFill/>
        </p:spPr>
      </p:pic>
      <p:pic>
        <p:nvPicPr>
          <p:cNvPr id="2062" name="Picture 14" descr="C:\Users\lysenko\Desktop\Снимок амурск ЕГРН.JPG"/>
          <p:cNvPicPr>
            <a:picLocks noChangeArrowheads="1"/>
          </p:cNvPicPr>
          <p:nvPr/>
        </p:nvPicPr>
        <p:blipFill>
          <a:blip r:embed="rId17" cstate="print"/>
          <a:srcRect l="21187" t="13330" r="27966" b="6688"/>
          <a:stretch>
            <a:fillRect/>
          </a:stretch>
        </p:blipFill>
        <p:spPr bwMode="auto">
          <a:xfrm>
            <a:off x="10704000" y="4416000"/>
            <a:ext cx="1248000" cy="1296000"/>
          </a:xfrm>
          <a:prstGeom prst="rect">
            <a:avLst/>
          </a:prstGeom>
          <a:noFill/>
        </p:spPr>
      </p:pic>
      <p:sp>
        <p:nvSpPr>
          <p:cNvPr id="34" name="Скругленный прямоугольник 33"/>
          <p:cNvSpPr/>
          <p:nvPr/>
        </p:nvSpPr>
        <p:spPr>
          <a:xfrm>
            <a:off x="143339" y="6453373"/>
            <a:ext cx="11905323" cy="336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r>
              <a:rPr lang="ru-RU" sz="1300" dirty="0" smtClean="0"/>
              <a:t>   Контроль </a:t>
            </a:r>
            <a:r>
              <a:rPr lang="ru-RU" sz="1300" dirty="0"/>
              <a:t>за соблюдением </a:t>
            </a:r>
            <a:r>
              <a:rPr lang="ru-RU" sz="1300" dirty="0" smtClean="0"/>
              <a:t>ОМСУ края законодательства о </a:t>
            </a:r>
            <a:r>
              <a:rPr lang="ru-RU" sz="1300" dirty="0"/>
              <a:t>градостроительной </a:t>
            </a:r>
            <a:r>
              <a:rPr lang="ru-RU" sz="1300" dirty="0" smtClean="0"/>
              <a:t>деятельности. В 2018 году проведено 7 плановых выездных проверок</a:t>
            </a:r>
            <a:endParaRPr lang="ru-RU" sz="1300" dirty="0"/>
          </a:p>
        </p:txBody>
      </p:sp>
      <p:sp>
        <p:nvSpPr>
          <p:cNvPr id="35" name="Рамка 34"/>
          <p:cNvSpPr/>
          <p:nvPr/>
        </p:nvSpPr>
        <p:spPr>
          <a:xfrm>
            <a:off x="431371" y="1200000"/>
            <a:ext cx="2688299" cy="4608512"/>
          </a:xfrm>
          <a:prstGeom prst="frame">
            <a:avLst>
              <a:gd name="adj1" fmla="val 1641"/>
            </a:avLst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6" name="Рамка 35"/>
          <p:cNvSpPr/>
          <p:nvPr/>
        </p:nvSpPr>
        <p:spPr>
          <a:xfrm>
            <a:off x="3503712" y="1200000"/>
            <a:ext cx="1440160" cy="4608000"/>
          </a:xfrm>
          <a:prstGeom prst="frame">
            <a:avLst>
              <a:gd name="adj1" fmla="val 2777"/>
            </a:avLst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7" name="Рамка 36"/>
          <p:cNvSpPr/>
          <p:nvPr/>
        </p:nvSpPr>
        <p:spPr>
          <a:xfrm>
            <a:off x="5280000" y="1200000"/>
            <a:ext cx="1440160" cy="4608512"/>
          </a:xfrm>
          <a:prstGeom prst="frame">
            <a:avLst>
              <a:gd name="adj1" fmla="val 2777"/>
            </a:avLst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8" name="Рамка 37"/>
          <p:cNvSpPr/>
          <p:nvPr/>
        </p:nvSpPr>
        <p:spPr>
          <a:xfrm>
            <a:off x="7056000" y="1200000"/>
            <a:ext cx="1440160" cy="4608512"/>
          </a:xfrm>
          <a:prstGeom prst="frame">
            <a:avLst>
              <a:gd name="adj1" fmla="val 2493"/>
            </a:avLst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9" name="Рамка 38"/>
          <p:cNvSpPr/>
          <p:nvPr/>
        </p:nvSpPr>
        <p:spPr>
          <a:xfrm>
            <a:off x="8832000" y="1200000"/>
            <a:ext cx="1440160" cy="4608512"/>
          </a:xfrm>
          <a:prstGeom prst="frame">
            <a:avLst>
              <a:gd name="adj1" fmla="val 2493"/>
            </a:avLst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0" name="Рамка 39"/>
          <p:cNvSpPr/>
          <p:nvPr/>
        </p:nvSpPr>
        <p:spPr>
          <a:xfrm>
            <a:off x="10608000" y="1200000"/>
            <a:ext cx="1440160" cy="4608512"/>
          </a:xfrm>
          <a:prstGeom prst="frame">
            <a:avLst>
              <a:gd name="adj1" fmla="val 2777"/>
            </a:avLst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2063" name="Picture 15" descr="C:\Users\lysenko\Desktop\Снимок Амурск.jpg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928000" y="4416000"/>
            <a:ext cx="1248000" cy="1296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2" name="Скругленный прямоугольник 41"/>
          <p:cNvSpPr/>
          <p:nvPr/>
        </p:nvSpPr>
        <p:spPr>
          <a:xfrm rot="16200000">
            <a:off x="-2040000" y="3384000"/>
            <a:ext cx="4560000" cy="240000"/>
          </a:xfrm>
          <a:prstGeom prst="roundRect">
            <a:avLst/>
          </a:prstGeom>
          <a:solidFill>
            <a:srgbClr val="D6FD9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ctr"/>
            <a:r>
              <a:rPr lang="ru-RU" sz="1300" dirty="0" smtClean="0"/>
              <a:t>Схема территориального планирования края</a:t>
            </a:r>
            <a:endParaRPr lang="ru-RU" sz="13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6200000">
            <a:off x="1007680" y="3384000"/>
            <a:ext cx="4608000" cy="192000"/>
          </a:xfrm>
          <a:prstGeom prst="roundRect">
            <a:avLst/>
          </a:prstGeom>
          <a:solidFill>
            <a:srgbClr val="D6FD9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ctr"/>
            <a:r>
              <a:rPr lang="ru-RU" sz="1000" dirty="0" smtClean="0"/>
              <a:t>Схемы территориального планирования муниципальных районов (17 шт.)</a:t>
            </a:r>
            <a:endParaRPr lang="ru-RU" sz="10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6200000">
            <a:off x="2808000" y="3384000"/>
            <a:ext cx="4608000" cy="192000"/>
          </a:xfrm>
          <a:prstGeom prst="roundRect">
            <a:avLst/>
          </a:prstGeom>
          <a:solidFill>
            <a:srgbClr val="D6FD9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ctr"/>
            <a:r>
              <a:rPr lang="ru-RU" sz="1200" dirty="0" smtClean="0"/>
              <a:t>Генеральные планы городских округов и поселений (194 шт.) </a:t>
            </a:r>
            <a:endParaRPr lang="ru-RU" sz="12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6200000">
            <a:off x="4584000" y="3384000"/>
            <a:ext cx="4608000" cy="192000"/>
          </a:xfrm>
          <a:prstGeom prst="roundRect">
            <a:avLst/>
          </a:prstGeom>
          <a:solidFill>
            <a:srgbClr val="D6FD9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ctr"/>
            <a:r>
              <a:rPr lang="ru-RU" sz="1300" dirty="0" smtClean="0"/>
              <a:t>Правила землепользования и застройки (215 шт.)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 rot="16200000">
            <a:off x="6360000" y="3384000"/>
            <a:ext cx="4608000" cy="192000"/>
          </a:xfrm>
          <a:prstGeom prst="roundRect">
            <a:avLst/>
          </a:prstGeom>
          <a:solidFill>
            <a:srgbClr val="D6FD9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ctr"/>
            <a:r>
              <a:rPr lang="ru-RU" sz="1300" dirty="0" smtClean="0"/>
              <a:t>Документация по планировке территории (700 шт.)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 rot="16200000">
            <a:off x="8160000" y="3384000"/>
            <a:ext cx="4608000" cy="192000"/>
          </a:xfrm>
          <a:prstGeom prst="roundRect">
            <a:avLst/>
          </a:prstGeom>
          <a:solidFill>
            <a:srgbClr val="D6FD9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ctr"/>
            <a:r>
              <a:rPr lang="ru-RU" sz="1300" dirty="0" smtClean="0"/>
              <a:t>Внесение сведений в ЕГРН</a:t>
            </a:r>
            <a:endParaRPr lang="ru-RU" sz="13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3339" y="5925277"/>
            <a:ext cx="11905323" cy="432000"/>
          </a:xfrm>
          <a:prstGeom prst="roundRect">
            <a:avLst/>
          </a:prstGeom>
          <a:solidFill>
            <a:srgbClr val="FFBDB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300" dirty="0" smtClean="0"/>
              <a:t>Софинансирование разработки градостроительной документации из бюджета края с учетом доли муниципальных образований в объеме до 10 % </a:t>
            </a:r>
          </a:p>
          <a:p>
            <a:pPr algn="ctr"/>
            <a:r>
              <a:rPr lang="ru-RU" sz="1300" dirty="0" smtClean="0"/>
              <a:t>(всего перечислено на данные цели 186,8 млн. рублей).</a:t>
            </a:r>
            <a:endParaRPr lang="ru-RU" sz="1300" dirty="0"/>
          </a:p>
        </p:txBody>
      </p:sp>
      <p:pic>
        <p:nvPicPr>
          <p:cNvPr id="3074" name="Picture 2" descr="C:\Users\lysenko\Desktop\Снимок_ЕГРНх-к.JPG"/>
          <p:cNvPicPr>
            <a:picLocks noChangeAspect="1" noChangeArrowheads="1"/>
          </p:cNvPicPr>
          <p:nvPr/>
        </p:nvPicPr>
        <p:blipFill>
          <a:blip r:embed="rId19" cstate="print"/>
          <a:srcRect r="15059"/>
          <a:stretch>
            <a:fillRect/>
          </a:stretch>
        </p:blipFill>
        <p:spPr bwMode="auto">
          <a:xfrm>
            <a:off x="10704000" y="1296000"/>
            <a:ext cx="1248651" cy="120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4000" y="1604797"/>
            <a:ext cx="3888000" cy="5184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endParaRPr lang="ru-RU" sz="1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339" y="1604797"/>
            <a:ext cx="3888000" cy="5184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t"/>
          <a:lstStyle/>
          <a:p>
            <a:pPr algn="ctr"/>
            <a:endParaRPr lang="ru-RU" altLang="ru-RU" sz="1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5787" y="1604797"/>
            <a:ext cx="3888000" cy="5184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endParaRPr lang="ru-RU" sz="13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850782" y="-10364"/>
            <a:ext cx="4265271" cy="299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98" tIns="46799" rIns="89998" bIns="46799">
            <a:spAutoFit/>
          </a:bodyPr>
          <a:lstStyle/>
          <a:p>
            <a:pPr defTabSz="449251">
              <a:buClr>
                <a:srgbClr val="000000"/>
              </a:buClr>
              <a:buSzPct val="100000"/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u-RU" sz="1300" b="1" dirty="0">
                <a:solidFill>
                  <a:srgbClr val="B2B2B2"/>
                </a:solidFill>
                <a:ea typeface="Arial Unicode MS"/>
                <a:cs typeface="Arial Unicode MS"/>
              </a:rPr>
              <a:t>Министерство экономического развития края</a:t>
            </a:r>
          </a:p>
        </p:txBody>
      </p:sp>
      <p:pic>
        <p:nvPicPr>
          <p:cNvPr id="7" name="Text Box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84" y="-48000"/>
            <a:ext cx="12213168" cy="117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78787"/>
            <a:ext cx="12192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>
            <a:defPPr>
              <a:defRPr lang="ru-RU"/>
            </a:defPPr>
            <a:lvl1pPr algn="ctr">
              <a:lnSpc>
                <a:spcPts val="24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altLang="ru-RU" sz="2900" dirty="0" smtClean="0"/>
              <a:t>Градостроительное освоение территорий в рамках </a:t>
            </a:r>
          </a:p>
          <a:p>
            <a:r>
              <a:rPr lang="ru-RU" sz="2900" dirty="0" smtClean="0"/>
              <a:t>круизного кластера "Остров Большой Уссурийский – </a:t>
            </a:r>
            <a:r>
              <a:rPr lang="ru-RU" sz="2900" dirty="0" err="1" smtClean="0"/>
              <a:t>Шантары</a:t>
            </a:r>
            <a:r>
              <a:rPr lang="ru-RU" sz="2900" dirty="0" smtClean="0"/>
              <a:t>"</a:t>
            </a:r>
            <a:endParaRPr lang="ru-RU" altLang="ru-RU" sz="2900" dirty="0"/>
          </a:p>
        </p:txBody>
      </p:sp>
      <p:pic>
        <p:nvPicPr>
          <p:cNvPr id="11" name="Picture 2" descr="C:\Users\lysenko\Desktop\Лысенко\Лысенко\D\Фестиваль\Фото\Центральный округ КнаА.JPG"/>
          <p:cNvPicPr>
            <a:picLocks noChangeAspect="1" noChangeArrowheads="1"/>
          </p:cNvPicPr>
          <p:nvPr/>
        </p:nvPicPr>
        <p:blipFill>
          <a:blip r:embed="rId4" cstate="print"/>
          <a:srcRect t="9035"/>
          <a:stretch>
            <a:fillRect/>
          </a:stretch>
        </p:blipFill>
        <p:spPr bwMode="auto">
          <a:xfrm>
            <a:off x="8304245" y="3648000"/>
            <a:ext cx="3696000" cy="193317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2" name="Рисунок 11" descr="01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6" t="14912" r="1851" b="25320"/>
          <a:stretch>
            <a:fillRect/>
          </a:stretch>
        </p:blipFill>
        <p:spPr>
          <a:xfrm>
            <a:off x="4271797" y="3525011"/>
            <a:ext cx="3696000" cy="172819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4" name="Picture 6" descr="\\Dc-server\main$\- А (О Б Щ А Я)\Минстрой для встречи с губернатором\ФОТЫ 23.10.2018\КОМСОМОЛЬСК\ЛО_презентация.jpg"/>
          <p:cNvPicPr>
            <a:picLocks noChangeAspect="1" noChangeArrowheads="1"/>
          </p:cNvPicPr>
          <p:nvPr/>
        </p:nvPicPr>
        <p:blipFill>
          <a:blip r:embed="rId6" cstate="print"/>
          <a:srcRect l="738" t="12313" r="1072" b="5125"/>
          <a:stretch>
            <a:fillRect/>
          </a:stretch>
        </p:blipFill>
        <p:spPr bwMode="auto">
          <a:xfrm>
            <a:off x="8304245" y="1700808"/>
            <a:ext cx="3696000" cy="193317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175787" y="1124744"/>
            <a:ext cx="3888000" cy="432000"/>
          </a:xfrm>
          <a:prstGeom prst="rect">
            <a:avLst/>
          </a:prstGeom>
          <a:solidFill>
            <a:srgbClr val="EBFEBA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lIns="121917" tIns="60958" rIns="121917" bIns="60958" anchor="ctr"/>
          <a:lstStyle>
            <a:defPPr>
              <a:defRPr lang="ru-RU"/>
            </a:defPPr>
            <a:lvl1pPr algn="ctr">
              <a:lnSpc>
                <a:spcPts val="24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pPr>
              <a:lnSpc>
                <a:spcPts val="1600"/>
              </a:lnSpc>
            </a:pPr>
            <a:r>
              <a:rPr lang="ru-RU" altLang="ru-RU" sz="1400" b="0" dirty="0" smtClean="0">
                <a:solidFill>
                  <a:schemeClr val="tx1"/>
                </a:solidFill>
              </a:rPr>
              <a:t>Развитие прибрежных территорий </a:t>
            </a:r>
          </a:p>
          <a:p>
            <a:pPr>
              <a:lnSpc>
                <a:spcPts val="1600"/>
              </a:lnSpc>
            </a:pPr>
            <a:r>
              <a:rPr lang="ru-RU" altLang="ru-RU" sz="1400" b="0" dirty="0" smtClean="0">
                <a:solidFill>
                  <a:schemeClr val="tx1"/>
                </a:solidFill>
              </a:rPr>
              <a:t>г.Хабаровска</a:t>
            </a:r>
            <a:endParaRPr lang="ru-RU" altLang="ru-RU" sz="1400" b="0" dirty="0">
              <a:solidFill>
                <a:schemeClr val="tx1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43339" y="1124744"/>
            <a:ext cx="3888000" cy="432000"/>
          </a:xfrm>
          <a:prstGeom prst="rect">
            <a:avLst/>
          </a:prstGeom>
          <a:solidFill>
            <a:srgbClr val="EBFEBA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lIns="121917" tIns="60958" rIns="121917" bIns="60958" anchor="ctr"/>
          <a:lstStyle>
            <a:defPPr>
              <a:defRPr lang="ru-RU"/>
            </a:defPPr>
            <a:lvl1pPr algn="ctr">
              <a:lnSpc>
                <a:spcPts val="24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pPr>
              <a:lnSpc>
                <a:spcPts val="1600"/>
              </a:lnSpc>
            </a:pPr>
            <a:r>
              <a:rPr lang="ru-RU" altLang="ru-RU" sz="1400" b="0" dirty="0" smtClean="0">
                <a:solidFill>
                  <a:schemeClr val="tx1"/>
                </a:solidFill>
              </a:rPr>
              <a:t>Перспективное развитие российской части острова Большой Уссурийский</a:t>
            </a:r>
            <a:endParaRPr lang="ru-RU" altLang="ru-RU" sz="1400" b="0" dirty="0">
              <a:solidFill>
                <a:schemeClr val="tx1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8304245" y="1700808"/>
            <a:ext cx="3696000" cy="14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>
            <a:defPPr>
              <a:defRPr lang="ru-RU"/>
            </a:defPPr>
            <a:lvl1pPr algn="ctr">
              <a:lnSpc>
                <a:spcPts val="24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pPr>
              <a:lnSpc>
                <a:spcPts val="1600"/>
              </a:lnSpc>
            </a:pPr>
            <a:r>
              <a:rPr lang="ru-RU" altLang="ru-RU" sz="1100" b="0" dirty="0" smtClean="0">
                <a:solidFill>
                  <a:schemeClr val="tx1"/>
                </a:solidFill>
              </a:rPr>
              <a:t>Конкурс на развитие территории  Ленинского округа</a:t>
            </a:r>
            <a:endParaRPr lang="ru-RU" altLang="ru-RU" sz="1100" b="0" dirty="0">
              <a:solidFill>
                <a:schemeClr val="tx1"/>
              </a:solidFill>
            </a:endParaRPr>
          </a:p>
        </p:txBody>
      </p:sp>
      <p:pic>
        <p:nvPicPr>
          <p:cNvPr id="19" name="Picture 2" descr="\\Dc-server\main$\- А (О Б Щ А Я)\Минстрой для встречи с губернатором\ФОТЫ 23.10.2018\ХРОНОЛОГИЯ ОСТРОВА\В презентацию\2014 г. 5. Перспективное развитие острова с окружающими территориями (Минстрой, сентябрь 2014)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349" y="1700808"/>
            <a:ext cx="3696000" cy="177630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20" name="Picture 5" descr="\\Dc-server\main$\- А (О Б Щ А Я)\Минстрой для встречи с губернатором\ФОТЫ 23.10.2018\ХРОНОЛОГИЯ ОСТРОВА\В презентацию\2001 г. Хабаровская агломерация. Перспектива 2050 (КГУП Хабаровскгражданпроект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349" y="3525011"/>
            <a:ext cx="1824000" cy="1824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3" descr="\\Dc-server\main$\- А (О Б Щ А Я)\Минстрой для встречи с губернатором\ФОТЫ 23.10.2018\ХРОНОЛОГИЯ ОСТРОВА\В презентацию\2014 г. 4. СТП Хабаровского края, корректировка (ФГУП РосНИПИ Урбанистики) фрагмент_Хабаровская агломерация.jpg"/>
          <p:cNvPicPr>
            <a:picLocks noChangeAspect="1" noChangeArrowheads="1"/>
          </p:cNvPicPr>
          <p:nvPr/>
        </p:nvPicPr>
        <p:blipFill>
          <a:blip r:embed="rId9" cstate="print"/>
          <a:srcRect l="7133" r="7144"/>
          <a:stretch>
            <a:fillRect/>
          </a:stretch>
        </p:blipFill>
        <p:spPr bwMode="auto">
          <a:xfrm>
            <a:off x="2088000" y="3525011"/>
            <a:ext cx="1824000" cy="18237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29" name="Рисунок 28" descr="013"/>
          <p:cNvPicPr>
            <a:picLocks noGrp="1"/>
          </p:cNvPicPr>
          <p:nvPr isPhoto="1"/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6000" r="6521" b="32991"/>
          <a:stretch>
            <a:fillRect/>
          </a:stretch>
        </p:blipFill>
        <p:spPr>
          <a:xfrm>
            <a:off x="4271797" y="1700807"/>
            <a:ext cx="3695587" cy="1776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8208235" y="1124744"/>
            <a:ext cx="3888000" cy="432000"/>
          </a:xfrm>
          <a:prstGeom prst="rect">
            <a:avLst/>
          </a:prstGeom>
          <a:solidFill>
            <a:srgbClr val="EBFEBA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lIns="121917" tIns="60958" rIns="121917" bIns="60958" anchor="ctr"/>
          <a:lstStyle>
            <a:defPPr>
              <a:defRPr lang="ru-RU"/>
            </a:defPPr>
            <a:lvl1pPr algn="ctr">
              <a:lnSpc>
                <a:spcPts val="24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pPr>
              <a:lnSpc>
                <a:spcPts val="1600"/>
              </a:lnSpc>
            </a:pPr>
            <a:r>
              <a:rPr lang="ru-RU" altLang="ru-RU" sz="1400" b="0" dirty="0" smtClean="0">
                <a:solidFill>
                  <a:schemeClr val="tx1"/>
                </a:solidFill>
              </a:rPr>
              <a:t>Развитие прибрежных территорий г.Комсомольска-на-Амуре</a:t>
            </a:r>
            <a:endParaRPr lang="ru-RU" altLang="ru-RU" sz="1400" b="0" dirty="0">
              <a:solidFill>
                <a:schemeClr val="tx1"/>
              </a:solidFill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8304245" y="3648000"/>
            <a:ext cx="3696000" cy="14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>
            <a:defPPr>
              <a:defRPr lang="ru-RU"/>
            </a:defPPr>
            <a:lvl1pPr algn="ctr">
              <a:lnSpc>
                <a:spcPts val="24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pPr>
              <a:lnSpc>
                <a:spcPts val="1600"/>
              </a:lnSpc>
            </a:pPr>
            <a:r>
              <a:rPr lang="ru-RU" altLang="ru-RU" sz="1100" b="0" dirty="0" smtClean="0">
                <a:solidFill>
                  <a:schemeClr val="tx1"/>
                </a:solidFill>
              </a:rPr>
              <a:t>Конкурс на развитие территории  Центрального круга</a:t>
            </a:r>
            <a:endParaRPr lang="ru-RU" altLang="ru-RU" sz="1100" b="0" dirty="0">
              <a:solidFill>
                <a:schemeClr val="tx1"/>
              </a:solidFill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4271797" y="1700808"/>
            <a:ext cx="3696000" cy="14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>
            <a:defPPr>
              <a:defRPr lang="ru-RU"/>
            </a:defPPr>
            <a:lvl1pPr algn="ctr">
              <a:lnSpc>
                <a:spcPts val="24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pPr>
              <a:lnSpc>
                <a:spcPts val="1600"/>
              </a:lnSpc>
            </a:pPr>
            <a:r>
              <a:rPr lang="ru-RU" altLang="ru-RU" sz="1100" b="0" dirty="0" smtClean="0">
                <a:solidFill>
                  <a:schemeClr val="tx1"/>
                </a:solidFill>
              </a:rPr>
              <a:t>Концепция развития речного фасада города</a:t>
            </a:r>
            <a:endParaRPr lang="ru-RU" altLang="ru-RU" sz="1100" b="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 t="17567" r="6307"/>
          <a:stretch>
            <a:fillRect/>
          </a:stretch>
        </p:blipFill>
        <p:spPr bwMode="auto">
          <a:xfrm>
            <a:off x="10104000" y="5616000"/>
            <a:ext cx="1882216" cy="1104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 descr="\\Dc-server\main$\- А (О Б Щ А Я)\Минстрой для встречи с губернатором\ФОТЫ 23.10.2018\ХАБАРОВСК\В презентацию\Наб. (3-й этап, Ст. Ленина) - 3.jpg"/>
          <p:cNvPicPr>
            <a:picLocks noChangeArrowheads="1"/>
          </p:cNvPicPr>
          <p:nvPr/>
        </p:nvPicPr>
        <p:blipFill>
          <a:blip r:embed="rId12" cstate="print"/>
          <a:srcRect l="5000"/>
          <a:stretch>
            <a:fillRect/>
          </a:stretch>
        </p:blipFill>
        <p:spPr bwMode="auto">
          <a:xfrm>
            <a:off x="6144000" y="5280000"/>
            <a:ext cx="1824000" cy="1440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2055" name="Picture 7" descr="\\Dc-server\main$\- А (О Б Щ А Я)\Минстрой для встречи с губернатором\ФОТЫ 23.10.2018\КОМСОМОЛЬСК\IMG-20181024-WA0000.jpg"/>
          <p:cNvPicPr>
            <a:picLocks noChangeArrowheads="1"/>
          </p:cNvPicPr>
          <p:nvPr/>
        </p:nvPicPr>
        <p:blipFill>
          <a:blip r:embed="rId13" cstate="print"/>
          <a:srcRect t="17811"/>
          <a:stretch>
            <a:fillRect/>
          </a:stretch>
        </p:blipFill>
        <p:spPr bwMode="auto">
          <a:xfrm>
            <a:off x="8304245" y="5616000"/>
            <a:ext cx="1776000" cy="1104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41" name="Picture 5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8" r="6036"/>
          <a:stretch>
            <a:fillRect/>
          </a:stretch>
        </p:blipFill>
        <p:spPr bwMode="auto">
          <a:xfrm>
            <a:off x="239350" y="5376000"/>
            <a:ext cx="2208245" cy="13440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\\Dc-server\main$\- А (О Б Щ А Я)\Минстрой для встречи с губернатором\ФОТЫ 23.10.2018\ХАБАРОВСК\В презентацию\Снимок.JPG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72000" y="5376000"/>
            <a:ext cx="1440000" cy="1344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2057" name="Picture 9" descr="\\Dc-server\main$\- А (О Б Щ А Я)\Минстрой для встречи с губернатором\ФОТЫ 23.10.2018\ХАБАРОВСК\В презентацию\IMG_3601.jpg"/>
          <p:cNvPicPr>
            <a:picLocks noChangeArrowheads="1"/>
          </p:cNvPicPr>
          <p:nvPr/>
        </p:nvPicPr>
        <p:blipFill>
          <a:blip r:embed="rId16" cstate="print"/>
          <a:srcRect l="12935"/>
          <a:stretch>
            <a:fillRect/>
          </a:stretch>
        </p:blipFill>
        <p:spPr bwMode="auto">
          <a:xfrm>
            <a:off x="4272000" y="5280000"/>
            <a:ext cx="1848000" cy="1440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4" descr="C:\Users\hisamitdinov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459" y="5349214"/>
            <a:ext cx="1728192" cy="1344149"/>
          </a:xfrm>
          <a:prstGeom prst="rect">
            <a:avLst/>
          </a:prstGeom>
          <a:noFill/>
        </p:spPr>
      </p:pic>
      <p:pic>
        <p:nvPicPr>
          <p:cNvPr id="20" name="Text Box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115"/>
            <a:ext cx="12202584" cy="117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0584" y="270703"/>
            <a:ext cx="12181416" cy="79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>
            <a:defPPr>
              <a:defRPr lang="ru-RU"/>
            </a:defPPr>
            <a:lvl1pPr algn="ctr">
              <a:lnSpc>
                <a:spcPts val="24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altLang="ru-RU" sz="3200" dirty="0" smtClean="0"/>
              <a:t>Комфортная городская среда</a:t>
            </a:r>
            <a:endParaRPr lang="ru-RU" altLang="ru-RU" sz="32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0" y="1316766"/>
            <a:ext cx="4079776" cy="1234423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Городской округ «Город Хабаровск»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Строительство рекреационных территорий защитной дамбы и прилегающих территорий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0" y="2660915"/>
            <a:ext cx="4079776" cy="1234423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Городской округ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«Город Комсомольск-на-Амуре»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Концепция общественного центра Ленинского  и Центрального округов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0" y="4005065"/>
            <a:ext cx="4079776" cy="1234423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Городское поселение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«Город Амурск»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Территория набережной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0" y="5349213"/>
            <a:ext cx="4079776" cy="1508787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Городское поселение «Город Ванино»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Городское поселение «Город Вяземский»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Городское поселение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«Город Советская Гавань»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Городское поселение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«Город Николаевск-на-Амуре»</a:t>
            </a:r>
            <a:endParaRPr lang="ru-RU" sz="1900" dirty="0" smtClean="0">
              <a:solidFill>
                <a:schemeClr val="tx1"/>
              </a:solidFill>
            </a:endParaRPr>
          </a:p>
        </p:txBody>
      </p:sp>
      <p:pic>
        <p:nvPicPr>
          <p:cNvPr id="42" name="Picture 11" descr="C:\Users\hisamitdinov\Desktop\Слайд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213" y="4005065"/>
            <a:ext cx="2064000" cy="1193596"/>
          </a:xfrm>
          <a:prstGeom prst="rect">
            <a:avLst/>
          </a:prstGeom>
          <a:noFill/>
        </p:spPr>
      </p:pic>
      <p:pic>
        <p:nvPicPr>
          <p:cNvPr id="44" name="Picture 16" descr="C:\Users\hisamitdinov\Desktop\11 11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1798" y="4005064"/>
            <a:ext cx="3648405" cy="1200453"/>
          </a:xfrm>
          <a:prstGeom prst="rect">
            <a:avLst/>
          </a:prstGeom>
          <a:noFill/>
        </p:spPr>
      </p:pic>
      <p:pic>
        <p:nvPicPr>
          <p:cNvPr id="45" name="Picture 18" descr="C:\Users\hisamitdinov\Desktop\11 3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1798" y="5349214"/>
            <a:ext cx="3648405" cy="1344149"/>
          </a:xfrm>
          <a:prstGeom prst="rect">
            <a:avLst/>
          </a:prstGeom>
          <a:noFill/>
        </p:spPr>
      </p:pic>
      <p:pic>
        <p:nvPicPr>
          <p:cNvPr id="59" name="Picture 4" descr="C:\Users\hisamitdinov\Desktop\IMG_72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660915"/>
            <a:ext cx="1824203" cy="1229548"/>
          </a:xfrm>
          <a:prstGeom prst="rect">
            <a:avLst/>
          </a:prstGeom>
          <a:noFill/>
        </p:spPr>
      </p:pic>
      <p:pic>
        <p:nvPicPr>
          <p:cNvPr id="60" name="Picture 3" descr="C:\Users\hisamitdinov\Desktop\Рисунок11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1798" y="2660915"/>
            <a:ext cx="1687777" cy="1248140"/>
          </a:xfrm>
          <a:prstGeom prst="rect">
            <a:avLst/>
          </a:prstGeom>
          <a:noFill/>
        </p:spPr>
      </p:pic>
      <p:pic>
        <p:nvPicPr>
          <p:cNvPr id="61" name="Picture 5" descr="C:\Users\hisamitdinov\Desktop\11 4рпап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6213" y="5349213"/>
            <a:ext cx="2064000" cy="1326611"/>
          </a:xfrm>
          <a:prstGeom prst="rect">
            <a:avLst/>
          </a:prstGeom>
          <a:noFill/>
        </p:spPr>
      </p:pic>
      <p:pic>
        <p:nvPicPr>
          <p:cNvPr id="62" name="Picture 2" descr="C:\Users\hisamitdinov\Desktop\1804-Э_Лист_17_Видовая точка 6(л.13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8001" y="1248001"/>
            <a:ext cx="2814855" cy="1400193"/>
          </a:xfrm>
          <a:prstGeom prst="rect">
            <a:avLst/>
          </a:prstGeom>
          <a:noFill/>
        </p:spPr>
      </p:pic>
      <p:pic>
        <p:nvPicPr>
          <p:cNvPr id="63" name="Picture 5" descr="C:\Users\hisamitdinov\Desktop\Наб. Дамба Южного округ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56373" y="1220755"/>
            <a:ext cx="2498184" cy="1392000"/>
          </a:xfrm>
          <a:prstGeom prst="rect">
            <a:avLst/>
          </a:prstGeom>
          <a:noFill/>
        </p:spPr>
      </p:pic>
      <p:pic>
        <p:nvPicPr>
          <p:cNvPr id="64" name="Picture 8" descr="C:\Users\hisamitdinov\Desktop\ДБК (обществ. центр ЛО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16215" y="2660916"/>
            <a:ext cx="2592288" cy="1247281"/>
          </a:xfrm>
          <a:prstGeom prst="rect">
            <a:avLst/>
          </a:prstGeom>
          <a:noFill/>
        </p:spPr>
      </p:pic>
      <p:pic>
        <p:nvPicPr>
          <p:cNvPr id="65" name="Picture 10" descr="C:\Users\hisamitdinov\Desktop\Набережная стр.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2000" y="2660915"/>
            <a:ext cx="1191040" cy="1248139"/>
          </a:xfrm>
          <a:prstGeom prst="rect">
            <a:avLst/>
          </a:prstGeom>
          <a:noFill/>
        </p:spPr>
      </p:pic>
      <p:pic>
        <p:nvPicPr>
          <p:cNvPr id="66" name="Picture 11" descr="C:\Users\hisamitdinov\Desktop\DSC_019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71798" y="1220755"/>
            <a:ext cx="2190604" cy="1392000"/>
          </a:xfrm>
          <a:prstGeom prst="rect">
            <a:avLst/>
          </a:prstGeom>
          <a:noFill/>
        </p:spPr>
      </p:pic>
      <p:pic>
        <p:nvPicPr>
          <p:cNvPr id="67" name="Picture 13" descr="C:\Users\hisamitdinov\Desktop\IMG-20180917-WA000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224459" y="4005064"/>
            <a:ext cx="1728192" cy="1189917"/>
          </a:xfrm>
          <a:prstGeom prst="rect">
            <a:avLst/>
          </a:prstGeom>
          <a:noFill/>
        </p:spPr>
      </p:pic>
      <p:sp>
        <p:nvSpPr>
          <p:cNvPr id="68" name="Нашивка 67"/>
          <p:cNvSpPr/>
          <p:nvPr/>
        </p:nvSpPr>
        <p:spPr>
          <a:xfrm>
            <a:off x="3887755" y="1700808"/>
            <a:ext cx="384043" cy="4800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Нашивка 68"/>
          <p:cNvSpPr/>
          <p:nvPr/>
        </p:nvSpPr>
        <p:spPr>
          <a:xfrm>
            <a:off x="3887755" y="3044958"/>
            <a:ext cx="384043" cy="4800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Нашивка 69"/>
          <p:cNvSpPr/>
          <p:nvPr/>
        </p:nvSpPr>
        <p:spPr>
          <a:xfrm>
            <a:off x="3887755" y="4389107"/>
            <a:ext cx="384043" cy="4800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Нашивка 70"/>
          <p:cNvSpPr/>
          <p:nvPr/>
        </p:nvSpPr>
        <p:spPr>
          <a:xfrm>
            <a:off x="3887755" y="5829267"/>
            <a:ext cx="384043" cy="4800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59" y="1298431"/>
            <a:ext cx="1180308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Почему необходимо вести ГИСОГД на региональном уровне:</a:t>
            </a:r>
          </a:p>
          <a:p>
            <a:pPr marL="342900" indent="-342900">
              <a:spcBef>
                <a:spcPts val="2400"/>
              </a:spcBef>
              <a:buAutoNum type="arabicPeriod"/>
            </a:pP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С 01.01.2019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  – прямое требование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радостроительного кодекса РФ (от 03.08.2018), </a:t>
            </a: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ст.57 ч.10</a:t>
            </a:r>
            <a:r>
              <a:rPr lang="ru-RU" u="sng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«Создание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 эксплуатация государственных информационных систем обеспечения градостроительной деятельности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осуществляется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 применением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типового программного обеспечения для создания и ведения государственных информационных систем обеспечения градостроительной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деятельности». </a:t>
            </a:r>
          </a:p>
          <a:p>
            <a:pPr marL="342900" indent="-342900">
              <a:spcBef>
                <a:spcPts val="2400"/>
              </a:spcBef>
              <a:buFontTx/>
              <a:buAutoNum type="arabicPeriod"/>
            </a:pP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Ст.57 ч.11: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 «Типовое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программное обеспечение и типовая документация, указанные в части 10 настоящей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статьи, размещаются 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национальном фонде алгоритмов и программ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 для электронных вычислительных машин уполномоченными органами государственной власти субъектов Российской Федерации по согласованию с федеральным органом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исполнительной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власти» (Минстроем РФ) 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hlinkClick r:id="rId3"/>
              </a:rPr>
              <a:t>http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hlinkClick r:id="rId3"/>
              </a:rPr>
              <a:t>://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hlinkClick r:id="rId3"/>
              </a:rPr>
              <a:t>www.nfap.minsvyaz.ru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agenda_divider"/>
          <p:cNvSpPr>
            <a:spLocks noChangeArrowheads="1"/>
          </p:cNvSpPr>
          <p:nvPr/>
        </p:nvSpPr>
        <p:spPr bwMode="gray">
          <a:xfrm>
            <a:off x="0" y="198332"/>
            <a:ext cx="12192000" cy="783255"/>
          </a:xfrm>
          <a:prstGeom prst="rect">
            <a:avLst/>
          </a:prstGeom>
          <a:solidFill>
            <a:srgbClr val="345782"/>
          </a:solidFill>
          <a:ln w="12700" algn="ctr">
            <a:solidFill>
              <a:srgbClr val="345782"/>
            </a:solidFill>
            <a:miter lim="800000"/>
            <a:headEnd type="none" w="lg" len="lg"/>
            <a:tailEnd type="none" w="lg" len="lg"/>
          </a:ln>
        </p:spPr>
        <p:txBody>
          <a:bodyPr wrap="square" lIns="471222" tIns="144000" bIns="14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</a:t>
            </a:r>
            <a:endParaRPr lang="en-US" altLang="ru-RU" sz="16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genda_divider"/>
          <p:cNvSpPr>
            <a:spLocks noChangeArrowheads="1"/>
          </p:cNvSpPr>
          <p:nvPr/>
        </p:nvSpPr>
        <p:spPr bwMode="gray">
          <a:xfrm>
            <a:off x="0" y="207762"/>
            <a:ext cx="12192000" cy="721700"/>
          </a:xfrm>
          <a:prstGeom prst="rect">
            <a:avLst/>
          </a:prstGeom>
          <a:solidFill>
            <a:srgbClr val="345782"/>
          </a:solidFill>
          <a:ln w="12700" algn="ctr">
            <a:solidFill>
              <a:srgbClr val="345782"/>
            </a:solidFill>
            <a:miter lim="800000"/>
            <a:headEnd type="none" w="lg" len="lg"/>
            <a:tailEnd type="none" w="lg" len="lg"/>
          </a:ln>
        </p:spPr>
        <p:txBody>
          <a:bodyPr wrap="square" lIns="471222" tIns="144000" bIns="14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по ведению ГИСОГД</a:t>
            </a:r>
            <a:endParaRPr lang="en-US" altLang="ru-RU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3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59" y="1174878"/>
            <a:ext cx="1180308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1. Градостроительный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кодекс РФ (в редакции от 03.08.2017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): полное изменение состава и структуры ГИСОГД, ответственность за ведение ГИСОГД – на регионе РФ в т. ч. нововведения с 01.01.2019: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ведение сведений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о границах зон с особыми условиями использования территорий и об их характеристиках, в том числе об ограничениях использования земельных участков в границах таких зон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ведение правил благоустройства;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ведение проектов планировки и проектов межевания;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ведение сведений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о создании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искусственных земельных участков;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ведение сведений об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особо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охраняемых природных территориях, лесохозяйственных регламентов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лесничества, лесопарка, расположенных на землях лесного фонда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ведение плана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наземных и подземных коммуникаций, на котором отображается информация о местоположении существующих и проектируемых сетей инженерно-технического обеспечения, электрических сетей, в том числе на основании данных, содержащихся 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ЕГРН,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едином государственном реестре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заключений: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новые документы в составе дела о подлежащем застройке ЗУ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: заключение государственной историко-культурной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экспертизы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, заключение государственной экологической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экспертизы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, сведения о размещении заключения экспертизы проектной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документации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, технический план объекта капитального строительства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;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новые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документы для ИЖС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: уведомление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о планируемом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строительстве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, описание внешнего облика объекта индивидуального жилищного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строительства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, уведомление об окончании строительства, уведомление о планируемом сносе объекта капитального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строительства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, результаты и материалы обследования объекта капитального строительства, подлежащего сносу, проект организации работ по сносу объекта капитального строительства, уведомление о завершении сноса объекта капитального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строительства;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законом субъекта может быть установлена возможность ведения ИСИАП – системы информационно-аналитической поддержки ведения ИСОГД.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/>
            <a:endParaRPr lang="ru-RU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agenda_divider"/>
          <p:cNvSpPr>
            <a:spLocks noChangeArrowheads="1"/>
          </p:cNvSpPr>
          <p:nvPr/>
        </p:nvSpPr>
        <p:spPr bwMode="gray">
          <a:xfrm>
            <a:off x="0" y="198332"/>
            <a:ext cx="12192000" cy="783255"/>
          </a:xfrm>
          <a:prstGeom prst="rect">
            <a:avLst/>
          </a:prstGeom>
          <a:solidFill>
            <a:srgbClr val="345782"/>
          </a:solidFill>
          <a:ln w="12700" algn="ctr">
            <a:solidFill>
              <a:srgbClr val="345782"/>
            </a:solidFill>
            <a:miter lim="800000"/>
            <a:headEnd type="none" w="lg" len="lg"/>
            <a:tailEnd type="none" w="lg" len="lg"/>
          </a:ln>
        </p:spPr>
        <p:txBody>
          <a:bodyPr wrap="square" lIns="471222" tIns="144000" bIns="14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</a:t>
            </a:r>
            <a:endParaRPr lang="en-US" altLang="ru-RU" sz="16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genda_divider"/>
          <p:cNvSpPr>
            <a:spLocks noChangeArrowheads="1"/>
          </p:cNvSpPr>
          <p:nvPr/>
        </p:nvSpPr>
        <p:spPr bwMode="gray">
          <a:xfrm>
            <a:off x="0" y="234190"/>
            <a:ext cx="12192000" cy="721700"/>
          </a:xfrm>
          <a:prstGeom prst="rect">
            <a:avLst/>
          </a:prstGeom>
          <a:solidFill>
            <a:srgbClr val="345782"/>
          </a:solidFill>
          <a:ln w="12700" algn="ctr">
            <a:solidFill>
              <a:srgbClr val="345782"/>
            </a:solidFill>
            <a:miter lim="800000"/>
            <a:headEnd type="none" w="lg" len="lg"/>
            <a:tailEnd type="none" w="lg" len="lg"/>
          </a:ln>
        </p:spPr>
        <p:txBody>
          <a:bodyPr wrap="square" lIns="471222" tIns="144000" bIns="14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требования НПА</a:t>
            </a:r>
            <a:endParaRPr lang="en-US" altLang="ru-RU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59" y="1226000"/>
            <a:ext cx="1180308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Распоряжение Правительства РФ от 31.01.2017 № 147-р (Целевые модели упрощения процедур ведения бизнеса и повышения инвестиционной привлекательности)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712788" indent="-268288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автоматизация предоставления государственных и муниципальных услуг полностью в электронном виде (за 2019-2020 годы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– </a:t>
            </a:r>
            <a:r>
              <a:rPr lang="ru-RU" sz="1600" b="1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не менее 70%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):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Градостроительный план земельного участка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Выдача разрешения на строительство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Выдача разрешения на ввод объекта в эксплуатацию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Предоставление сведений из ИСОГД и др.</a:t>
            </a:r>
          </a:p>
          <a:p>
            <a:pPr marL="0" lvl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lvl="1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4. Приказ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Минэкономразвития России от 09.01.2018 № 10 (ред. от 06.07.2018) «Об утверждении Требований к описанию и отображению в документах территориального планирования объектов федерального значения, объектов регионального значения, объектов местного значения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»</a:t>
            </a:r>
          </a:p>
          <a:p>
            <a:pPr marL="0" lvl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lvl="1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5. Протокол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Аппарата Правительства Российской Федерации от 19.01.2017 № ДК-П9-15пр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Интеграция со СМЭВ для взаимодействия с иными государственными информационными системами: ФГИС ТП, ЕГРН, ФППД,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ЕЭКО</a:t>
            </a:r>
          </a:p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6.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Градостроительный кодекс РФ гл.1, ст.5.1.: Создание портала общественных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обсуждений.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7. Градостроительный кодекс РФ ст.56 ч.7.1. (с 01.01.2019): Ведение информационно-аналитической системы поддержки осуществления полномочий в области градостроительной деятельности, интегрированной с ИСОГД с функциями подготовки, согласования и утверждения необходимых документов для оказания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услуг.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agenda_divider"/>
          <p:cNvSpPr>
            <a:spLocks noChangeArrowheads="1"/>
          </p:cNvSpPr>
          <p:nvPr/>
        </p:nvSpPr>
        <p:spPr bwMode="gray">
          <a:xfrm>
            <a:off x="0" y="198332"/>
            <a:ext cx="12192000" cy="783255"/>
          </a:xfrm>
          <a:prstGeom prst="rect">
            <a:avLst/>
          </a:prstGeom>
          <a:solidFill>
            <a:srgbClr val="345782"/>
          </a:solidFill>
          <a:ln w="12700" algn="ctr">
            <a:solidFill>
              <a:srgbClr val="345782"/>
            </a:solidFill>
            <a:miter lim="800000"/>
            <a:headEnd type="none" w="lg" len="lg"/>
            <a:tailEnd type="none" w="lg" len="lg"/>
          </a:ln>
        </p:spPr>
        <p:txBody>
          <a:bodyPr wrap="square" lIns="471222" tIns="144000" bIns="14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</a:t>
            </a:r>
            <a:endParaRPr lang="en-US" altLang="ru-RU" sz="16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genda_divider"/>
          <p:cNvSpPr>
            <a:spLocks noChangeArrowheads="1"/>
          </p:cNvSpPr>
          <p:nvPr/>
        </p:nvSpPr>
        <p:spPr bwMode="gray">
          <a:xfrm>
            <a:off x="0" y="234190"/>
            <a:ext cx="12192000" cy="721700"/>
          </a:xfrm>
          <a:prstGeom prst="rect">
            <a:avLst/>
          </a:prstGeom>
          <a:solidFill>
            <a:srgbClr val="345782"/>
          </a:solidFill>
          <a:ln w="12700" algn="ctr">
            <a:solidFill>
              <a:srgbClr val="345782"/>
            </a:solidFill>
            <a:miter lim="800000"/>
            <a:headEnd type="none" w="lg" len="lg"/>
            <a:tailEnd type="none" w="lg" len="lg"/>
          </a:ln>
        </p:spPr>
        <p:txBody>
          <a:bodyPr wrap="square" lIns="471222" tIns="144000" bIns="14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требования НПА</a:t>
            </a:r>
            <a:endParaRPr lang="en-US" altLang="ru-RU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1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75787" y="2084851"/>
            <a:ext cx="1920213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ts val="14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ahoma" panose="020B0604030504040204" pitchFamily="34" charset="0"/>
              </a:rPr>
              <a:t>Генеральные Планы (196)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84851"/>
            <a:ext cx="2159563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ahoma" panose="020B0604030504040204" pitchFamily="34" charset="0"/>
              </a:rPr>
              <a:t>Схема территориального планирования края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117893" y="2852936"/>
            <a:ext cx="1978107" cy="16321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288021" y="2852936"/>
            <a:ext cx="1782811" cy="16321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216060" y="2852936"/>
            <a:ext cx="2008401" cy="1632181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423673" y="2859527"/>
            <a:ext cx="1528980" cy="1625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" name="Text Box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5115"/>
            <a:ext cx="12202584" cy="117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0584" y="270702"/>
            <a:ext cx="12181416" cy="79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>
              <a:lnSpc>
                <a:spcPts val="24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dirty="0">
                <a:solidFill>
                  <a:srgbClr val="FFFFFF"/>
                </a:solidFill>
              </a:rPr>
              <a:t>Формирование региональной информационной системы обеспечения градостроительной деятельности </a:t>
            </a:r>
            <a:r>
              <a:rPr lang="ru-RU" altLang="ru-RU" sz="2400" dirty="0" smtClean="0">
                <a:solidFill>
                  <a:srgbClr val="FFFFFF"/>
                </a:solidFill>
              </a:rPr>
              <a:t>(ГИСОГД</a:t>
            </a:r>
            <a:r>
              <a:rPr lang="ru-RU" altLang="ru-RU" sz="2400" dirty="0">
                <a:solidFill>
                  <a:srgbClr val="FFFFFF"/>
                </a:solidFill>
              </a:rPr>
              <a:t>)</a:t>
            </a:r>
            <a:endParaRPr lang="ru-RU" altLang="ru-RU" sz="3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3339" y="1220756"/>
            <a:ext cx="11905323" cy="38404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Правительство Хабаровского края</a:t>
            </a:r>
          </a:p>
        </p:txBody>
      </p:sp>
      <p:sp>
        <p:nvSpPr>
          <p:cNvPr id="26" name="Нашивка 25"/>
          <p:cNvSpPr/>
          <p:nvPr/>
        </p:nvSpPr>
        <p:spPr>
          <a:xfrm rot="5400000">
            <a:off x="2927649" y="1700808"/>
            <a:ext cx="384043" cy="3840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 rot="5400000">
            <a:off x="4847863" y="1700808"/>
            <a:ext cx="384043" cy="3840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6864087" y="1700808"/>
            <a:ext cx="384043" cy="3840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5400000">
            <a:off x="9168343" y="1700808"/>
            <a:ext cx="384043" cy="3840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11088556" y="1700808"/>
            <a:ext cx="384043" cy="3840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815415" y="1700808"/>
            <a:ext cx="384043" cy="3840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3339" y="5157193"/>
            <a:ext cx="11905323" cy="38404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Муниципальные образования края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8" name="Двойная стрелка вверх/вниз 37"/>
          <p:cNvSpPr/>
          <p:nvPr/>
        </p:nvSpPr>
        <p:spPr>
          <a:xfrm>
            <a:off x="815413" y="4581129"/>
            <a:ext cx="288032" cy="4800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39349" y="5609864"/>
            <a:ext cx="5088565" cy="1179511"/>
          </a:xfrm>
          <a:prstGeom prst="roundRect">
            <a:avLst>
              <a:gd name="adj" fmla="val 1451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200"/>
              </a:lnSpc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Услуги, оказываемые в системе ГИСОГД:</a:t>
            </a:r>
          </a:p>
          <a:p>
            <a:pPr>
              <a:lnSpc>
                <a:spcPts val="1200"/>
              </a:lnSpc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предоставление градостроительного плана</a:t>
            </a:r>
          </a:p>
          <a:p>
            <a:pPr>
              <a:lnSpc>
                <a:spcPts val="1200"/>
              </a:lnSpc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выдача разрешения на строительство</a:t>
            </a:r>
          </a:p>
          <a:p>
            <a:pPr>
              <a:lnSpc>
                <a:spcPts val="1200"/>
              </a:lnSpc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выдача разрешения на ввод</a:t>
            </a:r>
          </a:p>
          <a:p>
            <a:pPr>
              <a:lnSpc>
                <a:spcPts val="1200"/>
              </a:lnSpc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предоставление сведений ГИСОГД 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64085" y="5609864"/>
            <a:ext cx="5088565" cy="1179511"/>
          </a:xfrm>
          <a:prstGeom prst="roundRect">
            <a:avLst>
              <a:gd name="adj" fmla="val 1451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2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Заявления подаются напрямую в ГИСОГД </a:t>
            </a:r>
          </a:p>
          <a:p>
            <a:r>
              <a:rPr lang="ru-RU" sz="12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Хабаровского края в электронном виде. </a:t>
            </a:r>
          </a:p>
          <a:p>
            <a:r>
              <a:rPr lang="ru-RU" sz="12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Документы, необходимые для оказания данных услуг получают в электронном виде через СМЭВ (ЕГРИП, ЕГРЮЛ, ЕГРН).</a:t>
            </a:r>
          </a:p>
        </p:txBody>
      </p:sp>
      <p:pic>
        <p:nvPicPr>
          <p:cNvPr id="48" name="Рисунок 47" descr="СТП МО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59563" y="2852937"/>
            <a:ext cx="1824203" cy="1621513"/>
          </a:xfrm>
          <a:prstGeom prst="rect">
            <a:avLst/>
          </a:prstGeom>
        </p:spPr>
      </p:pic>
      <p:pic>
        <p:nvPicPr>
          <p:cNvPr id="49" name="Рисунок 48" descr="СТП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346" y="2852936"/>
            <a:ext cx="1961207" cy="1632181"/>
          </a:xfrm>
          <a:prstGeom prst="rect">
            <a:avLst/>
          </a:prstGeom>
        </p:spPr>
      </p:pic>
      <p:sp>
        <p:nvSpPr>
          <p:cNvPr id="50" name="Двойная стрелка вверх/вниз 49"/>
          <p:cNvSpPr/>
          <p:nvPr/>
        </p:nvSpPr>
        <p:spPr>
          <a:xfrm>
            <a:off x="2927648" y="4581129"/>
            <a:ext cx="288032" cy="4800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верх/вниз 50"/>
          <p:cNvSpPr/>
          <p:nvPr/>
        </p:nvSpPr>
        <p:spPr>
          <a:xfrm>
            <a:off x="5039883" y="4581129"/>
            <a:ext cx="288032" cy="4800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ая стрелка вверх/вниз 51"/>
          <p:cNvSpPr/>
          <p:nvPr/>
        </p:nvSpPr>
        <p:spPr>
          <a:xfrm>
            <a:off x="7056107" y="4581129"/>
            <a:ext cx="288032" cy="4800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войная стрелка вверх/вниз 52"/>
          <p:cNvSpPr/>
          <p:nvPr/>
        </p:nvSpPr>
        <p:spPr>
          <a:xfrm>
            <a:off x="9072331" y="4581129"/>
            <a:ext cx="288032" cy="4800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войная стрелка вверх/вниз 53"/>
          <p:cNvSpPr/>
          <p:nvPr/>
        </p:nvSpPr>
        <p:spPr>
          <a:xfrm>
            <a:off x="11069825" y="4581129"/>
            <a:ext cx="288032" cy="4800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063552" y="2084851"/>
            <a:ext cx="2208245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ahoma" panose="020B0604030504040204" pitchFamily="34" charset="0"/>
              </a:rPr>
              <a:t>Схемы территориального планирования районов (17)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96000" y="2084851"/>
            <a:ext cx="2159563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ahoma" panose="020B0604030504040204" pitchFamily="34" charset="0"/>
              </a:rPr>
              <a:t>Правила землепользования и застройки (215)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208235" y="2116835"/>
            <a:ext cx="2159563" cy="4770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ahoma" panose="020B0604030504040204" pitchFamily="34" charset="0"/>
              </a:rPr>
              <a:t>Документация </a:t>
            </a:r>
          </a:p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ahoma" panose="020B0604030504040204" pitchFamily="34" charset="0"/>
              </a:rPr>
              <a:t>по планировке территории (700)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320469" y="2084852"/>
            <a:ext cx="1871531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ahoma" panose="020B0604030504040204" pitchFamily="34" charset="0"/>
              </a:rPr>
              <a:t>Схемы земельных участков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7" name="Объект 3"/>
          <p:cNvGraphicFramePr>
            <a:graphicFrameLocks noChangeAspect="1"/>
          </p:cNvGraphicFramePr>
          <p:nvPr/>
        </p:nvGraphicFramePr>
        <p:xfrm>
          <a:off x="635000" y="914400"/>
          <a:ext cx="10972800" cy="5880100"/>
        </p:xfrm>
        <a:graphic>
          <a:graphicData uri="http://schemas.openxmlformats.org/presentationml/2006/ole">
            <p:oleObj spid="_x0000_s1026" name="Документ" r:id="rId4" imgW="9954805" imgH="7107360" progId="Word.Document.12">
              <p:embed/>
            </p:oleObj>
          </a:graphicData>
        </a:graphic>
      </p:graphicFrame>
      <p:sp>
        <p:nvSpPr>
          <p:cNvPr id="6" name="Прямоугольник 3"/>
          <p:cNvSpPr txBox="1">
            <a:spLocks noChangeArrowheads="1"/>
          </p:cNvSpPr>
          <p:nvPr/>
        </p:nvSpPr>
        <p:spPr bwMode="auto">
          <a:xfrm>
            <a:off x="527051" y="446385"/>
            <a:ext cx="11233149" cy="461665"/>
          </a:xfrm>
          <a:prstGeom prst="rect">
            <a:avLst/>
          </a:prstGeom>
          <a:noFill/>
          <a:ex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defRPr/>
            </a:pPr>
            <a:r>
              <a:rPr lang="ru-RU" sz="2000" b="1" dirty="0" smtClean="0"/>
              <a:t>СТРУКТУРА ГОСУДАРСТВЕННОЙ ИНФОРМАЦИОННОЙ СИСТЕМЫ ГРАДОСТРОИТЕЛЬНОЙ ДЕЯТЕЛЬНОСТИ ХАБАРОВСКОГО КРАЯ (ГИСОГД)</a:t>
            </a:r>
            <a:endParaRPr lang="ru-RU" altLang="ru-RU" sz="2000" b="1" dirty="0" smtClean="0">
              <a:solidFill>
                <a:srgbClr val="3433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60350"/>
            <a:ext cx="11938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67" y="260350"/>
            <a:ext cx="11938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3" y="260350"/>
            <a:ext cx="11938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7455</TotalTime>
  <Words>888</Words>
  <Application>Microsoft Office PowerPoint</Application>
  <PresentationFormat>Произвольный</PresentationFormat>
  <Paragraphs>94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Маглов Эдуард Михайлович</dc:creator>
  <cp:lastModifiedBy>parhomec</cp:lastModifiedBy>
  <cp:revision>378</cp:revision>
  <cp:lastPrinted>2017-11-08T06:15:24Z</cp:lastPrinted>
  <dcterms:created xsi:type="dcterms:W3CDTF">2017-03-21T04:17:29Z</dcterms:created>
  <dcterms:modified xsi:type="dcterms:W3CDTF">2018-12-20T23:51:49Z</dcterms:modified>
</cp:coreProperties>
</file>