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0"/>
  </p:notesMasterIdLst>
  <p:sldIdLst>
    <p:sldId id="258" r:id="rId2"/>
    <p:sldId id="338" r:id="rId3"/>
    <p:sldId id="339" r:id="rId4"/>
    <p:sldId id="341" r:id="rId5"/>
    <p:sldId id="328" r:id="rId6"/>
    <p:sldId id="305" r:id="rId7"/>
    <p:sldId id="330" r:id="rId8"/>
    <p:sldId id="331" r:id="rId9"/>
    <p:sldId id="342" r:id="rId10"/>
    <p:sldId id="334" r:id="rId11"/>
    <p:sldId id="320" r:id="rId12"/>
    <p:sldId id="332" r:id="rId13"/>
    <p:sldId id="344" r:id="rId14"/>
    <p:sldId id="345" r:id="rId15"/>
    <p:sldId id="346" r:id="rId16"/>
    <p:sldId id="347" r:id="rId17"/>
    <p:sldId id="348" r:id="rId18"/>
    <p:sldId id="327" r:id="rId19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DCC7"/>
    <a:srgbClr val="993366"/>
    <a:srgbClr val="A4C9E3"/>
    <a:srgbClr val="99FFCC"/>
    <a:srgbClr val="FFCC99"/>
    <a:srgbClr val="FFFF99"/>
    <a:srgbClr val="CCCCFF"/>
    <a:srgbClr val="FF9999"/>
    <a:srgbClr val="99CC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3859" autoAdjust="0"/>
  </p:normalViewPr>
  <p:slideViewPr>
    <p:cSldViewPr snapToGrid="0" snapToObjects="1">
      <p:cViewPr varScale="1">
        <p:scale>
          <a:sx n="102" d="100"/>
          <a:sy n="102" d="100"/>
        </p:scale>
        <p:origin x="150" y="42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зарегистрированных договоров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Район имени Лазо</c:v>
                </c:pt>
                <c:pt idx="1">
                  <c:v>Бикинский район</c:v>
                </c:pt>
                <c:pt idx="2">
                  <c:v>Советско-Гаванский район</c:v>
                </c:pt>
                <c:pt idx="3">
                  <c:v>Вяземский  район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1754</c:v>
                </c:pt>
                <c:pt idx="1">
                  <c:v>979</c:v>
                </c:pt>
                <c:pt idx="2">
                  <c:v>897</c:v>
                </c:pt>
                <c:pt idx="3">
                  <c:v>754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67517120"/>
        <c:axId val="267517504"/>
      </c:barChart>
      <c:catAx>
        <c:axId val="26751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46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7517504"/>
        <c:crosses val="autoZero"/>
        <c:auto val="1"/>
        <c:lblAlgn val="ctr"/>
        <c:lblOffset val="100"/>
        <c:noMultiLvlLbl val="0"/>
      </c:catAx>
      <c:valAx>
        <c:axId val="267517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7517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1.0544004443315736E-2"/>
                  <c:y val="-2.7477302710191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1846230655134832E-3"/>
                  <c:y val="-0.107808486788759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7921196521451487E-2"/>
                  <c:y val="-7.25468577150323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3020010286901743E-4"/>
                  <c:y val="5.23948070563132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9.1519061360726007E-3"/>
                  <c:y val="3.2505084575916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2.9217091902375571E-2"/>
                  <c:y val="-6.5633723231704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муниципальный район имени Лазо</c:v>
                </c:pt>
                <c:pt idx="1">
                  <c:v>Бикинский муниципальный район</c:v>
                </c:pt>
                <c:pt idx="2">
                  <c:v>Советско-Гаванский муниципальный район</c:v>
                </c:pt>
                <c:pt idx="3">
                  <c:v>Хабаровский муниципальный район</c:v>
                </c:pt>
                <c:pt idx="4">
                  <c:v>Амурский муниципальный район</c:v>
                </c:pt>
                <c:pt idx="5">
                  <c:v>Другие районы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2492</c:v>
                </c:pt>
                <c:pt idx="1">
                  <c:v>1137</c:v>
                </c:pt>
                <c:pt idx="2">
                  <c:v>1156</c:v>
                </c:pt>
                <c:pt idx="3">
                  <c:v>1346</c:v>
                </c:pt>
                <c:pt idx="4">
                  <c:v>714</c:v>
                </c:pt>
                <c:pt idx="5">
                  <c:v>4624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166911013642395E-2"/>
          <c:y val="3.2457650898104623E-2"/>
          <c:w val="0.87201915680289821"/>
          <c:h val="0.6618773519270906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EE3300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Жилищное строительство</c:v>
                </c:pt>
                <c:pt idx="1">
                  <c:v>Ведение садоводства и огородничества</c:v>
                </c:pt>
                <c:pt idx="2">
                  <c:v>Предпринимательство</c:v>
                </c:pt>
                <c:pt idx="3">
                  <c:v>Иные виды использования</c:v>
                </c:pt>
                <c:pt idx="4">
                  <c:v>Сельское хозяйство</c:v>
                </c:pt>
                <c:pt idx="5">
                  <c:v>Туризм</c:v>
                </c:pt>
                <c:pt idx="6">
                  <c:v>Не выбран ВРИ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3052</c:v>
                </c:pt>
                <c:pt idx="1">
                  <c:v>1031</c:v>
                </c:pt>
                <c:pt idx="2">
                  <c:v>259</c:v>
                </c:pt>
                <c:pt idx="3">
                  <c:v>545</c:v>
                </c:pt>
                <c:pt idx="4">
                  <c:v>950</c:v>
                </c:pt>
                <c:pt idx="5">
                  <c:v>497</c:v>
                </c:pt>
                <c:pt idx="6">
                  <c:v>2437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2934675545197608E-2"/>
          <c:y val="0.72087138774167148"/>
          <c:w val="0.92699368141509564"/>
          <c:h val="0.265066113123393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09033E-1776-4A52-815B-C79438A958AF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A019016-B713-45A5-A32C-645DE61203F8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земельных участков ранее используемых гражданами без надлежащего оформления (сады, огороды, участки под индивидуальными жилыми домами, …)</a:t>
          </a:r>
          <a:endParaRPr lang="ru-RU" dirty="0"/>
        </a:p>
      </dgm:t>
    </dgm:pt>
    <dgm:pt modelId="{8871E6EF-87AD-4D5C-B609-89650E661066}" type="parTrans" cxnId="{184CA971-4617-4BD3-9E67-46213EAE2CF5}">
      <dgm:prSet/>
      <dgm:spPr/>
      <dgm:t>
        <a:bodyPr/>
        <a:lstStyle/>
        <a:p>
          <a:endParaRPr lang="ru-RU"/>
        </a:p>
      </dgm:t>
    </dgm:pt>
    <dgm:pt modelId="{F5BE6FB9-D11B-4370-90D6-04A16C272264}" type="sibTrans" cxnId="{184CA971-4617-4BD3-9E67-46213EAE2CF5}">
      <dgm:prSet/>
      <dgm:spPr/>
      <dgm:t>
        <a:bodyPr/>
        <a:lstStyle/>
        <a:p>
          <a:endParaRPr lang="ru-RU"/>
        </a:p>
      </dgm:t>
    </dgm:pt>
    <dgm:pt modelId="{61B585E8-F66B-4F70-9955-8802B21FEB7F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пользователей земельных участков приступили к освоению (расчищены, огорожены, получены разрешения на строительство, …)</a:t>
          </a:r>
          <a:endParaRPr lang="ru-RU" dirty="0"/>
        </a:p>
      </dgm:t>
    </dgm:pt>
    <dgm:pt modelId="{53674525-D165-4DB6-8768-591F5672213B}" type="parTrans" cxnId="{836C103E-8A41-42A7-870C-31B5E57FCBC1}">
      <dgm:prSet/>
      <dgm:spPr/>
      <dgm:t>
        <a:bodyPr/>
        <a:lstStyle/>
        <a:p>
          <a:endParaRPr lang="ru-RU"/>
        </a:p>
      </dgm:t>
    </dgm:pt>
    <dgm:pt modelId="{AA5B3D19-D102-462D-91D1-7CB942148497}" type="sibTrans" cxnId="{836C103E-8A41-42A7-870C-31B5E57FCBC1}">
      <dgm:prSet/>
      <dgm:spPr/>
      <dgm:t>
        <a:bodyPr/>
        <a:lstStyle/>
        <a:p>
          <a:endParaRPr lang="ru-RU"/>
        </a:p>
      </dgm:t>
    </dgm:pt>
    <dgm:pt modelId="{F8E096F4-8887-4A34-AF55-6029334096D9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земельных участков освоены (возведены объекты недвижимости, засеяны сельскохозяйственными культурами, организован выпас скота и сенокошение, размещены ульи, …)</a:t>
          </a:r>
          <a:endParaRPr lang="ru-RU" dirty="0"/>
        </a:p>
      </dgm:t>
    </dgm:pt>
    <dgm:pt modelId="{AC21CE14-B910-47B4-ADB0-2372D22C0966}" type="parTrans" cxnId="{D0CCCF48-76BB-478A-88F0-88F76271E9CF}">
      <dgm:prSet/>
      <dgm:spPr/>
      <dgm:t>
        <a:bodyPr/>
        <a:lstStyle/>
        <a:p>
          <a:endParaRPr lang="ru-RU"/>
        </a:p>
      </dgm:t>
    </dgm:pt>
    <dgm:pt modelId="{68D04946-C10F-48C6-8353-A165E881FD34}" type="sibTrans" cxnId="{D0CCCF48-76BB-478A-88F0-88F76271E9CF}">
      <dgm:prSet/>
      <dgm:spPr/>
      <dgm:t>
        <a:bodyPr/>
        <a:lstStyle/>
        <a:p>
          <a:endParaRPr lang="ru-RU"/>
        </a:p>
      </dgm:t>
    </dgm:pt>
    <dgm:pt modelId="{3B2AD11F-0BFD-4758-B7FD-E291586DE4F9}" type="pres">
      <dgm:prSet presAssocID="{6009033E-1776-4A52-815B-C79438A958A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847634D-26A0-4886-8243-F7642C1395E5}" type="pres">
      <dgm:prSet presAssocID="{6009033E-1776-4A52-815B-C79438A958AF}" presName="Name1" presStyleCnt="0"/>
      <dgm:spPr/>
    </dgm:pt>
    <dgm:pt modelId="{28E324FA-496E-419B-8441-8F8049F57969}" type="pres">
      <dgm:prSet presAssocID="{6009033E-1776-4A52-815B-C79438A958AF}" presName="cycle" presStyleCnt="0"/>
      <dgm:spPr/>
    </dgm:pt>
    <dgm:pt modelId="{46A37CAC-5D05-4137-BBF8-1205AC789083}" type="pres">
      <dgm:prSet presAssocID="{6009033E-1776-4A52-815B-C79438A958AF}" presName="srcNode" presStyleLbl="node1" presStyleIdx="0" presStyleCnt="3"/>
      <dgm:spPr/>
    </dgm:pt>
    <dgm:pt modelId="{8124B289-6601-4E8D-B232-0C2FA3A47737}" type="pres">
      <dgm:prSet presAssocID="{6009033E-1776-4A52-815B-C79438A958AF}" presName="conn" presStyleLbl="parChTrans1D2" presStyleIdx="0" presStyleCnt="1"/>
      <dgm:spPr/>
      <dgm:t>
        <a:bodyPr/>
        <a:lstStyle/>
        <a:p>
          <a:endParaRPr lang="ru-RU"/>
        </a:p>
      </dgm:t>
    </dgm:pt>
    <dgm:pt modelId="{7D116322-9097-407C-ABF5-300124EF9F4D}" type="pres">
      <dgm:prSet presAssocID="{6009033E-1776-4A52-815B-C79438A958AF}" presName="extraNode" presStyleLbl="node1" presStyleIdx="0" presStyleCnt="3"/>
      <dgm:spPr/>
    </dgm:pt>
    <dgm:pt modelId="{E3C412FA-D617-4F89-84AF-7A954116EE65}" type="pres">
      <dgm:prSet presAssocID="{6009033E-1776-4A52-815B-C79438A958AF}" presName="dstNode" presStyleLbl="node1" presStyleIdx="0" presStyleCnt="3"/>
      <dgm:spPr/>
    </dgm:pt>
    <dgm:pt modelId="{D65A2334-EFBA-4517-B6FF-474B22F755BF}" type="pres">
      <dgm:prSet presAssocID="{CA019016-B713-45A5-A32C-645DE61203F8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366DC1-10BF-4039-AE55-B19819941500}" type="pres">
      <dgm:prSet presAssocID="{CA019016-B713-45A5-A32C-645DE61203F8}" presName="accent_1" presStyleCnt="0"/>
      <dgm:spPr/>
    </dgm:pt>
    <dgm:pt modelId="{B03541B1-438C-4F54-AD6E-20E05CD04199}" type="pres">
      <dgm:prSet presAssocID="{CA019016-B713-45A5-A32C-645DE61203F8}" presName="accentRepeatNode" presStyleLbl="solidFgAcc1" presStyleIdx="0" presStyleCnt="3"/>
      <dgm:spPr/>
    </dgm:pt>
    <dgm:pt modelId="{2E365817-F8D2-4901-8B56-7A26A067F8B9}" type="pres">
      <dgm:prSet presAssocID="{61B585E8-F66B-4F70-9955-8802B21FEB7F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81C4C8-9117-400E-808C-B32F2B7117F3}" type="pres">
      <dgm:prSet presAssocID="{61B585E8-F66B-4F70-9955-8802B21FEB7F}" presName="accent_2" presStyleCnt="0"/>
      <dgm:spPr/>
    </dgm:pt>
    <dgm:pt modelId="{0E50CCFB-1AA0-457D-A05E-0A6A75487ED6}" type="pres">
      <dgm:prSet presAssocID="{61B585E8-F66B-4F70-9955-8802B21FEB7F}" presName="accentRepeatNode" presStyleLbl="solidFgAcc1" presStyleIdx="1" presStyleCnt="3"/>
      <dgm:spPr/>
    </dgm:pt>
    <dgm:pt modelId="{BB1D902F-CACD-4E14-82DD-A7CE8639EEFC}" type="pres">
      <dgm:prSet presAssocID="{F8E096F4-8887-4A34-AF55-6029334096D9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5035FC-D347-42D6-95AB-A32428D1353D}" type="pres">
      <dgm:prSet presAssocID="{F8E096F4-8887-4A34-AF55-6029334096D9}" presName="accent_3" presStyleCnt="0"/>
      <dgm:spPr/>
    </dgm:pt>
    <dgm:pt modelId="{02ACEEF8-6AEE-417C-BBF9-083F4D329A8E}" type="pres">
      <dgm:prSet presAssocID="{F8E096F4-8887-4A34-AF55-6029334096D9}" presName="accentRepeatNode" presStyleLbl="solidFgAcc1" presStyleIdx="2" presStyleCnt="3"/>
      <dgm:spPr/>
    </dgm:pt>
  </dgm:ptLst>
  <dgm:cxnLst>
    <dgm:cxn modelId="{D0CCCF48-76BB-478A-88F0-88F76271E9CF}" srcId="{6009033E-1776-4A52-815B-C79438A958AF}" destId="{F8E096F4-8887-4A34-AF55-6029334096D9}" srcOrd="2" destOrd="0" parTransId="{AC21CE14-B910-47B4-ADB0-2372D22C0966}" sibTransId="{68D04946-C10F-48C6-8353-A165E881FD34}"/>
    <dgm:cxn modelId="{193D5BCE-4EE7-4E5B-8283-86DCCED7D30C}" type="presOf" srcId="{CA019016-B713-45A5-A32C-645DE61203F8}" destId="{D65A2334-EFBA-4517-B6FF-474B22F755BF}" srcOrd="0" destOrd="0" presId="urn:microsoft.com/office/officeart/2008/layout/VerticalCurvedList"/>
    <dgm:cxn modelId="{39F52F75-2EBD-47F7-9DD5-DC7691356C52}" type="presOf" srcId="{F5BE6FB9-D11B-4370-90D6-04A16C272264}" destId="{8124B289-6601-4E8D-B232-0C2FA3A47737}" srcOrd="0" destOrd="0" presId="urn:microsoft.com/office/officeart/2008/layout/VerticalCurvedList"/>
    <dgm:cxn modelId="{3F8A2547-52B5-4027-A5B4-5949E29126CB}" type="presOf" srcId="{F8E096F4-8887-4A34-AF55-6029334096D9}" destId="{BB1D902F-CACD-4E14-82DD-A7CE8639EEFC}" srcOrd="0" destOrd="0" presId="urn:microsoft.com/office/officeart/2008/layout/VerticalCurvedList"/>
    <dgm:cxn modelId="{6E57CAD8-9D48-48C8-9A4A-E81F19526DFE}" type="presOf" srcId="{6009033E-1776-4A52-815B-C79438A958AF}" destId="{3B2AD11F-0BFD-4758-B7FD-E291586DE4F9}" srcOrd="0" destOrd="0" presId="urn:microsoft.com/office/officeart/2008/layout/VerticalCurvedList"/>
    <dgm:cxn modelId="{836C103E-8A41-42A7-870C-31B5E57FCBC1}" srcId="{6009033E-1776-4A52-815B-C79438A958AF}" destId="{61B585E8-F66B-4F70-9955-8802B21FEB7F}" srcOrd="1" destOrd="0" parTransId="{53674525-D165-4DB6-8768-591F5672213B}" sibTransId="{AA5B3D19-D102-462D-91D1-7CB942148497}"/>
    <dgm:cxn modelId="{184CA971-4617-4BD3-9E67-46213EAE2CF5}" srcId="{6009033E-1776-4A52-815B-C79438A958AF}" destId="{CA019016-B713-45A5-A32C-645DE61203F8}" srcOrd="0" destOrd="0" parTransId="{8871E6EF-87AD-4D5C-B609-89650E661066}" sibTransId="{F5BE6FB9-D11B-4370-90D6-04A16C272264}"/>
    <dgm:cxn modelId="{71575E3F-7078-4CD5-A314-628F1634FA33}" type="presOf" srcId="{61B585E8-F66B-4F70-9955-8802B21FEB7F}" destId="{2E365817-F8D2-4901-8B56-7A26A067F8B9}" srcOrd="0" destOrd="0" presId="urn:microsoft.com/office/officeart/2008/layout/VerticalCurvedList"/>
    <dgm:cxn modelId="{B83ED2FB-CEFF-4D67-B46D-AD85BEDF70DF}" type="presParOf" srcId="{3B2AD11F-0BFD-4758-B7FD-E291586DE4F9}" destId="{1847634D-26A0-4886-8243-F7642C1395E5}" srcOrd="0" destOrd="0" presId="urn:microsoft.com/office/officeart/2008/layout/VerticalCurvedList"/>
    <dgm:cxn modelId="{B51C9953-38E6-40E1-B2BD-FFB0494F0A98}" type="presParOf" srcId="{1847634D-26A0-4886-8243-F7642C1395E5}" destId="{28E324FA-496E-419B-8441-8F8049F57969}" srcOrd="0" destOrd="0" presId="urn:microsoft.com/office/officeart/2008/layout/VerticalCurvedList"/>
    <dgm:cxn modelId="{011BF3E2-E5DE-4DB3-96E7-8B3FC21E5E44}" type="presParOf" srcId="{28E324FA-496E-419B-8441-8F8049F57969}" destId="{46A37CAC-5D05-4137-BBF8-1205AC789083}" srcOrd="0" destOrd="0" presId="urn:microsoft.com/office/officeart/2008/layout/VerticalCurvedList"/>
    <dgm:cxn modelId="{7A8F6939-9375-4807-841B-19B4F977D332}" type="presParOf" srcId="{28E324FA-496E-419B-8441-8F8049F57969}" destId="{8124B289-6601-4E8D-B232-0C2FA3A47737}" srcOrd="1" destOrd="0" presId="urn:microsoft.com/office/officeart/2008/layout/VerticalCurvedList"/>
    <dgm:cxn modelId="{B74991D0-0235-4D7F-BFB9-D136497D0491}" type="presParOf" srcId="{28E324FA-496E-419B-8441-8F8049F57969}" destId="{7D116322-9097-407C-ABF5-300124EF9F4D}" srcOrd="2" destOrd="0" presId="urn:microsoft.com/office/officeart/2008/layout/VerticalCurvedList"/>
    <dgm:cxn modelId="{CCA8761E-A4E8-4272-88A7-4B3FD974247A}" type="presParOf" srcId="{28E324FA-496E-419B-8441-8F8049F57969}" destId="{E3C412FA-D617-4F89-84AF-7A954116EE65}" srcOrd="3" destOrd="0" presId="urn:microsoft.com/office/officeart/2008/layout/VerticalCurvedList"/>
    <dgm:cxn modelId="{97EA410C-E1F2-4B4E-8454-EE6C27910632}" type="presParOf" srcId="{1847634D-26A0-4886-8243-F7642C1395E5}" destId="{D65A2334-EFBA-4517-B6FF-474B22F755BF}" srcOrd="1" destOrd="0" presId="urn:microsoft.com/office/officeart/2008/layout/VerticalCurvedList"/>
    <dgm:cxn modelId="{73448FEF-3314-4998-9AD0-67C86079D3FA}" type="presParOf" srcId="{1847634D-26A0-4886-8243-F7642C1395E5}" destId="{D4366DC1-10BF-4039-AE55-B19819941500}" srcOrd="2" destOrd="0" presId="urn:microsoft.com/office/officeart/2008/layout/VerticalCurvedList"/>
    <dgm:cxn modelId="{F8E33890-C243-4F22-B1F9-9DDDBB8F4D0C}" type="presParOf" srcId="{D4366DC1-10BF-4039-AE55-B19819941500}" destId="{B03541B1-438C-4F54-AD6E-20E05CD04199}" srcOrd="0" destOrd="0" presId="urn:microsoft.com/office/officeart/2008/layout/VerticalCurvedList"/>
    <dgm:cxn modelId="{4675B276-D6D7-4611-9104-463D4FFEE036}" type="presParOf" srcId="{1847634D-26A0-4886-8243-F7642C1395E5}" destId="{2E365817-F8D2-4901-8B56-7A26A067F8B9}" srcOrd="3" destOrd="0" presId="urn:microsoft.com/office/officeart/2008/layout/VerticalCurvedList"/>
    <dgm:cxn modelId="{7A194B43-E856-4043-BB53-8983FC09ECE7}" type="presParOf" srcId="{1847634D-26A0-4886-8243-F7642C1395E5}" destId="{0581C4C8-9117-400E-808C-B32F2B7117F3}" srcOrd="4" destOrd="0" presId="urn:microsoft.com/office/officeart/2008/layout/VerticalCurvedList"/>
    <dgm:cxn modelId="{5823E486-FB3F-449F-BDDC-6296676D1FEC}" type="presParOf" srcId="{0581C4C8-9117-400E-808C-B32F2B7117F3}" destId="{0E50CCFB-1AA0-457D-A05E-0A6A75487ED6}" srcOrd="0" destOrd="0" presId="urn:microsoft.com/office/officeart/2008/layout/VerticalCurvedList"/>
    <dgm:cxn modelId="{9944B120-D811-4A17-96DC-B57960CE97FD}" type="presParOf" srcId="{1847634D-26A0-4886-8243-F7642C1395E5}" destId="{BB1D902F-CACD-4E14-82DD-A7CE8639EEFC}" srcOrd="5" destOrd="0" presId="urn:microsoft.com/office/officeart/2008/layout/VerticalCurvedList"/>
    <dgm:cxn modelId="{A238473A-7145-4560-BBA4-3868923A9C0B}" type="presParOf" srcId="{1847634D-26A0-4886-8243-F7642C1395E5}" destId="{E15035FC-D347-42D6-95AB-A32428D1353D}" srcOrd="6" destOrd="0" presId="urn:microsoft.com/office/officeart/2008/layout/VerticalCurvedList"/>
    <dgm:cxn modelId="{209AC99D-8256-4113-9E32-87AFEC029821}" type="presParOf" srcId="{E15035FC-D347-42D6-95AB-A32428D1353D}" destId="{02ACEEF8-6AEE-417C-BBF9-083F4D329A8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24B289-6601-4E8D-B232-0C2FA3A47737}">
      <dsp:nvSpPr>
        <dsp:cNvPr id="0" name=""/>
        <dsp:cNvSpPr/>
      </dsp:nvSpPr>
      <dsp:spPr>
        <a:xfrm>
          <a:off x="-5261439" y="-805867"/>
          <a:ext cx="6265618" cy="6265618"/>
        </a:xfrm>
        <a:prstGeom prst="blockArc">
          <a:avLst>
            <a:gd name="adj1" fmla="val 18900000"/>
            <a:gd name="adj2" fmla="val 2700000"/>
            <a:gd name="adj3" fmla="val 345"/>
          </a:avLst>
        </a:pr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5A2334-EFBA-4517-B6FF-474B22F755BF}">
      <dsp:nvSpPr>
        <dsp:cNvPr id="0" name=""/>
        <dsp:cNvSpPr/>
      </dsp:nvSpPr>
      <dsp:spPr>
        <a:xfrm>
          <a:off x="645958" y="465388"/>
          <a:ext cx="5487028" cy="93077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8804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</a:rPr>
            <a:t>земельных участков ранее используемых гражданами без надлежащего оформления (сады, огороды, участки под индивидуальными жилыми домами, …)</a:t>
          </a:r>
          <a:endParaRPr lang="ru-RU" sz="1500" kern="1200" dirty="0"/>
        </a:p>
      </dsp:txBody>
      <dsp:txXfrm>
        <a:off x="645958" y="465388"/>
        <a:ext cx="5487028" cy="930776"/>
      </dsp:txXfrm>
    </dsp:sp>
    <dsp:sp modelId="{B03541B1-438C-4F54-AD6E-20E05CD04199}">
      <dsp:nvSpPr>
        <dsp:cNvPr id="0" name=""/>
        <dsp:cNvSpPr/>
      </dsp:nvSpPr>
      <dsp:spPr>
        <a:xfrm>
          <a:off x="64223" y="349041"/>
          <a:ext cx="1163470" cy="11634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365817-F8D2-4901-8B56-7A26A067F8B9}">
      <dsp:nvSpPr>
        <dsp:cNvPr id="0" name=""/>
        <dsp:cNvSpPr/>
      </dsp:nvSpPr>
      <dsp:spPr>
        <a:xfrm>
          <a:off x="984296" y="1861553"/>
          <a:ext cx="5148691" cy="93077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8804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</a:rPr>
            <a:t>пользователей земельных участков приступили к освоению (расчищены, огорожены, получены разрешения на строительство, …)</a:t>
          </a:r>
          <a:endParaRPr lang="ru-RU" sz="1500" kern="1200" dirty="0"/>
        </a:p>
      </dsp:txBody>
      <dsp:txXfrm>
        <a:off x="984296" y="1861553"/>
        <a:ext cx="5148691" cy="930776"/>
      </dsp:txXfrm>
    </dsp:sp>
    <dsp:sp modelId="{0E50CCFB-1AA0-457D-A05E-0A6A75487ED6}">
      <dsp:nvSpPr>
        <dsp:cNvPr id="0" name=""/>
        <dsp:cNvSpPr/>
      </dsp:nvSpPr>
      <dsp:spPr>
        <a:xfrm>
          <a:off x="402560" y="1745206"/>
          <a:ext cx="1163470" cy="11634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1D902F-CACD-4E14-82DD-A7CE8639EEFC}">
      <dsp:nvSpPr>
        <dsp:cNvPr id="0" name=""/>
        <dsp:cNvSpPr/>
      </dsp:nvSpPr>
      <dsp:spPr>
        <a:xfrm>
          <a:off x="645958" y="3257718"/>
          <a:ext cx="5487028" cy="93077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8804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</a:rPr>
            <a:t>земельных участков освоены (возведены объекты недвижимости, засеяны сельскохозяйственными культурами, организован выпас скота и сенокошение, размещены ульи, …)</a:t>
          </a:r>
          <a:endParaRPr lang="ru-RU" sz="1500" kern="1200" dirty="0"/>
        </a:p>
      </dsp:txBody>
      <dsp:txXfrm>
        <a:off x="645958" y="3257718"/>
        <a:ext cx="5487028" cy="930776"/>
      </dsp:txXfrm>
    </dsp:sp>
    <dsp:sp modelId="{02ACEEF8-6AEE-417C-BBF9-083F4D329A8E}">
      <dsp:nvSpPr>
        <dsp:cNvPr id="0" name=""/>
        <dsp:cNvSpPr/>
      </dsp:nvSpPr>
      <dsp:spPr>
        <a:xfrm>
          <a:off x="64223" y="3141371"/>
          <a:ext cx="1163470" cy="11634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0.26217</cdr:x>
      <cdr:y>0.27102</cdr:y>
    </cdr:from>
    <cdr:to>
      <cdr:x>0.73783</cdr:x>
      <cdr:y>0.49928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35389" y="1410185"/>
          <a:ext cx="1878524" cy="11876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dirty="0" smtClean="0"/>
            <a:t>Использование определено </a:t>
          </a:r>
        </a:p>
        <a:p xmlns:a="http://schemas.openxmlformats.org/drawingml/2006/main">
          <a:pPr algn="ctr"/>
          <a:r>
            <a:rPr lang="ru-RU" sz="2000" b="1" dirty="0" smtClean="0">
              <a:solidFill>
                <a:srgbClr val="C00000"/>
              </a:solidFill>
            </a:rPr>
            <a:t>72%</a:t>
          </a:r>
          <a:endParaRPr lang="ru-RU" sz="2000" b="1" dirty="0">
            <a:solidFill>
              <a:srgbClr val="C0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6346" cy="497759"/>
          </a:xfrm>
          <a:prstGeom prst="rect">
            <a:avLst/>
          </a:prstGeom>
        </p:spPr>
        <p:txBody>
          <a:bodyPr vert="horz" lIns="91283" tIns="45641" rIns="91283" bIns="4564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744" y="0"/>
            <a:ext cx="2946345" cy="497759"/>
          </a:xfrm>
          <a:prstGeom prst="rect">
            <a:avLst/>
          </a:prstGeom>
        </p:spPr>
        <p:txBody>
          <a:bodyPr vert="horz" lIns="91283" tIns="45641" rIns="91283" bIns="45641" rtlCol="0"/>
          <a:lstStyle>
            <a:lvl1pPr algn="r">
              <a:defRPr sz="1200"/>
            </a:lvl1pPr>
          </a:lstStyle>
          <a:p>
            <a:fld id="{CAFA1168-31BA-4EB9-A2EA-D44C1CBAE28C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83" tIns="45641" rIns="91283" bIns="4564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27" y="4777848"/>
            <a:ext cx="5437822" cy="3907564"/>
          </a:xfrm>
          <a:prstGeom prst="rect">
            <a:avLst/>
          </a:prstGeom>
        </p:spPr>
        <p:txBody>
          <a:bodyPr vert="horz" lIns="91283" tIns="45641" rIns="91283" bIns="4564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8881"/>
            <a:ext cx="2946346" cy="497759"/>
          </a:xfrm>
          <a:prstGeom prst="rect">
            <a:avLst/>
          </a:prstGeom>
        </p:spPr>
        <p:txBody>
          <a:bodyPr vert="horz" lIns="91283" tIns="45641" rIns="91283" bIns="4564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744" y="9428881"/>
            <a:ext cx="2946345" cy="497759"/>
          </a:xfrm>
          <a:prstGeom prst="rect">
            <a:avLst/>
          </a:prstGeom>
        </p:spPr>
        <p:txBody>
          <a:bodyPr vert="horz" lIns="91283" tIns="45641" rIns="91283" bIns="45641" rtlCol="0" anchor="b"/>
          <a:lstStyle>
            <a:lvl1pPr algn="r">
              <a:defRPr sz="1200"/>
            </a:lvl1pPr>
          </a:lstStyle>
          <a:p>
            <a:fld id="{7E63344C-4A93-4CEB-B479-8F1939672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907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3344C-4A93-4CEB-B479-8F193967266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438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AFDD-288C-42BE-BE72-2E8D568825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AFDD-288C-42BE-BE72-2E8D568825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150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AFDD-288C-42BE-BE72-2E8D568825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915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AFDD-288C-42BE-BE72-2E8D568825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2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AFDD-288C-42BE-BE72-2E8D568825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93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AFDD-288C-42BE-BE72-2E8D568825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76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AFDD-288C-42BE-BE72-2E8D568825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84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AFDD-288C-42BE-BE72-2E8D568825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008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AFDD-288C-42BE-BE72-2E8D568825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467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AFDD-288C-42BE-BE72-2E8D568825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993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AFDD-288C-42BE-BE72-2E8D568825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925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870AFDD-288C-42BE-BE72-2E8D568825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20.12.2018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95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chart" Target="../charts/chart3.xm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3042" y="6202017"/>
            <a:ext cx="11095463" cy="526774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Консультант отдела по обеспечению деятельности  </a:t>
            </a:r>
            <a:r>
              <a:rPr lang="ru-RU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министра Хабаровского края - уполномоченного по вопросам «Дальневосточного гектара»</a:t>
            </a:r>
            <a:br>
              <a:rPr lang="ru-RU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208723" y="2141621"/>
            <a:ext cx="11827564" cy="1790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«Реализация Федерального закона </a:t>
            </a:r>
            <a:br>
              <a:rPr lang="ru-RU" sz="4800" b="1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№ 119-ФЗ на территории Хабаровского края»</a:t>
            </a:r>
            <a:endParaRPr lang="ru-RU" altLang="ru-RU" sz="4800" b="1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D9D9D9"/>
              </a:clrFrom>
              <a:clrTo>
                <a:srgbClr val="D9D9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879" y="287788"/>
            <a:ext cx="1591249" cy="19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340004" y="4529313"/>
            <a:ext cx="9565001" cy="621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ПРИМАК АНДРЕЙ АНАТОЛЬЕВИЧ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3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1"/>
            <a:ext cx="12192001" cy="1079985"/>
            <a:chOff x="0" y="1"/>
            <a:chExt cx="12192001" cy="116488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" y="9921"/>
              <a:ext cx="12192000" cy="1154965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2"/>
            <a:srcRect r="6165" b="2930"/>
            <a:stretch/>
          </p:blipFill>
          <p:spPr>
            <a:xfrm>
              <a:off x="0" y="1"/>
              <a:ext cx="11440391" cy="1101435"/>
            </a:xfrm>
            <a:prstGeom prst="rect">
              <a:avLst/>
            </a:prstGeom>
          </p:spPr>
        </p:pic>
        <p:pic>
          <p:nvPicPr>
            <p:cNvPr id="17" name="Рисунок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037" y="94233"/>
              <a:ext cx="763583" cy="946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68837" y="458638"/>
            <a:ext cx="3865134" cy="1700467"/>
          </a:xfrm>
        </p:spPr>
        <p:txBody>
          <a:bodyPr>
            <a:normAutofit/>
          </a:bodyPr>
          <a:lstStyle/>
          <a:p>
            <a:r>
              <a:rPr lang="ru-RU" dirty="0" err="1" smtClean="0"/>
              <a:t>Раров</a:t>
            </a:r>
            <a:r>
              <a:rPr lang="ru-RU" dirty="0" smtClean="0"/>
              <a:t> </a:t>
            </a:r>
            <a:r>
              <a:rPr lang="ru-RU" dirty="0" err="1" smtClean="0"/>
              <a:t>Вилорий</a:t>
            </a:r>
            <a:r>
              <a:rPr lang="ru-RU" b="1" dirty="0">
                <a:cs typeface="Calibri" panose="020F0502020204030204" pitchFamily="34" charset="0"/>
              </a:rPr>
              <a:t/>
            </a:r>
            <a:br>
              <a:rPr lang="ru-RU" b="1" dirty="0">
                <a:cs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968837" y="1749216"/>
            <a:ext cx="4643313" cy="437744"/>
          </a:xfrm>
        </p:spPr>
        <p:txBody>
          <a:bodyPr>
            <a:normAutofit/>
          </a:bodyPr>
          <a:lstStyle/>
          <a:p>
            <a:r>
              <a:rPr lang="ru-RU" b="1" dirty="0" smtClean="0">
                <a:cs typeface="Calibri" panose="020F0502020204030204" pitchFamily="34" charset="0"/>
              </a:rPr>
              <a:t>0,9 ГА, скотоводство</a:t>
            </a: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146822" y="459596"/>
            <a:ext cx="8832665" cy="5548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УСПЕШНЫЕ ПРАКТИКИ ОСВОЕНИЯ «ДАЛЬНЕВОСТОЧНОГО ГЕКТАРА»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13" y="2608545"/>
            <a:ext cx="6590748" cy="3707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6" r="15415"/>
          <a:stretch/>
        </p:blipFill>
        <p:spPr>
          <a:xfrm>
            <a:off x="5720195" y="1308871"/>
            <a:ext cx="6072809" cy="4412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2871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4334" b="42508"/>
          <a:stretch/>
        </p:blipFill>
        <p:spPr>
          <a:xfrm>
            <a:off x="3030516" y="3534348"/>
            <a:ext cx="5379357" cy="28153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pSp>
        <p:nvGrpSpPr>
          <p:cNvPr id="4" name="Группа 3"/>
          <p:cNvGrpSpPr/>
          <p:nvPr/>
        </p:nvGrpSpPr>
        <p:grpSpPr>
          <a:xfrm>
            <a:off x="0" y="1"/>
            <a:ext cx="12192001" cy="1079985"/>
            <a:chOff x="0" y="1"/>
            <a:chExt cx="12192001" cy="1164885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" y="9921"/>
              <a:ext cx="12192000" cy="1154965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/>
            <a:srcRect r="6165" b="2930"/>
            <a:stretch/>
          </p:blipFill>
          <p:spPr>
            <a:xfrm>
              <a:off x="0" y="1"/>
              <a:ext cx="11440391" cy="1101435"/>
            </a:xfrm>
            <a:prstGeom prst="rect">
              <a:avLst/>
            </a:prstGeom>
          </p:spPr>
        </p:pic>
        <p:pic>
          <p:nvPicPr>
            <p:cNvPr id="7" name="Рисунок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037" y="94233"/>
              <a:ext cx="763583" cy="946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Текст 7"/>
          <p:cNvSpPr txBox="1">
            <a:spLocks/>
          </p:cNvSpPr>
          <p:nvPr/>
        </p:nvSpPr>
        <p:spPr>
          <a:xfrm>
            <a:off x="3555354" y="2961625"/>
            <a:ext cx="4643313" cy="43774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cs typeface="Calibri" panose="020F0502020204030204" pitchFamily="34" charset="0"/>
              </a:rPr>
              <a:t>Магазин</a:t>
            </a:r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146822" y="459596"/>
            <a:ext cx="8832665" cy="5548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УСПЕШНЫЕ ПРАКТИКИ ОСВОЕНИЯ «ДАЛЬНЕВОСТОЧНОГО ГЕКТАРА»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14142" y="2476629"/>
            <a:ext cx="5313759" cy="2988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9" name="Текст 7"/>
          <p:cNvSpPr txBox="1">
            <a:spLocks/>
          </p:cNvSpPr>
          <p:nvPr/>
        </p:nvSpPr>
        <p:spPr>
          <a:xfrm>
            <a:off x="1497878" y="1433840"/>
            <a:ext cx="4114953" cy="43774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cs typeface="Calibri" panose="020F0502020204030204" pitchFamily="34" charset="0"/>
              </a:rPr>
              <a:t>Личное подсобное хозяйство</a:t>
            </a:r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487" y="1290217"/>
            <a:ext cx="4912062" cy="27630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1" name="Текст 7"/>
          <p:cNvSpPr txBox="1">
            <a:spLocks/>
          </p:cNvSpPr>
          <p:nvPr/>
        </p:nvSpPr>
        <p:spPr>
          <a:xfrm>
            <a:off x="6012497" y="2167924"/>
            <a:ext cx="4114953" cy="43774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cs typeface="Calibri" panose="020F0502020204030204" pitchFamily="34" charset="0"/>
              </a:rPr>
              <a:t>Лесопилка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670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1"/>
            <a:ext cx="12192001" cy="1079985"/>
            <a:chOff x="0" y="1"/>
            <a:chExt cx="12192001" cy="116488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" y="9921"/>
              <a:ext cx="12192000" cy="1154965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2"/>
            <a:srcRect r="6165" b="2930"/>
            <a:stretch/>
          </p:blipFill>
          <p:spPr>
            <a:xfrm>
              <a:off x="0" y="1"/>
              <a:ext cx="11440391" cy="1101435"/>
            </a:xfrm>
            <a:prstGeom prst="rect">
              <a:avLst/>
            </a:prstGeom>
          </p:spPr>
        </p:pic>
        <p:pic>
          <p:nvPicPr>
            <p:cNvPr id="17" name="Рисунок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037" y="94233"/>
              <a:ext cx="763583" cy="946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20448" y="2031403"/>
            <a:ext cx="4285830" cy="30940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Николаевский муниципальный район</a:t>
            </a:r>
            <a:r>
              <a:rPr lang="ru-RU" b="1" dirty="0">
                <a:cs typeface="Calibri" panose="020F0502020204030204" pitchFamily="34" charset="0"/>
              </a:rPr>
              <a:t/>
            </a:r>
            <a:br>
              <a:rPr lang="ru-RU" b="1" dirty="0">
                <a:cs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1167620" y="1967232"/>
            <a:ext cx="4643313" cy="437744"/>
          </a:xfrm>
        </p:spPr>
        <p:txBody>
          <a:bodyPr>
            <a:normAutofit/>
          </a:bodyPr>
          <a:lstStyle/>
          <a:p>
            <a:r>
              <a:rPr lang="ru-RU" b="1" dirty="0" smtClean="0">
                <a:cs typeface="Calibri" panose="020F0502020204030204" pitchFamily="34" charset="0"/>
              </a:rPr>
              <a:t>Строительство индивидуальных жилых домов</a:t>
            </a:r>
          </a:p>
          <a:p>
            <a:endParaRPr lang="ru-RU" b="1" dirty="0"/>
          </a:p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146822" y="459596"/>
            <a:ext cx="8832665" cy="5548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УСПЕШНЫЕ ПРАКТИКИ ОСВОЕНИЯ «ДАЛЬНЕВОСТОЧНОГО ГЕКТАРА»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264" y="1244254"/>
            <a:ext cx="4011944" cy="54701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591" y="2623848"/>
            <a:ext cx="5659422" cy="39879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9437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</p:spPr>
      </p:pic>
    </p:spTree>
    <p:extLst>
      <p:ext uri="{BB962C8B-B14F-4D97-AF65-F5344CB8AC3E}">
        <p14:creationId xmlns:p14="http://schemas.microsoft.com/office/powerpoint/2010/main" val="97470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8729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4885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0500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349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32"/>
          <p:cNvGrpSpPr/>
          <p:nvPr/>
        </p:nvGrpSpPr>
        <p:grpSpPr>
          <a:xfrm>
            <a:off x="0" y="1"/>
            <a:ext cx="12192001" cy="1079985"/>
            <a:chOff x="0" y="1"/>
            <a:chExt cx="12192001" cy="1164885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1" y="9921"/>
              <a:ext cx="12192000" cy="1154965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2"/>
            <a:srcRect r="6165" b="2930"/>
            <a:stretch/>
          </p:blipFill>
          <p:spPr>
            <a:xfrm>
              <a:off x="0" y="1"/>
              <a:ext cx="11440391" cy="1101435"/>
            </a:xfrm>
            <a:prstGeom prst="rect">
              <a:avLst/>
            </a:prstGeom>
          </p:spPr>
        </p:pic>
        <p:pic>
          <p:nvPicPr>
            <p:cNvPr id="36" name="Рисунок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037" y="94233"/>
              <a:ext cx="763583" cy="946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141322" y="215066"/>
            <a:ext cx="10703105" cy="79179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ЕЖЕГОДНЫЙ КРАЕВОЙ КОНКУРС ПО ПРОДВИЖЕНИЮ СОЦИАЛЬНОЙ ИНИЦИАТИВЫ «ДАЛЬНЕВОСТОЧНЫЙ ГЕКТАР»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Выноска 2 (с границей) 1"/>
          <p:cNvSpPr/>
          <p:nvPr/>
        </p:nvSpPr>
        <p:spPr>
          <a:xfrm flipH="1">
            <a:off x="503429" y="1170480"/>
            <a:ext cx="5499806" cy="1358536"/>
          </a:xfrm>
          <a:prstGeom prst="accentCallout2">
            <a:avLst>
              <a:gd name="adj1" fmla="val 19104"/>
              <a:gd name="adj2" fmla="val -5803"/>
              <a:gd name="adj3" fmla="val 18042"/>
              <a:gd name="adj4" fmla="val -5953"/>
              <a:gd name="adj5" fmla="val 70143"/>
              <a:gd name="adj6" fmla="val -948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23.11.2018 </a:t>
            </a:r>
            <a:r>
              <a:rPr lang="ru-RU" sz="1400" dirty="0" smtClean="0">
                <a:solidFill>
                  <a:schemeClr val="tx1"/>
                </a:solidFill>
              </a:rPr>
              <a:t>на </a:t>
            </a:r>
            <a:r>
              <a:rPr lang="ru-RU" sz="1400" dirty="0">
                <a:solidFill>
                  <a:schemeClr val="tx1"/>
                </a:solidFill>
              </a:rPr>
              <a:t>VII съезде </a:t>
            </a:r>
            <a:r>
              <a:rPr lang="ru-RU" sz="1400" dirty="0" smtClean="0">
                <a:solidFill>
                  <a:schemeClr val="tx1"/>
                </a:solidFill>
              </a:rPr>
              <a:t>Ассоциации «Совет муниципальных образований» </a:t>
            </a:r>
            <a:r>
              <a:rPr lang="ru-RU" sz="1400" b="1" dirty="0">
                <a:solidFill>
                  <a:schemeClr val="tx1"/>
                </a:solidFill>
              </a:rPr>
              <a:t>п</a:t>
            </a:r>
            <a:r>
              <a:rPr lang="ru-RU" sz="1400" b="1" dirty="0" smtClean="0">
                <a:solidFill>
                  <a:schemeClr val="tx1"/>
                </a:solidFill>
              </a:rPr>
              <a:t>роведена </a:t>
            </a:r>
            <a:r>
              <a:rPr lang="ru-RU" sz="1400" b="1" dirty="0">
                <a:solidFill>
                  <a:schemeClr val="tx1"/>
                </a:solidFill>
              </a:rPr>
              <a:t>церемония </a:t>
            </a:r>
            <a:r>
              <a:rPr lang="ru-RU" sz="1400" b="1">
                <a:solidFill>
                  <a:schemeClr val="tx1"/>
                </a:solidFill>
              </a:rPr>
              <a:t>награждения </a:t>
            </a:r>
            <a:endParaRPr lang="ru-RU" sz="1400" b="1" smtClean="0">
              <a:solidFill>
                <a:schemeClr val="tx1"/>
              </a:solidFill>
            </a:endParaRPr>
          </a:p>
          <a:p>
            <a:pPr algn="ctr"/>
            <a:r>
              <a:rPr lang="ru-RU" sz="1400" b="1" smtClean="0">
                <a:solidFill>
                  <a:schemeClr val="tx1"/>
                </a:solidFill>
              </a:rPr>
              <a:t>победителей </a:t>
            </a:r>
            <a:r>
              <a:rPr lang="ru-RU" sz="1400" b="1" dirty="0" smtClean="0">
                <a:solidFill>
                  <a:schemeClr val="tx1"/>
                </a:solidFill>
              </a:rPr>
              <a:t>Конкурса</a:t>
            </a:r>
            <a:r>
              <a:rPr lang="ru-RU" sz="1400" dirty="0" smtClean="0">
                <a:solidFill>
                  <a:schemeClr val="tx1"/>
                </a:solidFill>
              </a:rPr>
              <a:t>. </a:t>
            </a:r>
          </a:p>
          <a:p>
            <a:pPr algn="ctr"/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 Сумма </a:t>
            </a:r>
            <a:r>
              <a:rPr lang="ru-RU" sz="1400" b="1" dirty="0">
                <a:solidFill>
                  <a:schemeClr val="tx1"/>
                </a:solidFill>
              </a:rPr>
              <a:t>призового фонда </a:t>
            </a:r>
            <a:r>
              <a:rPr lang="ru-RU" sz="1400" dirty="0" smtClean="0">
                <a:solidFill>
                  <a:schemeClr val="tx1"/>
                </a:solidFill>
              </a:rPr>
              <a:t>составила </a:t>
            </a:r>
            <a:r>
              <a:rPr lang="ru-RU" sz="1400" b="1" dirty="0">
                <a:solidFill>
                  <a:schemeClr val="tx1"/>
                </a:solidFill>
              </a:rPr>
              <a:t>30 млн. руб</a:t>
            </a:r>
            <a:r>
              <a:rPr lang="ru-RU" sz="1400" b="1" dirty="0" smtClean="0">
                <a:solidFill>
                  <a:schemeClr val="tx1"/>
                </a:solidFill>
              </a:rPr>
              <a:t>.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3428" y="3237469"/>
            <a:ext cx="5499807" cy="326272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 Конкурсе приняли участие </a:t>
            </a:r>
            <a:r>
              <a:rPr lang="ru-RU" b="1" dirty="0">
                <a:solidFill>
                  <a:schemeClr val="tx1"/>
                </a:solidFill>
              </a:rPr>
              <a:t>95 муниципальных образований края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По итогам </a:t>
            </a:r>
            <a:r>
              <a:rPr lang="ru-RU" dirty="0" smtClean="0">
                <a:solidFill>
                  <a:schemeClr val="tx1"/>
                </a:solidFill>
              </a:rPr>
              <a:t>Конкурса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8 </a:t>
            </a:r>
            <a:r>
              <a:rPr lang="ru-RU" b="1" dirty="0">
                <a:solidFill>
                  <a:schemeClr val="tx1"/>
                </a:solidFill>
              </a:rPr>
              <a:t>муниципальных </a:t>
            </a:r>
            <a:r>
              <a:rPr lang="ru-RU" b="1" dirty="0" smtClean="0">
                <a:solidFill>
                  <a:schemeClr val="tx1"/>
                </a:solidFill>
              </a:rPr>
              <a:t>районов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и  </a:t>
            </a:r>
            <a:r>
              <a:rPr lang="ru-RU" b="1" dirty="0">
                <a:solidFill>
                  <a:schemeClr val="tx1"/>
                </a:solidFill>
              </a:rPr>
              <a:t>17 городских и сельских поселений </a:t>
            </a:r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награждены </a:t>
            </a:r>
            <a:r>
              <a:rPr lang="ru-RU" dirty="0">
                <a:solidFill>
                  <a:schemeClr val="tx1"/>
                </a:solidFill>
              </a:rPr>
              <a:t>дипломами I, II и III степени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и </a:t>
            </a:r>
            <a:r>
              <a:rPr lang="ru-RU" dirty="0">
                <a:solidFill>
                  <a:schemeClr val="tx1"/>
                </a:solidFill>
              </a:rPr>
              <a:t>денежными премиями в размере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от 725 тыс. руб. до 2 млн. 100 тыс. руб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За активную работу </a:t>
            </a:r>
            <a:r>
              <a:rPr lang="ru-RU" b="1" dirty="0">
                <a:solidFill>
                  <a:schemeClr val="tx1"/>
                </a:solidFill>
              </a:rPr>
              <a:t>10 муниципальных образований </a:t>
            </a:r>
            <a:r>
              <a:rPr lang="ru-RU" dirty="0" smtClean="0">
                <a:solidFill>
                  <a:schemeClr val="tx1"/>
                </a:solidFill>
              </a:rPr>
              <a:t>края награждено </a:t>
            </a:r>
            <a:r>
              <a:rPr lang="ru-RU" dirty="0">
                <a:solidFill>
                  <a:schemeClr val="tx1"/>
                </a:solidFill>
              </a:rPr>
              <a:t>поощрительными </a:t>
            </a:r>
            <a:r>
              <a:rPr lang="ru-RU" dirty="0" smtClean="0">
                <a:solidFill>
                  <a:schemeClr val="tx1"/>
                </a:solidFill>
              </a:rPr>
              <a:t>призами.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9" t="2334" r="21918" b="-2334"/>
          <a:stretch/>
        </p:blipFill>
        <p:spPr>
          <a:xfrm>
            <a:off x="6308089" y="1285854"/>
            <a:ext cx="5455544" cy="5296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175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32"/>
          <p:cNvGrpSpPr/>
          <p:nvPr/>
        </p:nvGrpSpPr>
        <p:grpSpPr>
          <a:xfrm>
            <a:off x="0" y="1"/>
            <a:ext cx="12192001" cy="1079985"/>
            <a:chOff x="0" y="1"/>
            <a:chExt cx="12192001" cy="1164885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1" y="9921"/>
              <a:ext cx="12192000" cy="1154965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2"/>
            <a:srcRect r="6165" b="2930"/>
            <a:stretch/>
          </p:blipFill>
          <p:spPr>
            <a:xfrm>
              <a:off x="0" y="1"/>
              <a:ext cx="12192000" cy="1101435"/>
            </a:xfrm>
            <a:prstGeom prst="rect">
              <a:avLst/>
            </a:prstGeom>
          </p:spPr>
        </p:pic>
        <p:pic>
          <p:nvPicPr>
            <p:cNvPr id="36" name="Рисунок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037" y="94233"/>
              <a:ext cx="763583" cy="946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141322" y="314060"/>
            <a:ext cx="10766745" cy="55483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ПРЕДОСТАВЛЕНИЕ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ЗЕМЕЛЬНЫХ УЧАСТКОВ ПО ПРОГРАММЕ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«ДАЛЬНЕВОСТОЧНЫЙ ГЕКТАР»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ХАБАРОВСКОМ КРАЕ</a:t>
            </a:r>
          </a:p>
        </p:txBody>
      </p:sp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1483208274"/>
              </p:ext>
            </p:extLst>
          </p:nvPr>
        </p:nvGraphicFramePr>
        <p:xfrm>
          <a:off x="5792376" y="2099133"/>
          <a:ext cx="6115691" cy="4689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1" name="Текст 5"/>
          <p:cNvSpPr txBox="1">
            <a:spLocks/>
          </p:cNvSpPr>
          <p:nvPr/>
        </p:nvSpPr>
        <p:spPr>
          <a:xfrm>
            <a:off x="639228" y="1522871"/>
            <a:ext cx="4825157" cy="5762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prstClr val="black"/>
                </a:solidFill>
              </a:rPr>
              <a:t>Количество принятых заявлений  </a:t>
            </a:r>
            <a:br>
              <a:rPr lang="ru-RU" b="1" dirty="0" smtClean="0">
                <a:solidFill>
                  <a:prstClr val="black"/>
                </a:solidFill>
              </a:rPr>
            </a:br>
            <a:r>
              <a:rPr lang="ru-RU" b="1" dirty="0" smtClean="0">
                <a:solidFill>
                  <a:prstClr val="black"/>
                </a:solidFill>
              </a:rPr>
              <a:t>в крае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3" name="Текст 7"/>
          <p:cNvSpPr txBox="1">
            <a:spLocks/>
          </p:cNvSpPr>
          <p:nvPr/>
        </p:nvSpPr>
        <p:spPr>
          <a:xfrm>
            <a:off x="6615232" y="1501159"/>
            <a:ext cx="4825159" cy="5762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prstClr val="black"/>
                </a:solidFill>
              </a:rPr>
              <a:t>Лидеры по предоставлению </a:t>
            </a:r>
            <a:br>
              <a:rPr lang="ru-RU" sz="2000" b="1" dirty="0" smtClean="0">
                <a:solidFill>
                  <a:prstClr val="black"/>
                </a:solidFill>
              </a:rPr>
            </a:br>
            <a:r>
              <a:rPr lang="ru-RU" sz="2000" b="1" dirty="0" smtClean="0">
                <a:solidFill>
                  <a:prstClr val="black"/>
                </a:solidFill>
              </a:rPr>
              <a:t>земельных участков</a:t>
            </a:r>
            <a:endParaRPr lang="ru-RU" sz="2000" b="1" dirty="0">
              <a:solidFill>
                <a:prstClr val="black"/>
              </a:solidFill>
            </a:endParaRPr>
          </a:p>
        </p:txBody>
      </p:sp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623867748"/>
              </p:ext>
            </p:extLst>
          </p:nvPr>
        </p:nvGraphicFramePr>
        <p:xfrm>
          <a:off x="448413" y="2095501"/>
          <a:ext cx="5713490" cy="4558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1275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32"/>
          <p:cNvGrpSpPr/>
          <p:nvPr/>
        </p:nvGrpSpPr>
        <p:grpSpPr>
          <a:xfrm>
            <a:off x="0" y="1"/>
            <a:ext cx="12192001" cy="1079985"/>
            <a:chOff x="0" y="1"/>
            <a:chExt cx="12192001" cy="1164885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1" y="9921"/>
              <a:ext cx="12192000" cy="1154965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2"/>
            <a:srcRect r="6165" b="2930"/>
            <a:stretch/>
          </p:blipFill>
          <p:spPr>
            <a:xfrm>
              <a:off x="0" y="1"/>
              <a:ext cx="11440391" cy="1101435"/>
            </a:xfrm>
            <a:prstGeom prst="rect">
              <a:avLst/>
            </a:prstGeom>
          </p:spPr>
        </p:pic>
        <p:pic>
          <p:nvPicPr>
            <p:cNvPr id="36" name="Рисунок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037" y="94233"/>
              <a:ext cx="763583" cy="946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" name="Прямоугольник 54"/>
          <p:cNvSpPr/>
          <p:nvPr/>
        </p:nvSpPr>
        <p:spPr>
          <a:xfrm>
            <a:off x="5890766" y="1188806"/>
            <a:ext cx="546109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Зарегистрировано </a:t>
            </a:r>
            <a:r>
              <a:rPr lang="ru-RU" sz="24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8 823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договора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28105" y="1179852"/>
            <a:ext cx="498644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Виды разрешенного использования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5394651" y="6201714"/>
            <a:ext cx="6658896" cy="371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700"/>
              </a:lnSpc>
            </a:pP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8" name="Заголовок 1"/>
          <p:cNvSpPr>
            <a:spLocks noGrp="1"/>
          </p:cNvSpPr>
          <p:nvPr>
            <p:ph type="title"/>
          </p:nvPr>
        </p:nvSpPr>
        <p:spPr>
          <a:xfrm>
            <a:off x="1141322" y="314060"/>
            <a:ext cx="10912225" cy="55483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МОНИТОРИНГ СТЕПЕНИ ОСВОЕНИЯ «ДАЛЬНЕВОСТОЧНЫХ ГЕКТАРОВ»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525276851"/>
              </p:ext>
            </p:extLst>
          </p:nvPr>
        </p:nvGraphicFramePr>
        <p:xfrm>
          <a:off x="383801" y="1503017"/>
          <a:ext cx="4352956" cy="5222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5243180" y="1517612"/>
            <a:ext cx="6197211" cy="4653883"/>
            <a:chOff x="5359882" y="1603366"/>
            <a:chExt cx="6197211" cy="4653883"/>
          </a:xfrm>
        </p:grpSpPr>
        <p:graphicFrame>
          <p:nvGraphicFramePr>
            <p:cNvPr id="4" name="Схема 3"/>
            <p:cNvGraphicFramePr/>
            <p:nvPr>
              <p:extLst>
                <p:ext uri="{D42A27DB-BD31-4B8C-83A1-F6EECF244321}">
                  <p14:modId xmlns:p14="http://schemas.microsoft.com/office/powerpoint/2010/main" val="322989417"/>
                </p:ext>
              </p:extLst>
            </p:nvPr>
          </p:nvGraphicFramePr>
          <p:xfrm>
            <a:off x="5359882" y="1603366"/>
            <a:ext cx="6197211" cy="465388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7" name="Прямоугольник 6"/>
            <p:cNvSpPr/>
            <p:nvPr/>
          </p:nvSpPr>
          <p:spPr>
            <a:xfrm>
              <a:off x="5473690" y="2404731"/>
              <a:ext cx="1150500" cy="2777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solidFill>
                    <a:srgbClr val="C00000"/>
                  </a:solidFill>
                </a:rPr>
                <a:t>31,6</a:t>
              </a:r>
              <a:r>
                <a:rPr lang="en-US" sz="2800" b="1" dirty="0" smtClean="0">
                  <a:solidFill>
                    <a:srgbClr val="C00000"/>
                  </a:solidFill>
                </a:rPr>
                <a:t>%</a:t>
              </a:r>
              <a:endParaRPr lang="ru-RU" sz="2800" b="1" dirty="0">
                <a:solidFill>
                  <a:srgbClr val="C00000"/>
                </a:solidFill>
              </a:endParaRP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5726670" y="3770677"/>
              <a:ext cx="1326292" cy="3796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solidFill>
                    <a:srgbClr val="C00000"/>
                  </a:solidFill>
                </a:rPr>
                <a:t>9,1%</a:t>
              </a:r>
              <a:endParaRPr lang="ru-RU" sz="2800" b="1" dirty="0">
                <a:solidFill>
                  <a:srgbClr val="C00000"/>
                </a:solidFill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5527830" y="5173555"/>
              <a:ext cx="1001654" cy="2777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solidFill>
                    <a:srgbClr val="C00000"/>
                  </a:solidFill>
                </a:rPr>
                <a:t>5,1%</a:t>
              </a:r>
              <a:endParaRPr lang="ru-RU" sz="28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825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32"/>
          <p:cNvGrpSpPr/>
          <p:nvPr/>
        </p:nvGrpSpPr>
        <p:grpSpPr>
          <a:xfrm>
            <a:off x="0" y="1"/>
            <a:ext cx="12192001" cy="1079985"/>
            <a:chOff x="0" y="1"/>
            <a:chExt cx="12192001" cy="1164885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1" y="9921"/>
              <a:ext cx="12192000" cy="1154965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2"/>
            <a:srcRect r="6165" b="2930"/>
            <a:stretch/>
          </p:blipFill>
          <p:spPr>
            <a:xfrm>
              <a:off x="0" y="1"/>
              <a:ext cx="11440391" cy="1101435"/>
            </a:xfrm>
            <a:prstGeom prst="rect">
              <a:avLst/>
            </a:prstGeom>
          </p:spPr>
        </p:pic>
        <p:pic>
          <p:nvPicPr>
            <p:cNvPr id="36" name="Рисунок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037" y="94233"/>
              <a:ext cx="763583" cy="946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141322" y="314060"/>
            <a:ext cx="10703105" cy="55483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МЕТОДИЧЕСКИЕ МАТЕРИАЛЫ ПО РЕАЛИЗАЦИИ ПРОГРАММЫ «ДАЛЬНЕВОСТОЧНЫЙ ГЕКТАР»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673" y="1847518"/>
            <a:ext cx="5413248" cy="421843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" y="1191307"/>
            <a:ext cx="5401056" cy="4224528"/>
          </a:xfrm>
          <a:prstGeom prst="rect">
            <a:avLst/>
          </a:prstGeom>
          <a:ln>
            <a:solidFill>
              <a:srgbClr val="993366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404037" y="5586328"/>
            <a:ext cx="5401056" cy="1152939"/>
          </a:xfrm>
          <a:prstGeom prst="roundRect">
            <a:avLst/>
          </a:prstGeom>
          <a:solidFill>
            <a:srgbClr val="9933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57739" y="5586328"/>
            <a:ext cx="5493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Буклеты </a:t>
            </a:r>
            <a:r>
              <a:rPr lang="ru-RU" dirty="0">
                <a:solidFill>
                  <a:schemeClr val="bg1"/>
                </a:solidFill>
              </a:rPr>
              <a:t>"Дальневосточный гектар: ответы на главные вопросы", </a:t>
            </a:r>
            <a:r>
              <a:rPr lang="ru-RU" dirty="0" smtClean="0">
                <a:solidFill>
                  <a:schemeClr val="bg1"/>
                </a:solidFill>
              </a:rPr>
              <a:t>«Бизнес решения по освоению «Дальневосточного гектара»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01673" y="1058847"/>
            <a:ext cx="5413248" cy="692157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В 2018 г. разработан буклет «Алгоритм действий при освоении «Дальневосточного гектара»</a:t>
            </a:r>
            <a:endParaRPr lang="ru-RU" sz="16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528708" y="6264126"/>
            <a:ext cx="4959178" cy="5007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Регулярно обновляется перечень вопросов и ответов по актуальным темам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6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9367"/>
            <a:ext cx="12192000" cy="6848633"/>
            <a:chOff x="0" y="9367"/>
            <a:chExt cx="12192000" cy="6848633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0" y="9367"/>
              <a:ext cx="12192000" cy="6848633"/>
              <a:chOff x="0" y="9367"/>
              <a:chExt cx="12192000" cy="6848633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9367"/>
                <a:ext cx="12192000" cy="6839265"/>
              </a:xfrm>
              <a:prstGeom prst="rect">
                <a:avLst/>
              </a:prstGeom>
            </p:spPr>
          </p:pic>
          <p:sp>
            <p:nvSpPr>
              <p:cNvPr id="2" name="Прямоугольник 1"/>
              <p:cNvSpPr/>
              <p:nvPr/>
            </p:nvSpPr>
            <p:spPr>
              <a:xfrm>
                <a:off x="218661" y="5983357"/>
                <a:ext cx="11807687" cy="874643"/>
              </a:xfrm>
              <a:prstGeom prst="rect">
                <a:avLst/>
              </a:prstGeom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  <a:softEdge rad="127000"/>
              </a:effectLst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Ж</a:t>
                </a:r>
                <a:r>
                  <a:rPr lang="ru-RU" dirty="0" smtClean="0"/>
                  <a:t>ители </a:t>
                </a:r>
                <a:r>
                  <a:rPr lang="ru-RU" dirty="0"/>
                  <a:t>края, осваивающие свои </a:t>
                </a:r>
                <a:r>
                  <a:rPr lang="ru-RU" dirty="0" smtClean="0"/>
                  <a:t>«Дальневосточные </a:t>
                </a:r>
                <a:r>
                  <a:rPr lang="ru-RU" dirty="0"/>
                  <a:t>гектары", занимающиеся любимым делом, хобби, </a:t>
                </a:r>
                <a:r>
                  <a:rPr lang="ru-RU" dirty="0" smtClean="0"/>
                  <a:t>построившие </a:t>
                </a:r>
                <a:r>
                  <a:rPr lang="ru-RU" dirty="0"/>
                  <a:t>жилые дома и другие капитальные постройки</a:t>
                </a:r>
              </a:p>
            </p:txBody>
          </p:sp>
          <p:pic>
            <p:nvPicPr>
              <p:cNvPr id="3" name="Рисунок 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82" t="13333" r="31498" b="1703"/>
              <a:stretch/>
            </p:blipFill>
            <p:spPr>
              <a:xfrm>
                <a:off x="7043351" y="3476368"/>
                <a:ext cx="1795849" cy="2174790"/>
              </a:xfrm>
              <a:prstGeom prst="rect">
                <a:avLst/>
              </a:prstGeom>
            </p:spPr>
          </p:pic>
        </p:grpSp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69" t="20295" r="10841" b="14808"/>
            <a:stretch/>
          </p:blipFill>
          <p:spPr>
            <a:xfrm>
              <a:off x="5280454" y="4522479"/>
              <a:ext cx="1738184" cy="1079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890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1"/>
            <a:ext cx="12192001" cy="1079985"/>
            <a:chOff x="0" y="1"/>
            <a:chExt cx="12192001" cy="116488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" y="9921"/>
              <a:ext cx="12192000" cy="1154965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2"/>
            <a:srcRect r="6165" b="2930"/>
            <a:stretch/>
          </p:blipFill>
          <p:spPr>
            <a:xfrm>
              <a:off x="0" y="1"/>
              <a:ext cx="11440391" cy="1101435"/>
            </a:xfrm>
            <a:prstGeom prst="rect">
              <a:avLst/>
            </a:prstGeom>
          </p:spPr>
        </p:pic>
        <p:pic>
          <p:nvPicPr>
            <p:cNvPr id="17" name="Рисунок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037" y="94233"/>
              <a:ext cx="763583" cy="946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67620" y="923381"/>
            <a:ext cx="3865134" cy="1700467"/>
          </a:xfrm>
        </p:spPr>
        <p:txBody>
          <a:bodyPr>
            <a:normAutofit/>
          </a:bodyPr>
          <a:lstStyle/>
          <a:p>
            <a:r>
              <a:rPr lang="ru-RU" dirty="0" err="1"/>
              <a:t>Шкробов</a:t>
            </a:r>
            <a:r>
              <a:rPr lang="ru-RU" dirty="0"/>
              <a:t> Виктор</a:t>
            </a:r>
            <a:r>
              <a:rPr lang="ru-RU" b="1" dirty="0">
                <a:cs typeface="Calibri" panose="020F0502020204030204" pitchFamily="34" charset="0"/>
              </a:rPr>
              <a:t/>
            </a:r>
            <a:br>
              <a:rPr lang="ru-RU" b="1" dirty="0">
                <a:cs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1220449" y="2499964"/>
            <a:ext cx="4643313" cy="437744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cs typeface="Calibri" panose="020F0502020204030204" pitchFamily="34" charset="0"/>
              </a:rPr>
              <a:t>0,09 </a:t>
            </a:r>
            <a:r>
              <a:rPr lang="ru-RU" b="1" dirty="0">
                <a:cs typeface="Calibri" panose="020F0502020204030204" pitchFamily="34" charset="0"/>
              </a:rPr>
              <a:t>ГА, </a:t>
            </a:r>
            <a:r>
              <a:rPr lang="ru-RU" b="1" dirty="0" smtClean="0">
                <a:cs typeface="Calibri" panose="020F0502020204030204" pitchFamily="34" charset="0"/>
              </a:rPr>
              <a:t>ДЛЯ ВЕДЕНИЯ ЛИЧНОГО ПОДСОБНОГО ХОЗЯЙСТВА</a:t>
            </a:r>
            <a:endParaRPr lang="ru-RU" b="1" dirty="0">
              <a:cs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146822" y="459596"/>
            <a:ext cx="8832665" cy="5548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УСПЕШНЫЕ ПРАКТИКИ ОСВОЕНИЯ «ДАЛЬНЕВОСТОЧНОГО ГЕКТАРА»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33" y="3077633"/>
            <a:ext cx="4690533" cy="3517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133" y="1326022"/>
            <a:ext cx="5122334" cy="384175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865" y="3488727"/>
            <a:ext cx="3920067" cy="2940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8076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1"/>
            <a:ext cx="12192001" cy="1079985"/>
            <a:chOff x="0" y="1"/>
            <a:chExt cx="12192001" cy="116488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" y="9921"/>
              <a:ext cx="12192000" cy="1154965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2"/>
            <a:srcRect r="6165" b="2930"/>
            <a:stretch/>
          </p:blipFill>
          <p:spPr>
            <a:xfrm>
              <a:off x="0" y="1"/>
              <a:ext cx="11440391" cy="1101435"/>
            </a:xfrm>
            <a:prstGeom prst="rect">
              <a:avLst/>
            </a:prstGeom>
          </p:spPr>
        </p:pic>
        <p:pic>
          <p:nvPicPr>
            <p:cNvPr id="17" name="Рисунок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037" y="94233"/>
              <a:ext cx="763583" cy="946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67620" y="923381"/>
            <a:ext cx="3865134" cy="1700467"/>
          </a:xfrm>
        </p:spPr>
        <p:txBody>
          <a:bodyPr>
            <a:normAutofit/>
          </a:bodyPr>
          <a:lstStyle/>
          <a:p>
            <a:r>
              <a:rPr lang="ru-RU" dirty="0" smtClean="0"/>
              <a:t>Ковалев Иван</a:t>
            </a:r>
            <a:r>
              <a:rPr lang="ru-RU" b="1" dirty="0">
                <a:cs typeface="Calibri" panose="020F0502020204030204" pitchFamily="34" charset="0"/>
              </a:rPr>
              <a:t/>
            </a:r>
            <a:br>
              <a:rPr lang="ru-RU" b="1" dirty="0">
                <a:cs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1220449" y="2499964"/>
            <a:ext cx="4643313" cy="437744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cs typeface="Calibri" panose="020F0502020204030204" pitchFamily="34" charset="0"/>
              </a:rPr>
              <a:t>0,1 </a:t>
            </a:r>
            <a:r>
              <a:rPr lang="ru-RU" b="1" dirty="0">
                <a:cs typeface="Calibri" panose="020F0502020204030204" pitchFamily="34" charset="0"/>
              </a:rPr>
              <a:t>ГА, </a:t>
            </a:r>
            <a:r>
              <a:rPr lang="ru-RU" b="1" dirty="0" smtClean="0">
                <a:cs typeface="Calibri" panose="020F0502020204030204" pitchFamily="34" charset="0"/>
              </a:rPr>
              <a:t>ДЛЯ ВЕДЕНИЯ ЛИЧНОГО ПОДСОБНОГО ХОЗЯЙСТВА</a:t>
            </a:r>
            <a:endParaRPr lang="ru-RU" b="1" dirty="0">
              <a:cs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146822" y="459596"/>
            <a:ext cx="8832665" cy="5548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УСПЕШНЫЕ ПРАКТИКИ ОСВОЕНИЯ «ДАЛЬНЕВОСТОЧНОГО ГЕКТАРА»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752" y="1654344"/>
            <a:ext cx="5003068" cy="4925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563" y="2900175"/>
            <a:ext cx="3700438" cy="3548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3198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1"/>
            <a:ext cx="12192001" cy="1079985"/>
            <a:chOff x="0" y="1"/>
            <a:chExt cx="12192001" cy="116488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" y="9921"/>
              <a:ext cx="12192000" cy="1154965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2"/>
            <a:srcRect r="6165" b="2930"/>
            <a:stretch/>
          </p:blipFill>
          <p:spPr>
            <a:xfrm>
              <a:off x="0" y="1"/>
              <a:ext cx="11440391" cy="1101435"/>
            </a:xfrm>
            <a:prstGeom prst="rect">
              <a:avLst/>
            </a:prstGeom>
          </p:spPr>
        </p:pic>
        <p:pic>
          <p:nvPicPr>
            <p:cNvPr id="17" name="Рисунок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037" y="94233"/>
              <a:ext cx="763583" cy="946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67620" y="923381"/>
            <a:ext cx="3865134" cy="1700467"/>
          </a:xfrm>
        </p:spPr>
        <p:txBody>
          <a:bodyPr>
            <a:normAutofit/>
          </a:bodyPr>
          <a:lstStyle/>
          <a:p>
            <a:r>
              <a:rPr lang="ru-RU" dirty="0" smtClean="0"/>
              <a:t>Рева Константин</a:t>
            </a:r>
            <a:r>
              <a:rPr lang="ru-RU" b="1" dirty="0">
                <a:cs typeface="Calibri" panose="020F0502020204030204" pitchFamily="34" charset="0"/>
              </a:rPr>
              <a:t/>
            </a:r>
            <a:br>
              <a:rPr lang="ru-RU" b="1" dirty="0">
                <a:cs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1220449" y="2499964"/>
            <a:ext cx="4643313" cy="437744"/>
          </a:xfrm>
        </p:spPr>
        <p:txBody>
          <a:bodyPr>
            <a:normAutofit/>
          </a:bodyPr>
          <a:lstStyle/>
          <a:p>
            <a:r>
              <a:rPr lang="ru-RU" b="1" dirty="0" smtClean="0">
                <a:cs typeface="Calibri" panose="020F0502020204030204" pitchFamily="34" charset="0"/>
              </a:rPr>
              <a:t>0,32 ГА, пилорама</a:t>
            </a: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146822" y="459596"/>
            <a:ext cx="8832665" cy="5548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УСПЕШНЫЕ ПРАКТИКИ ОСВОЕНИЯ «ДАЛЬНЕВОСТОЧНОГО ГЕКТАРА»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5" y="3279612"/>
            <a:ext cx="5902167" cy="33199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337" y="2024913"/>
            <a:ext cx="6206762" cy="3491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4984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1"/>
            <a:ext cx="12192001" cy="1079985"/>
            <a:chOff x="0" y="1"/>
            <a:chExt cx="12192001" cy="116488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" y="9921"/>
              <a:ext cx="12192000" cy="1154965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2"/>
            <a:srcRect r="6165" b="2930"/>
            <a:stretch/>
          </p:blipFill>
          <p:spPr>
            <a:xfrm>
              <a:off x="0" y="1"/>
              <a:ext cx="11440391" cy="1101435"/>
            </a:xfrm>
            <a:prstGeom prst="rect">
              <a:avLst/>
            </a:prstGeom>
          </p:spPr>
        </p:pic>
        <p:pic>
          <p:nvPicPr>
            <p:cNvPr id="17" name="Рисунок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037" y="94233"/>
              <a:ext cx="763583" cy="946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67620" y="923381"/>
            <a:ext cx="3865134" cy="1700467"/>
          </a:xfrm>
        </p:spPr>
        <p:txBody>
          <a:bodyPr>
            <a:normAutofit/>
          </a:bodyPr>
          <a:lstStyle/>
          <a:p>
            <a:r>
              <a:rPr lang="ru-RU" b="1" dirty="0" err="1">
                <a:cs typeface="Calibri" panose="020F0502020204030204" pitchFamily="34" charset="0"/>
              </a:rPr>
              <a:t>Воротняк</a:t>
            </a:r>
            <a:r>
              <a:rPr lang="ru-RU" b="1" dirty="0">
                <a:cs typeface="Calibri" panose="020F0502020204030204" pitchFamily="34" charset="0"/>
              </a:rPr>
              <a:t> Андрей</a:t>
            </a:r>
            <a:br>
              <a:rPr lang="ru-RU" b="1" dirty="0">
                <a:cs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1220449" y="2499964"/>
            <a:ext cx="4643313" cy="437744"/>
          </a:xfrm>
        </p:spPr>
        <p:txBody>
          <a:bodyPr>
            <a:normAutofit/>
          </a:bodyPr>
          <a:lstStyle/>
          <a:p>
            <a:r>
              <a:rPr lang="ru-RU" b="1" dirty="0" smtClean="0">
                <a:cs typeface="Calibri" panose="020F0502020204030204" pitchFamily="34" charset="0"/>
              </a:rPr>
              <a:t>47 </a:t>
            </a:r>
            <a:r>
              <a:rPr lang="ru-RU" b="1" dirty="0">
                <a:cs typeface="Calibri" panose="020F0502020204030204" pitchFamily="34" charset="0"/>
              </a:rPr>
              <a:t>ГА, </a:t>
            </a:r>
            <a:r>
              <a:rPr lang="ru-RU" b="1" dirty="0" smtClean="0">
                <a:cs typeface="Calibri" panose="020F0502020204030204" pitchFamily="34" charset="0"/>
              </a:rPr>
              <a:t>ОТДЫХ (РЕКРИАЦИЯ)</a:t>
            </a:r>
            <a:endParaRPr lang="ru-RU" b="1" dirty="0">
              <a:cs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303" y="3124200"/>
            <a:ext cx="4323404" cy="3251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089" y="1038176"/>
            <a:ext cx="3887735" cy="29235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" y="3124200"/>
            <a:ext cx="4434469" cy="33347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766" y="3865841"/>
            <a:ext cx="3696240" cy="27795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007674" y="368550"/>
            <a:ext cx="8832665" cy="5548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УСПЕШНЫЕ ПРАКТИКИ ОСВОЕНИЯ «ДАЛЬНЕВОСТОЧНОГО ГЕКТАРА»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07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5162</TotalTime>
  <Words>404</Words>
  <Application>Microsoft Office PowerPoint</Application>
  <PresentationFormat>Широкоэкранный</PresentationFormat>
  <Paragraphs>65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Segoe UI</vt:lpstr>
      <vt:lpstr>Times New Roman</vt:lpstr>
      <vt:lpstr>2_Тема Office</vt:lpstr>
      <vt:lpstr>Консультант отдела по обеспечению деятельности  министра Хабаровского края - уполномоченного по вопросам «Дальневосточного гектара»  </vt:lpstr>
      <vt:lpstr>ПРЕДОСТАВЛЕНИЕ ЗЕМЕЛЬНЫХ УЧАСТКОВ ПО ПРОГРАММЕ «ДАЛЬНЕВОСТОЧНЫЙ ГЕКТАР» В ХАБАРОВСКОМ КРАЕ</vt:lpstr>
      <vt:lpstr>МОНИТОРИНГ СТЕПЕНИ ОСВОЕНИЯ «ДАЛЬНЕВОСТОЧНЫХ ГЕКТАРОВ»</vt:lpstr>
      <vt:lpstr>МЕТОДИЧЕСКИЕ МАТЕРИАЛЫ ПО РЕАЛИЗАЦИИ ПРОГРАММЫ «ДАЛЬНЕВОСТОЧНЫЙ ГЕКТАР»</vt:lpstr>
      <vt:lpstr>Презентация PowerPoint</vt:lpstr>
      <vt:lpstr>Шкробов Виктор </vt:lpstr>
      <vt:lpstr>Ковалев Иван </vt:lpstr>
      <vt:lpstr>Рева Константин </vt:lpstr>
      <vt:lpstr>Воротняк Андрей </vt:lpstr>
      <vt:lpstr>Раров Вилорий </vt:lpstr>
      <vt:lpstr>Презентация PowerPoint</vt:lpstr>
      <vt:lpstr>Николаевский муниципальный район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ЕЖЕГОДНЫЙ КРАЕВОЙ КОНКУРС ПО ПРОДВИЖЕНИЮ СОЦИАЛЬНОЙ ИНИЦИАТИВЫ «ДАЛЬНЕВОСТОЧНЫЙ ГЕКТАР»</vt:lpstr>
    </vt:vector>
  </TitlesOfParts>
  <Company>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 a</dc:creator>
  <cp:lastModifiedBy>Примак Андрей Анатольевич</cp:lastModifiedBy>
  <cp:revision>533</cp:revision>
  <cp:lastPrinted>2018-10-24T06:23:35Z</cp:lastPrinted>
  <dcterms:created xsi:type="dcterms:W3CDTF">2015-07-02T17:32:10Z</dcterms:created>
  <dcterms:modified xsi:type="dcterms:W3CDTF">2018-12-20T07:21:02Z</dcterms:modified>
</cp:coreProperties>
</file>