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7" r:id="rId2"/>
    <p:sldId id="323" r:id="rId3"/>
    <p:sldId id="325" r:id="rId4"/>
    <p:sldId id="324" r:id="rId5"/>
    <p:sldId id="318" r:id="rId6"/>
    <p:sldId id="317" r:id="rId7"/>
    <p:sldId id="319" r:id="rId8"/>
    <p:sldId id="321" r:id="rId9"/>
    <p:sldId id="308" r:id="rId10"/>
    <p:sldId id="316" r:id="rId11"/>
    <p:sldId id="297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B20709D-CB2F-4254-B4A8-7A6E9CA514EF}">
          <p14:sldIdLst>
            <p14:sldId id="257"/>
            <p14:sldId id="323"/>
            <p14:sldId id="325"/>
            <p14:sldId id="324"/>
            <p14:sldId id="318"/>
            <p14:sldId id="317"/>
            <p14:sldId id="319"/>
            <p14:sldId id="321"/>
            <p14:sldId id="308"/>
            <p14:sldId id="31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991"/>
    <a:srgbClr val="8E1A4E"/>
    <a:srgbClr val="8F1A50"/>
    <a:srgbClr val="F4C4DA"/>
    <a:srgbClr val="0AA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821" autoAdjust="0"/>
  </p:normalViewPr>
  <p:slideViewPr>
    <p:cSldViewPr snapToGrid="0">
      <p:cViewPr varScale="1">
        <p:scale>
          <a:sx n="101" d="100"/>
          <a:sy n="101" d="100"/>
        </p:scale>
        <p:origin x="14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BF299-9787-4B34-A504-F604F446FE6B}" type="datetimeFigureOut">
              <a:rPr lang="ru-RU" smtClean="0"/>
              <a:t>20.12.2018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A2E8B-7D42-4004-B1E1-1F058F85FE7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12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2E8B-7D42-4004-B1E1-1F058F85FE7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968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2E8B-7D42-4004-B1E1-1F058F85FE7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94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DA2E8B-7D42-4004-B1E1-1F058F85FE7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946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A2E8B-7D42-4004-B1E1-1F058F85FE7B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65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7DE3D-1043-4BBA-9E2C-C908A2240F02}" type="datetime1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89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54FA-FA0F-42CC-A7E4-4F3694C30AE0}" type="datetime1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24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7873B-52C3-4A31-AEBB-A9A9090CC55C}" type="datetime1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595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BD952-0B41-42BD-8C38-95A0592F0BDB}" type="datetime1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84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5B0FA-1C1A-4E85-9F6D-66B588711962}" type="datetime1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39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827-5422-4E1E-B26B-28394B33BD40}" type="datetime1">
              <a:rPr lang="ru-RU" smtClean="0"/>
              <a:t>20.12.2018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80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B1677-C846-48F2-8F30-9644F415C63D}" type="datetime1">
              <a:rPr lang="ru-RU" smtClean="0"/>
              <a:t>20.12.2018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18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20EC-C961-4AD3-8748-F6D63B2D2951}" type="datetime1">
              <a:rPr lang="ru-RU" smtClean="0"/>
              <a:t>20.12.2018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688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BC68-634B-4DCD-9992-C91625D795BE}" type="datetime1">
              <a:rPr lang="ru-RU" smtClean="0"/>
              <a:t>20.12.2018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62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C7B66-DFA7-4182-8096-5662EAE16A99}" type="datetime1">
              <a:rPr lang="ru-RU" smtClean="0"/>
              <a:t>20.12.2018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722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709FE-FD35-4555-A09C-A0DB5FE24C6B}" type="datetime1">
              <a:rPr lang="ru-RU" smtClean="0"/>
              <a:t>20.12.2018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39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9B210-89A4-4175-87D7-A64848298613}" type="datetime1">
              <a:rPr lang="ru-RU" smtClean="0"/>
              <a:t>20.12.2018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C250AF-1AC9-4377-A1BA-A4A67991F7A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17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90AE73-477F-45F7-B7CA-518DAAE057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2" t="5888" r="54581" b="64050"/>
          <a:stretch/>
        </p:blipFill>
        <p:spPr>
          <a:xfrm>
            <a:off x="7323016" y="4493847"/>
            <a:ext cx="4868984" cy="2364153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8CEF63D0-38F8-49FD-861F-5433195DB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3658" cy="975037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01C47EE-C395-4A4D-B453-029493AFC46E}"/>
              </a:ext>
            </a:extLst>
          </p:cNvPr>
          <p:cNvSpPr txBox="1">
            <a:spLocks noChangeArrowheads="1"/>
          </p:cNvSpPr>
          <p:nvPr/>
        </p:nvSpPr>
        <p:spPr>
          <a:xfrm>
            <a:off x="-14033" y="1525660"/>
            <a:ext cx="12191999" cy="1866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ru-RU" sz="2800" spc="0" dirty="0">
                <a:solidFill>
                  <a:srgbClr val="011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«Изменения в Федеральный закон от 01.05.2016г. № 119-ФЗ. </a:t>
            </a:r>
          </a:p>
          <a:p>
            <a:pPr algn="ctr">
              <a:lnSpc>
                <a:spcPts val="3000"/>
              </a:lnSpc>
              <a:spcAft>
                <a:spcPts val="600"/>
              </a:spcAft>
            </a:pPr>
            <a:endParaRPr lang="ru-RU" sz="2800" spc="0" dirty="0">
              <a:solidFill>
                <a:srgbClr val="0119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3000"/>
              </a:lnSpc>
              <a:spcAft>
                <a:spcPts val="600"/>
              </a:spcAft>
            </a:pPr>
            <a:r>
              <a:rPr lang="ru-RU" sz="2800" spc="0" dirty="0">
                <a:solidFill>
                  <a:srgbClr val="011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рассмотрения обращений, жалоб граждан в части реализации проекта «Дальневосточный гектар» на территории Хабаровского края»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429E810-D283-4135-98A7-FA7158A19C82}"/>
              </a:ext>
            </a:extLst>
          </p:cNvPr>
          <p:cNvSpPr txBox="1">
            <a:spLocks noChangeArrowheads="1"/>
          </p:cNvSpPr>
          <p:nvPr/>
        </p:nvSpPr>
        <p:spPr>
          <a:xfrm>
            <a:off x="371475" y="4935425"/>
            <a:ext cx="11487150" cy="1054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pPr algn="ctr"/>
            <a:endParaRPr lang="en-US" sz="2600" spc="0" dirty="0">
              <a:solidFill>
                <a:srgbClr val="8E1A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701C47EE-C395-4A4D-B453-029493AFC46E}"/>
              </a:ext>
            </a:extLst>
          </p:cNvPr>
          <p:cNvSpPr txBox="1">
            <a:spLocks noChangeArrowheads="1"/>
          </p:cNvSpPr>
          <p:nvPr/>
        </p:nvSpPr>
        <p:spPr>
          <a:xfrm>
            <a:off x="93624" y="3465686"/>
            <a:ext cx="12191999" cy="97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pPr algn="ctr">
              <a:lnSpc>
                <a:spcPts val="3200"/>
              </a:lnSpc>
            </a:pPr>
            <a:endParaRPr lang="en-US" sz="2800" spc="0" dirty="0">
              <a:solidFill>
                <a:srgbClr val="8E1A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32052EF-25BE-41AC-B77F-0121E8FE9E41}"/>
              </a:ext>
            </a:extLst>
          </p:cNvPr>
          <p:cNvSpPr txBox="1">
            <a:spLocks noChangeArrowheads="1"/>
          </p:cNvSpPr>
          <p:nvPr/>
        </p:nvSpPr>
        <p:spPr>
          <a:xfrm>
            <a:off x="138367" y="4878184"/>
            <a:ext cx="12191999" cy="8661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354">
              <a:lnSpc>
                <a:spcPct val="100000"/>
              </a:lnSpc>
              <a:spcBef>
                <a:spcPct val="0"/>
              </a:spcBef>
              <a:buNone/>
              <a:defRPr lang="en-US" sz="3600" b="1" spc="-151">
                <a:solidFill>
                  <a:schemeClr val="tx1">
                    <a:lumMod val="65000"/>
                    <a:lumOff val="35000"/>
                  </a:schemeClr>
                </a:solidFill>
                <a:latin typeface="Titillium Lt" panose="00000400000000000000" pitchFamily="50" charset="0"/>
                <a:ea typeface="+mj-ea"/>
                <a:cs typeface="+mj-cs"/>
              </a:defRPr>
            </a:lvl1pPr>
          </a:lstStyle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ru-RU" sz="2000" i="1" spc="0" dirty="0">
                <a:solidFill>
                  <a:srgbClr val="011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Координатор проекта «Дальневосточный гектар» по ДФО,</a:t>
            </a:r>
          </a:p>
          <a:p>
            <a:pPr algn="ctr">
              <a:lnSpc>
                <a:spcPts val="2400"/>
              </a:lnSpc>
              <a:spcAft>
                <a:spcPts val="600"/>
              </a:spcAft>
            </a:pPr>
            <a:r>
              <a:rPr lang="ru-RU" sz="2000" i="1" spc="0" dirty="0">
                <a:solidFill>
                  <a:srgbClr val="0119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Ферапонтов Дмитрий Станиславович</a:t>
            </a:r>
          </a:p>
        </p:txBody>
      </p:sp>
    </p:spTree>
    <p:extLst>
      <p:ext uri="{BB962C8B-B14F-4D97-AF65-F5344CB8AC3E}">
        <p14:creationId xmlns:p14="http://schemas.microsoft.com/office/powerpoint/2010/main" val="3717494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947611-5DDA-463F-9EDE-E57F37FC8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32" y="1460430"/>
            <a:ext cx="5224968" cy="4594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3B4244-E28B-466B-A446-1805956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8941E2E-C789-41A0-9AD0-808AC03B2B72}"/>
              </a:ext>
            </a:extLst>
          </p:cNvPr>
          <p:cNvSpPr/>
          <p:nvPr/>
        </p:nvSpPr>
        <p:spPr>
          <a:xfrm>
            <a:off x="3916007" y="192024"/>
            <a:ext cx="6985540" cy="11247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ОШИБОЧНОГО РАЗМЕЩЕНИЯ ПОСТУПИВШЕГО ЗАЯВЛЕНИЯ (СТАТУС «ЗАЯВЛЕНИЕ НА РАССМОТРЕНИИ»),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ВОЗМОЖНОСТЬ ОТМЕНИТЬ РЕШЕНИЕ</a:t>
            </a:r>
          </a:p>
        </p:txBody>
      </p:sp>
      <p:pic>
        <p:nvPicPr>
          <p:cNvPr id="8" name="Рисунок 7" descr="Стрелка: разворот">
            <a:extLst>
              <a:ext uri="{FF2B5EF4-FFF2-40B4-BE49-F238E27FC236}">
                <a16:creationId xmlns:a16="http://schemas.microsoft.com/office/drawing/2014/main" id="{4582629F-4367-4FE2-8485-E89F4FC2C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67040" y="332202"/>
            <a:ext cx="914400" cy="9144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D76A885-06AA-4E72-B666-B66DA53D6D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15" y="1555773"/>
            <a:ext cx="6096000" cy="2174163"/>
          </a:xfrm>
          <a:prstGeom prst="rect">
            <a:avLst/>
          </a:prstGeom>
          <a:ln>
            <a:solidFill>
              <a:srgbClr val="0AA812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6116CC-DDA6-45FC-B740-5688FB86E8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7558" y="3403591"/>
            <a:ext cx="3544462" cy="2742738"/>
          </a:xfrm>
          <a:prstGeom prst="rect">
            <a:avLst/>
          </a:prstGeom>
          <a:ln>
            <a:solidFill>
              <a:srgbClr val="31589F"/>
            </a:solidFill>
          </a:ln>
        </p:spPr>
      </p:pic>
      <p:pic>
        <p:nvPicPr>
          <p:cNvPr id="12" name="Рисунок 11" descr="Стрелка: изгиб по часовой стрелке">
            <a:extLst>
              <a:ext uri="{FF2B5EF4-FFF2-40B4-BE49-F238E27FC236}">
                <a16:creationId xmlns:a16="http://schemas.microsoft.com/office/drawing/2014/main" id="{67BA60CC-903D-446A-A2A6-2E0C1A37B52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350898">
            <a:off x="6387004" y="4145751"/>
            <a:ext cx="863104" cy="972098"/>
          </a:xfrm>
          <a:prstGeom prst="rect">
            <a:avLst/>
          </a:prstGeom>
        </p:spPr>
      </p:pic>
      <p:pic>
        <p:nvPicPr>
          <p:cNvPr id="14" name="Рисунок 13" descr="Стрелка: изгиб против часовой стрелки">
            <a:extLst>
              <a:ext uri="{FF2B5EF4-FFF2-40B4-BE49-F238E27FC236}">
                <a16:creationId xmlns:a16="http://schemas.microsoft.com/office/drawing/2014/main" id="{9C156E6A-7653-4D8A-9059-5C493CCB2B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9076951">
            <a:off x="2526899" y="3352978"/>
            <a:ext cx="914400" cy="914400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505B3798-94B8-41B4-BAF2-B1FE02CE0BC6}"/>
              </a:ext>
            </a:extLst>
          </p:cNvPr>
          <p:cNvSpPr/>
          <p:nvPr/>
        </p:nvSpPr>
        <p:spPr>
          <a:xfrm>
            <a:off x="314050" y="4340352"/>
            <a:ext cx="2633472" cy="17477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При отмене решения, заявление возвращается в статус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«ЗАЯВЛЕНИЕ ПОДАНО» </a:t>
            </a:r>
          </a:p>
        </p:txBody>
      </p:sp>
      <p:pic>
        <p:nvPicPr>
          <p:cNvPr id="13" name="Рисунок 12" descr="Компьютер">
            <a:extLst>
              <a:ext uri="{FF2B5EF4-FFF2-40B4-BE49-F238E27FC236}">
                <a16:creationId xmlns:a16="http://schemas.microsoft.com/office/drawing/2014/main" id="{28BA574B-E4C0-4683-9941-462CAC752C7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561662" y="4676410"/>
            <a:ext cx="2230358" cy="2230358"/>
          </a:xfrm>
          <a:prstGeom prst="rect">
            <a:avLst/>
          </a:prstGeom>
        </p:spPr>
      </p:pic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43CC6026-4D87-4E44-ABA4-20384A25E5C3}"/>
              </a:ext>
            </a:extLst>
          </p:cNvPr>
          <p:cNvSpPr/>
          <p:nvPr/>
        </p:nvSpPr>
        <p:spPr>
          <a:xfrm>
            <a:off x="4741989" y="5271814"/>
            <a:ext cx="1109472" cy="743712"/>
          </a:xfrm>
          <a:prstGeom prst="flowChartAlternateProcess">
            <a:avLst/>
          </a:prstGeom>
          <a:solidFill>
            <a:srgbClr val="FFB9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ЛК УО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B47B9E-8252-4CCB-807A-4AA4282285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57400"/>
            <a:ext cx="195088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6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1"/>
          <p:cNvSpPr txBox="1">
            <a:spLocks/>
          </p:cNvSpPr>
          <p:nvPr/>
        </p:nvSpPr>
        <p:spPr>
          <a:xfrm>
            <a:off x="955749" y="2897945"/>
            <a:ext cx="10814143" cy="18850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333"/>
              </a:spcBef>
              <a:buFont typeface="Arial" panose="020B0604020202020204" pitchFamily="34" charset="0"/>
              <a:buNone/>
              <a:defRPr sz="4000" kern="1200">
                <a:solidFill>
                  <a:srgbClr val="8300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09585" indent="0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b="1" dirty="0">
                <a:solidFill>
                  <a:srgbClr val="011991"/>
                </a:solidFill>
                <a:latin typeface="+mn-lt"/>
              </a:rPr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196DE7-F400-43DA-86BB-761A268451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2" t="5888" r="54581" b="64050"/>
          <a:stretch/>
        </p:blipFill>
        <p:spPr>
          <a:xfrm>
            <a:off x="7277878" y="4471930"/>
            <a:ext cx="4914122" cy="2386070"/>
          </a:xfrm>
          <a:prstGeom prst="rect">
            <a:avLst/>
          </a:prstGeom>
        </p:spPr>
      </p:pic>
      <p:pic>
        <p:nvPicPr>
          <p:cNvPr id="5" name="Picture 13">
            <a:extLst>
              <a:ext uri="{FF2B5EF4-FFF2-40B4-BE49-F238E27FC236}">
                <a16:creationId xmlns:a16="http://schemas.microsoft.com/office/drawing/2014/main" id="{8CEF63D0-38F8-49FD-861F-5433195DB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" y="98217"/>
            <a:ext cx="1813658" cy="9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8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514909-255E-418B-97C7-0FD5A83D9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246" y="1430215"/>
            <a:ext cx="10517554" cy="47467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18 декабря 2018 года Государственная Дума Федерального Собрания приняла в 3-м чтении (постановление 5464-7 ГД) Федеральный закон о внесении изменений в ФЗ-119 в части: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предоставления «гектара» участникам государственной программы по добровольному переселению соотечественников;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возможности досрочной передачи участка в собственность при постройке дома;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определения Правительством РФ критериев, показателей, подтверждающих документов и механизма оценки предоставляемых гражданином сведений об использовании участка;</a:t>
            </a: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техническая правка в ст.8  (касательно возможности перевода лесных участков в иные категории).</a:t>
            </a:r>
          </a:p>
          <a:p>
            <a:pPr marL="0" indent="0" algn="just">
              <a:buNone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в Совете Федераций назначено на 21 декабря 2018 года.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310816-D72E-4207-A70B-53F42316D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9C250AF-1AC9-4377-A1BA-A4A67991F7A9}" type="slidenum">
              <a:rPr lang="ru-RU" smtClean="0"/>
              <a:t>2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086D1F-9DC1-4CB1-82AA-09FCDE436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16765" cy="9754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99345C-8053-4B25-9F8E-0805EB4AF2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790" y="5427785"/>
            <a:ext cx="2945210" cy="143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418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41EAFCE-1906-4E99-8799-20767A7D0F56}"/>
              </a:ext>
            </a:extLst>
          </p:cNvPr>
          <p:cNvSpPr txBox="1">
            <a:spLocks/>
          </p:cNvSpPr>
          <p:nvPr/>
        </p:nvSpPr>
        <p:spPr>
          <a:xfrm>
            <a:off x="870204" y="606564"/>
            <a:ext cx="104515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заключенных договоров уполномоченными органами</a:t>
            </a:r>
            <a:r>
              <a:rPr 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Хабаровского края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2F5F75-9DED-4ED5-B2B3-87288EA4C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9C250AF-1AC9-4377-A1BA-A4A67991F7A9}" type="slidenum">
              <a:rPr lang="en-US"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3</a:t>
            </a:fld>
            <a:endParaRPr lang="en-US" sz="1200">
              <a:solidFill>
                <a:prstClr val="black">
                  <a:tint val="75000"/>
                </a:prstClr>
              </a:solidFill>
              <a:latin typeface="+mn-lt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F953F-E921-4C91-8A71-3635C1E1F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62"/>
            <a:ext cx="1568519" cy="842158"/>
          </a:xfrm>
          <a:prstGeom prst="rect">
            <a:avLst/>
          </a:prstGeom>
        </p:spPr>
      </p:pic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E66EE7D3-E6DE-4AFC-B5A1-EA60FFF4FB5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000874" y="2486229"/>
          <a:ext cx="10190254" cy="31615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08644">
                  <a:extLst>
                    <a:ext uri="{9D8B030D-6E8A-4147-A177-3AD203B41FA5}">
                      <a16:colId xmlns:a16="http://schemas.microsoft.com/office/drawing/2014/main" val="2665084864"/>
                    </a:ext>
                  </a:extLst>
                </a:gridCol>
                <a:gridCol w="8257700">
                  <a:extLst>
                    <a:ext uri="{9D8B030D-6E8A-4147-A177-3AD203B41FA5}">
                      <a16:colId xmlns:a16="http://schemas.microsoft.com/office/drawing/2014/main" val="1082936743"/>
                    </a:ext>
                  </a:extLst>
                </a:gridCol>
                <a:gridCol w="1223910">
                  <a:extLst>
                    <a:ext uri="{9D8B030D-6E8A-4147-A177-3AD203B41FA5}">
                      <a16:colId xmlns:a16="http://schemas.microsoft.com/office/drawing/2014/main" val="3736174884"/>
                    </a:ext>
                  </a:extLst>
                </a:gridCol>
              </a:tblGrid>
              <a:tr h="30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Уполномоченный орган Хабаровского края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договоры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extLst>
                  <a:ext uri="{0D108BD9-81ED-4DB2-BD59-A6C34878D82A}">
                    <a16:rowId xmlns:a16="http://schemas.microsoft.com/office/drawing/2014/main" val="3465383852"/>
                  </a:ext>
                </a:extLst>
              </a:tr>
              <a:tr h="5435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муниципального района им. Лазо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extLst>
                  <a:ext uri="{0D108BD9-81ED-4DB2-BD59-A6C34878D82A}">
                    <a16:rowId xmlns:a16="http://schemas.microsoft.com/office/drawing/2014/main" val="2720278102"/>
                  </a:ext>
                </a:extLst>
              </a:tr>
              <a:tr h="30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Администрация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Хабаровского муниципального района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extLst>
                  <a:ext uri="{0D108BD9-81ED-4DB2-BD59-A6C34878D82A}">
                    <a16:rowId xmlns:a16="http://schemas.microsoft.com/office/drawing/2014/main" val="2917987267"/>
                  </a:ext>
                </a:extLst>
              </a:tr>
              <a:tr h="4135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Администрация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Вяземского муниципального района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extLst>
                  <a:ext uri="{0D108BD9-81ED-4DB2-BD59-A6C34878D82A}">
                    <a16:rowId xmlns:a16="http://schemas.microsoft.com/office/drawing/2014/main" val="631172449"/>
                  </a:ext>
                </a:extLst>
              </a:tr>
              <a:tr h="4717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Ульчского муниципального района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extLst>
                  <a:ext uri="{0D108BD9-81ED-4DB2-BD59-A6C34878D82A}">
                    <a16:rowId xmlns:a16="http://schemas.microsoft.com/office/drawing/2014/main" val="792119164"/>
                  </a:ext>
                </a:extLst>
              </a:tr>
              <a:tr h="426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Администрация </a:t>
                      </a:r>
                      <a:r>
                        <a:rPr lang="ru-RU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Бикинского</a:t>
                      </a: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муниципального района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extLst>
                  <a:ext uri="{0D108BD9-81ED-4DB2-BD59-A6C34878D82A}">
                    <a16:rowId xmlns:a16="http://schemas.microsoft.com/office/drawing/2014/main" val="646950717"/>
                  </a:ext>
                </a:extLst>
              </a:tr>
              <a:tr h="3074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Иные муниципальные образования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extLst>
                  <a:ext uri="{0D108BD9-81ED-4DB2-BD59-A6C34878D82A}">
                    <a16:rowId xmlns:a16="http://schemas.microsoft.com/office/drawing/2014/main" val="3480141752"/>
                  </a:ext>
                </a:extLst>
              </a:tr>
              <a:tr h="3833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8838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753" marR="14753" marT="14753" marB="0" anchor="ctr"/>
                </a:tc>
                <a:extLst>
                  <a:ext uri="{0D108BD9-81ED-4DB2-BD59-A6C34878D82A}">
                    <a16:rowId xmlns:a16="http://schemas.microsoft.com/office/drawing/2014/main" val="1783235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184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5B8DCA-D7C3-4B2D-B492-178473E8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108" y="365125"/>
            <a:ext cx="9368692" cy="1325563"/>
          </a:xfrm>
        </p:spPr>
        <p:txBody>
          <a:bodyPr>
            <a:normAutofit/>
          </a:bodyPr>
          <a:lstStyle/>
          <a:p>
            <a:pPr algn="ctr"/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заявлений поступивших в Агентство </a:t>
            </a:r>
            <a:b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в период с 01.02.2018 по 17.12.2018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A3A483-AA81-46D4-9083-650F373D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9C250AF-1AC9-4377-A1BA-A4A67991F7A9}" type="slidenum">
              <a:rPr lang="ru-RU" smtClean="0"/>
              <a:pPr>
                <a:spcAft>
                  <a:spcPts val="600"/>
                </a:spcAft>
              </a:pPr>
              <a:t>4</a:t>
            </a:fld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8FA8731-B1CB-4586-ACBB-21990E2336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130288"/>
              </p:ext>
            </p:extLst>
          </p:nvPr>
        </p:nvGraphicFramePr>
        <p:xfrm>
          <a:off x="838200" y="1867552"/>
          <a:ext cx="10515603" cy="4267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51">
                  <a:extLst>
                    <a:ext uri="{9D8B030D-6E8A-4147-A177-3AD203B41FA5}">
                      <a16:colId xmlns:a16="http://schemas.microsoft.com/office/drawing/2014/main" val="1134455707"/>
                    </a:ext>
                  </a:extLst>
                </a:gridCol>
                <a:gridCol w="3150128">
                  <a:extLst>
                    <a:ext uri="{9D8B030D-6E8A-4147-A177-3AD203B41FA5}">
                      <a16:colId xmlns:a16="http://schemas.microsoft.com/office/drawing/2014/main" val="653196428"/>
                    </a:ext>
                  </a:extLst>
                </a:gridCol>
                <a:gridCol w="992290">
                  <a:extLst>
                    <a:ext uri="{9D8B030D-6E8A-4147-A177-3AD203B41FA5}">
                      <a16:colId xmlns:a16="http://schemas.microsoft.com/office/drawing/2014/main" val="912038367"/>
                    </a:ext>
                  </a:extLst>
                </a:gridCol>
                <a:gridCol w="1905827">
                  <a:extLst>
                    <a:ext uri="{9D8B030D-6E8A-4147-A177-3AD203B41FA5}">
                      <a16:colId xmlns:a16="http://schemas.microsoft.com/office/drawing/2014/main" val="421481600"/>
                    </a:ext>
                  </a:extLst>
                </a:gridCol>
                <a:gridCol w="1094095">
                  <a:extLst>
                    <a:ext uri="{9D8B030D-6E8A-4147-A177-3AD203B41FA5}">
                      <a16:colId xmlns:a16="http://schemas.microsoft.com/office/drawing/2014/main" val="2046576163"/>
                    </a:ext>
                  </a:extLst>
                </a:gridCol>
                <a:gridCol w="1105171">
                  <a:extLst>
                    <a:ext uri="{9D8B030D-6E8A-4147-A177-3AD203B41FA5}">
                      <a16:colId xmlns:a16="http://schemas.microsoft.com/office/drawing/2014/main" val="3571790768"/>
                    </a:ext>
                  </a:extLst>
                </a:gridCol>
                <a:gridCol w="1008041">
                  <a:extLst>
                    <a:ext uri="{9D8B030D-6E8A-4147-A177-3AD203B41FA5}">
                      <a16:colId xmlns:a16="http://schemas.microsoft.com/office/drawing/2014/main" val="3698006012"/>
                    </a:ext>
                  </a:extLst>
                </a:gridCol>
              </a:tblGrid>
              <a:tr h="32826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заявлений поступивших в Агентство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771555"/>
                  </a:ext>
                </a:extLst>
              </a:tr>
              <a:tr h="3282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Регион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ДФО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граждан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УО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extLst>
                  <a:ext uri="{0D108BD9-81ED-4DB2-BD59-A6C34878D82A}">
                    <a16:rowId xmlns:a16="http://schemas.microsoft.com/office/drawing/2014/main" val="2268965413"/>
                  </a:ext>
                </a:extLst>
              </a:tr>
              <a:tr h="328268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ДФО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Приморский край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46,85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extLst>
                  <a:ext uri="{0D108BD9-81ED-4DB2-BD59-A6C34878D82A}">
                    <a16:rowId xmlns:a16="http://schemas.microsoft.com/office/drawing/2014/main" val="184220922"/>
                  </a:ext>
                </a:extLst>
              </a:tr>
              <a:tr h="32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Сахалинская область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33,58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extLst>
                  <a:ext uri="{0D108BD9-81ED-4DB2-BD59-A6C34878D82A}">
                    <a16:rowId xmlns:a16="http://schemas.microsoft.com/office/drawing/2014/main" val="174291695"/>
                  </a:ext>
                </a:extLst>
              </a:tr>
              <a:tr h="32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Саха (Якутия)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extLst>
                  <a:ext uri="{0D108BD9-81ED-4DB2-BD59-A6C34878D82A}">
                    <a16:rowId xmlns:a16="http://schemas.microsoft.com/office/drawing/2014/main" val="2850180582"/>
                  </a:ext>
                </a:extLst>
              </a:tr>
              <a:tr h="32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Хабаровский край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extLst>
                  <a:ext uri="{0D108BD9-81ED-4DB2-BD59-A6C34878D82A}">
                    <a16:rowId xmlns:a16="http://schemas.microsoft.com/office/drawing/2014/main" val="2931152365"/>
                  </a:ext>
                </a:extLst>
              </a:tr>
              <a:tr h="32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Амурская область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extLst>
                  <a:ext uri="{0D108BD9-81ED-4DB2-BD59-A6C34878D82A}">
                    <a16:rowId xmlns:a16="http://schemas.microsoft.com/office/drawing/2014/main" val="2827642478"/>
                  </a:ext>
                </a:extLst>
              </a:tr>
              <a:tr h="32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Камчатский край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extLst>
                  <a:ext uri="{0D108BD9-81ED-4DB2-BD59-A6C34878D82A}">
                    <a16:rowId xmlns:a16="http://schemas.microsoft.com/office/drawing/2014/main" val="3604319789"/>
                  </a:ext>
                </a:extLst>
              </a:tr>
              <a:tr h="32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Еврейская АО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extLst>
                  <a:ext uri="{0D108BD9-81ED-4DB2-BD59-A6C34878D82A}">
                    <a16:rowId xmlns:a16="http://schemas.microsoft.com/office/drawing/2014/main" val="2369156635"/>
                  </a:ext>
                </a:extLst>
              </a:tr>
              <a:tr h="32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Магаданская область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extLst>
                  <a:ext uri="{0D108BD9-81ED-4DB2-BD59-A6C34878D82A}">
                    <a16:rowId xmlns:a16="http://schemas.microsoft.com/office/drawing/2014/main" val="2217202197"/>
                  </a:ext>
                </a:extLst>
              </a:tr>
              <a:tr h="32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Чукотский АО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extLst>
                  <a:ext uri="{0D108BD9-81ED-4DB2-BD59-A6C34878D82A}">
                    <a16:rowId xmlns:a16="http://schemas.microsoft.com/office/drawing/2014/main" val="4171224246"/>
                  </a:ext>
                </a:extLst>
              </a:tr>
              <a:tr h="32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указания субъекта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18,77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extLst>
                  <a:ext uri="{0D108BD9-81ED-4DB2-BD59-A6C34878D82A}">
                    <a16:rowId xmlns:a16="http://schemas.microsoft.com/office/drawing/2014/main" val="332965061"/>
                  </a:ext>
                </a:extLst>
              </a:tr>
              <a:tr h="3282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5766" marR="15766" marT="15766" marB="0" anchor="ctr"/>
                </a:tc>
                <a:extLst>
                  <a:ext uri="{0D108BD9-81ED-4DB2-BD59-A6C34878D82A}">
                    <a16:rowId xmlns:a16="http://schemas.microsoft.com/office/drawing/2014/main" val="1393317615"/>
                  </a:ext>
                </a:extLst>
              </a:tr>
            </a:tbl>
          </a:graphicData>
        </a:graphic>
      </p:graphicFrame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BDD6B30-8DB3-4264-82FA-8A868098B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1676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9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50AF-1AC9-4377-A1BA-A4A67991F7A9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65668" y="1027072"/>
            <a:ext cx="10991686" cy="532927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Долгое несогласование выбора вида разрешенного использования</a:t>
            </a:r>
            <a:r>
              <a:rPr lang="ru-RU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buNone/>
              <a:defRPr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Причина долгого несогласования вида разрешённого использования – уведомления приходят сотруднику, который уволился, и новые сотрудники не знают о том, что граждане выбирают вид разрешенного использования по причине неполучения уведомления.</a:t>
            </a:r>
          </a:p>
          <a:p>
            <a:pPr marL="0" lvl="0" indent="0" algn="just">
              <a:lnSpc>
                <a:spcPct val="100000"/>
              </a:lnSpc>
              <a:buNone/>
              <a:defRPr/>
            </a:pPr>
            <a:r>
              <a:rPr lang="ru-RU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Во избежание нарушений сроков пункта 8 статьи 8 Федерального закона № 119-ФЗ, необходимо все заявления, которые находятся в стадии договоры переназначить на новых сотрудников, Для назначения ответственного за обработку договора руководителю необходимо отметить договор в реестре и нажать кнопку «Назначить ответственного». Если по выбранному договору уже был назначен ответственный, то руководитель может переназначить ответственного за утверждение.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5D5666-CB37-4AB2-B5EA-0CA350A91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948" y="4566138"/>
            <a:ext cx="3481118" cy="9388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B29F76-EFD1-4C20-BD83-03CD8FDA6E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571" y="4566138"/>
            <a:ext cx="4395597" cy="1604108"/>
          </a:xfrm>
          <a:prstGeom prst="rect">
            <a:avLst/>
          </a:prstGeom>
        </p:spPr>
      </p:pic>
      <p:sp>
        <p:nvSpPr>
          <p:cNvPr id="10" name="Стрелка: изогнутая вверх 9">
            <a:extLst>
              <a:ext uri="{FF2B5EF4-FFF2-40B4-BE49-F238E27FC236}">
                <a16:creationId xmlns:a16="http://schemas.microsoft.com/office/drawing/2014/main" id="{46C9A34D-1E05-4F74-AE5E-3A6A996479B2}"/>
              </a:ext>
            </a:extLst>
          </p:cNvPr>
          <p:cNvSpPr/>
          <p:nvPr/>
        </p:nvSpPr>
        <p:spPr>
          <a:xfrm rot="5400000">
            <a:off x="4134146" y="4145319"/>
            <a:ext cx="559739" cy="3279108"/>
          </a:xfrm>
          <a:prstGeom prst="bentUpArrow">
            <a:avLst>
              <a:gd name="adj1" fmla="val 32171"/>
              <a:gd name="adj2" fmla="val 2988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8CEF63D0-38F8-49FD-861F-5433195DB5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13658" cy="9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9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50AF-1AC9-4377-A1BA-A4A67991F7A9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6" b="-12473"/>
          <a:stretch/>
        </p:blipFill>
        <p:spPr>
          <a:xfrm>
            <a:off x="3130347" y="1203214"/>
            <a:ext cx="8796502" cy="4955309"/>
          </a:xfrm>
          <a:prstGeom prst="rect">
            <a:avLst/>
          </a:prstGeom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8CEF63D0-38F8-49FD-861F-5433195DB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85"/>
            <a:ext cx="1813658" cy="975037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7644A65-4C26-4DF7-9932-EA2D2B2BFAAD}"/>
              </a:ext>
            </a:extLst>
          </p:cNvPr>
          <p:cNvSpPr/>
          <p:nvPr/>
        </p:nvSpPr>
        <p:spPr>
          <a:xfrm>
            <a:off x="375138" y="1203214"/>
            <a:ext cx="262597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согласовываются и предоставляются в двух и более территориальных зонах, на которые утверждены градостроительные регламенты, что впоследствии ведет к несогласованию гражданину выбранного им вида разрешенного использования.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4098348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3"/>
          <p:cNvSpPr txBox="1">
            <a:spLocks/>
          </p:cNvSpPr>
          <p:nvPr/>
        </p:nvSpPr>
        <p:spPr>
          <a:xfrm>
            <a:off x="3641969" y="935730"/>
            <a:ext cx="7799754" cy="542062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lnSpc>
                <a:spcPct val="150000"/>
              </a:lnSpc>
              <a:buNone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50AF-1AC9-4377-A1BA-A4A67991F7A9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6"/>
          <a:stretch/>
        </p:blipFill>
        <p:spPr>
          <a:xfrm>
            <a:off x="3845169" y="734646"/>
            <a:ext cx="8198339" cy="6123354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CEF63D0-38F8-49FD-861F-5433195DB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1"/>
            <a:ext cx="1813658" cy="97503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002C6E-225F-4B7A-9BB4-512D14FE6A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2" t="5888" r="54581" b="64050"/>
          <a:stretch/>
        </p:blipFill>
        <p:spPr>
          <a:xfrm>
            <a:off x="8888332" y="5253892"/>
            <a:ext cx="3303668" cy="160410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4EB8BE-7D95-4B92-8606-35A5E707C4F8}"/>
              </a:ext>
            </a:extLst>
          </p:cNvPr>
          <p:cNvSpPr/>
          <p:nvPr/>
        </p:nvSpPr>
        <p:spPr>
          <a:xfrm>
            <a:off x="375138" y="1312985"/>
            <a:ext cx="340750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Имеется практика утверждать новые правила землепользования и застройки и градостроительную документацию или вносить в них изменения, без учета выбранных видов разрешенного использования предоставленных в безвозмездное пользование земельных участков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4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50AF-1AC9-4377-A1BA-A4A67991F7A9}" type="slidenum">
              <a:rPr lang="ru-RU" smtClean="0"/>
              <a:t>8</a:t>
            </a:fld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4287846" y="891889"/>
            <a:ext cx="4076434" cy="1454930"/>
            <a:chOff x="582326" y="1145392"/>
            <a:chExt cx="4432734" cy="111733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82326" y="1145392"/>
              <a:ext cx="4432734" cy="3493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b="1" kern="0" dirty="0">
                  <a:solidFill>
                    <a:prstClr val="white"/>
                  </a:solidFill>
                  <a:latin typeface="Calibri"/>
                </a:rPr>
                <a:t>Гражданин</a:t>
              </a:r>
              <a:endPara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82326" y="1493519"/>
              <a:ext cx="4432734" cy="76920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r>
                <a:rPr lang="ru-RU" sz="1500" b="1" kern="0" dirty="0">
                  <a:solidFill>
                    <a:prstClr val="black"/>
                  </a:solidFill>
                </a:rPr>
                <a:t>ОБРАЩЕНИЕ в УО </a:t>
              </a:r>
            </a:p>
            <a:p>
              <a:pPr algn="ctr" defTabSz="914400"/>
              <a:r>
                <a:rPr lang="ru-RU" sz="1500" b="1" kern="0" dirty="0">
                  <a:solidFill>
                    <a:prstClr val="black"/>
                  </a:solidFill>
                </a:rPr>
                <a:t>о предоставлении земельного участка в безвозмездное пользование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253153" y="2752030"/>
            <a:ext cx="6145823" cy="448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500" b="1" kern="0" dirty="0">
                <a:solidFill>
                  <a:prstClr val="black"/>
                </a:solidFill>
              </a:rPr>
              <a:t>Отказ</a:t>
            </a:r>
            <a:endParaRPr lang="ru-RU" sz="15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Выноска со стрелкой вниз 16"/>
          <p:cNvSpPr/>
          <p:nvPr/>
        </p:nvSpPr>
        <p:spPr>
          <a:xfrm>
            <a:off x="7524404" y="3544864"/>
            <a:ext cx="3015762" cy="890478"/>
          </a:xfrm>
          <a:prstGeom prst="downArrow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500" b="1" kern="0" dirty="0">
                <a:solidFill>
                  <a:prstClr val="black"/>
                </a:solidFill>
                <a:latin typeface="Calibri"/>
              </a:rPr>
              <a:t>Действия УО</a:t>
            </a:r>
          </a:p>
        </p:txBody>
      </p:sp>
      <p:sp>
        <p:nvSpPr>
          <p:cNvPr id="18" name="Выноска со стрелкой вниз 17"/>
          <p:cNvSpPr/>
          <p:nvPr/>
        </p:nvSpPr>
        <p:spPr>
          <a:xfrm>
            <a:off x="1890802" y="3568071"/>
            <a:ext cx="3013963" cy="867271"/>
          </a:xfrm>
          <a:prstGeom prst="down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500" b="1" kern="0" dirty="0">
                <a:solidFill>
                  <a:prstClr val="black"/>
                </a:solidFill>
                <a:latin typeface="Calibri"/>
              </a:rPr>
              <a:t>Норма Закона </a:t>
            </a:r>
          </a:p>
          <a:p>
            <a:pPr algn="ctr" defTabSz="914400"/>
            <a:r>
              <a:rPr lang="ru-RU" sz="1500" b="1" kern="0" dirty="0">
                <a:solidFill>
                  <a:prstClr val="black"/>
                </a:solidFill>
              </a:rPr>
              <a:t>(пункты 1-24 статьи 7 № </a:t>
            </a:r>
            <a:r>
              <a:rPr lang="ru-RU" sz="1500" b="1" kern="0" dirty="0">
                <a:solidFill>
                  <a:prstClr val="black"/>
                </a:solidFill>
                <a:latin typeface="Calibri"/>
              </a:rPr>
              <a:t>119-ФЗ)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890802" y="4435342"/>
            <a:ext cx="3013963" cy="1389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500" b="1" kern="0" dirty="0">
                <a:solidFill>
                  <a:prstClr val="black"/>
                </a:solidFill>
              </a:rPr>
              <a:t>Указываются основания для отказа установленные пунктом 3 части 5 статьи 5 Закона  № 119-ФЗ</a:t>
            </a:r>
            <a:endParaRPr lang="ru-RU" sz="15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6146846" y="2349019"/>
            <a:ext cx="358435" cy="367671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24404" y="4470683"/>
            <a:ext cx="3013963" cy="13540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ru-RU" sz="1500" b="1" kern="0" dirty="0">
                <a:solidFill>
                  <a:prstClr val="black"/>
                </a:solidFill>
              </a:rPr>
              <a:t>Указываются основания для отказа установленные  нормативными правовыми актами , регламентами УО</a:t>
            </a:r>
          </a:p>
        </p:txBody>
      </p:sp>
      <p:sp>
        <p:nvSpPr>
          <p:cNvPr id="21" name="Стрелка углом вверх 18">
            <a:extLst>
              <a:ext uri="{FF2B5EF4-FFF2-40B4-BE49-F238E27FC236}">
                <a16:creationId xmlns:a16="http://schemas.microsoft.com/office/drawing/2014/main" id="{F739A642-ADEC-42C4-A91E-69F648427644}"/>
              </a:ext>
            </a:extLst>
          </p:cNvPr>
          <p:cNvSpPr/>
          <p:nvPr/>
        </p:nvSpPr>
        <p:spPr>
          <a:xfrm rot="10800000">
            <a:off x="2395745" y="2878293"/>
            <a:ext cx="857408" cy="666572"/>
          </a:xfrm>
          <a:prstGeom prst="bentUpArrow">
            <a:avLst>
              <a:gd name="adj1" fmla="val 32692"/>
              <a:gd name="adj2" fmla="val 25000"/>
              <a:gd name="adj3" fmla="val 3782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500" b="1" kern="0">
              <a:solidFill>
                <a:prstClr val="black"/>
              </a:solidFill>
            </a:endParaRPr>
          </a:p>
        </p:txBody>
      </p:sp>
      <p:sp>
        <p:nvSpPr>
          <p:cNvPr id="22" name="Стрелка углом вверх 19">
            <a:extLst>
              <a:ext uri="{FF2B5EF4-FFF2-40B4-BE49-F238E27FC236}">
                <a16:creationId xmlns:a16="http://schemas.microsoft.com/office/drawing/2014/main" id="{B02BBA1A-EAFE-4F1A-9F0F-5AC0EC605A03}"/>
              </a:ext>
            </a:extLst>
          </p:cNvPr>
          <p:cNvSpPr/>
          <p:nvPr/>
        </p:nvSpPr>
        <p:spPr>
          <a:xfrm flipV="1">
            <a:off x="9398977" y="2829814"/>
            <a:ext cx="857408" cy="710650"/>
          </a:xfrm>
          <a:prstGeom prst="bentUpArrow">
            <a:avLst>
              <a:gd name="adj1" fmla="val 32692"/>
              <a:gd name="adj2" fmla="val 25000"/>
              <a:gd name="adj3" fmla="val 3782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ru-RU" sz="1500" b="1" ker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8CEF63D0-38F8-49FD-861F-5433195DB5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" y="19445"/>
            <a:ext cx="1952056" cy="9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56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BF9753-8C66-449B-BAFC-5C70635C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C250AF-1AC9-4377-A1BA-A4A67991F7A9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62433E4-9CB5-4DD0-96D7-659EB0DD6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48" y="2182368"/>
            <a:ext cx="3662724" cy="2502796"/>
          </a:xfrm>
          <a:prstGeom prst="rect">
            <a:avLst/>
          </a:prstGeom>
          <a:ln>
            <a:solidFill>
              <a:srgbClr val="31589F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E436E8-C946-4D7B-AC06-01060961B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246" y="1480072"/>
            <a:ext cx="6291072" cy="2930203"/>
          </a:xfrm>
          <a:prstGeom prst="rect">
            <a:avLst/>
          </a:prstGeom>
          <a:ln>
            <a:solidFill>
              <a:srgbClr val="31589F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4480ABC-8BD1-484A-BA13-D0390B57F9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21" y="3729789"/>
            <a:ext cx="6671361" cy="1648139"/>
          </a:xfrm>
          <a:prstGeom prst="rect">
            <a:avLst/>
          </a:prstGeom>
          <a:ln>
            <a:solidFill>
              <a:srgbClr val="31589F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6FB0BD-85EB-478E-8464-187A83F86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976" y="4464198"/>
            <a:ext cx="7795186" cy="1892151"/>
          </a:xfrm>
          <a:prstGeom prst="rect">
            <a:avLst/>
          </a:prstGeom>
          <a:ln>
            <a:solidFill>
              <a:srgbClr val="31589F"/>
            </a:solidFill>
          </a:ln>
        </p:spPr>
      </p:pic>
      <p:sp>
        <p:nvSpPr>
          <p:cNvPr id="12" name="Скругленный прямоугольник 3">
            <a:extLst>
              <a:ext uri="{FF2B5EF4-FFF2-40B4-BE49-F238E27FC236}">
                <a16:creationId xmlns:a16="http://schemas.microsoft.com/office/drawing/2014/main" id="{ECE06427-AC0A-42E2-A580-5CC3F031CAD9}"/>
              </a:ext>
            </a:extLst>
          </p:cNvPr>
          <p:cNvSpPr/>
          <p:nvPr/>
        </p:nvSpPr>
        <p:spPr>
          <a:xfrm>
            <a:off x="3998975" y="237703"/>
            <a:ext cx="6291071" cy="841884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0AA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ПОРЯДОК ДЕЙСТВИЙ ПРИ ДОБАВЛЕНИИ СООТВЕТСТВУЮЩИХ ПОЛНОМОЧИЙ</a:t>
            </a:r>
          </a:p>
        </p:txBody>
      </p:sp>
      <p:pic>
        <p:nvPicPr>
          <p:cNvPr id="13" name="Рисунок 12" descr="Стрелка: изгиб по часовой стрелке">
            <a:extLst>
              <a:ext uri="{FF2B5EF4-FFF2-40B4-BE49-F238E27FC236}">
                <a16:creationId xmlns:a16="http://schemas.microsoft.com/office/drawing/2014/main" id="{E4944EB1-5121-48E2-93B0-2586027D8D1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718505">
            <a:off x="3990665" y="3405405"/>
            <a:ext cx="914400" cy="914400"/>
          </a:xfrm>
          <a:prstGeom prst="rect">
            <a:avLst/>
          </a:prstGeom>
        </p:spPr>
      </p:pic>
      <p:pic>
        <p:nvPicPr>
          <p:cNvPr id="14" name="Рисунок 13" descr="Стрелка: изгиб по часовой стрелке">
            <a:extLst>
              <a:ext uri="{FF2B5EF4-FFF2-40B4-BE49-F238E27FC236}">
                <a16:creationId xmlns:a16="http://schemas.microsoft.com/office/drawing/2014/main" id="{69FB0B54-56CB-433D-B4C3-33B59C9D234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634856">
            <a:off x="3512606" y="4535104"/>
            <a:ext cx="914400" cy="914400"/>
          </a:xfrm>
          <a:prstGeom prst="rect">
            <a:avLst/>
          </a:prstGeom>
        </p:spPr>
      </p:pic>
      <p:pic>
        <p:nvPicPr>
          <p:cNvPr id="6" name="Рисунок 5" descr="Стрелка: изгиб по часовой стрелке">
            <a:extLst>
              <a:ext uri="{FF2B5EF4-FFF2-40B4-BE49-F238E27FC236}">
                <a16:creationId xmlns:a16="http://schemas.microsoft.com/office/drawing/2014/main" id="{62FCC63A-67C3-43B5-A03C-D74E18509AA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731542">
            <a:off x="3453739" y="1852357"/>
            <a:ext cx="914400" cy="91440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04A8FEC4-8405-4A3B-90CA-0C509AE46E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" y="19445"/>
            <a:ext cx="1952056" cy="9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822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392</Words>
  <Application>Microsoft Office PowerPoint</Application>
  <PresentationFormat>Широкоэкранный</PresentationFormat>
  <Paragraphs>150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Количество заявлений поступивших в Агентство  в период с 01.02.2018 по 17.12.2018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DFerapontov</cp:lastModifiedBy>
  <cp:revision>7</cp:revision>
  <dcterms:created xsi:type="dcterms:W3CDTF">2018-12-19T07:18:19Z</dcterms:created>
  <dcterms:modified xsi:type="dcterms:W3CDTF">2018-12-20T09:04:43Z</dcterms:modified>
</cp:coreProperties>
</file>