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86" r:id="rId2"/>
    <p:sldId id="292" r:id="rId3"/>
    <p:sldId id="291" r:id="rId4"/>
    <p:sldId id="288" r:id="rId5"/>
    <p:sldId id="290" r:id="rId6"/>
  </p:sldIdLst>
  <p:sldSz cx="9144000" cy="5143500" type="screen16x9"/>
  <p:notesSz cx="6797675" cy="992663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7EA"/>
    <a:srgbClr val="2859B2"/>
    <a:srgbClr val="800000"/>
    <a:srgbClr val="F9C3D6"/>
    <a:srgbClr val="A53571"/>
    <a:srgbClr val="32A066"/>
    <a:srgbClr val="4076D4"/>
    <a:srgbClr val="E6E6E6"/>
    <a:srgbClr val="922CAE"/>
    <a:srgbClr val="4E7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3529" autoAdjust="0"/>
  </p:normalViewPr>
  <p:slideViewPr>
    <p:cSldViewPr snapToGrid="0" snapToObjects="1">
      <p:cViewPr varScale="1">
        <p:scale>
          <a:sx n="104" d="100"/>
          <a:sy n="104" d="100"/>
        </p:scale>
        <p:origin x="-78" y="-480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46" cy="497759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6" y="2"/>
            <a:ext cx="2946345" cy="497759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r">
              <a:defRPr sz="1200"/>
            </a:lvl1pPr>
          </a:lstStyle>
          <a:p>
            <a:fld id="{CAFA1168-31BA-4EB9-A2EA-D44C1CBAE28C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7" tIns="45644" rIns="91287" bIns="4564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77848"/>
            <a:ext cx="5437822" cy="3907564"/>
          </a:xfrm>
          <a:prstGeom prst="rect">
            <a:avLst/>
          </a:prstGeom>
        </p:spPr>
        <p:txBody>
          <a:bodyPr vert="horz" lIns="91287" tIns="45644" rIns="91287" bIns="4564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881"/>
            <a:ext cx="2946346" cy="497759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6" y="9428881"/>
            <a:ext cx="2946345" cy="497759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r">
              <a:defRPr sz="1200"/>
            </a:lvl1pPr>
          </a:lstStyle>
          <a:p>
            <a:fld id="{7E63344C-4A93-4CEB-B479-8F1939672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0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6E8-3250-4290-AB27-681C1E6E1B3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8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6E8-3250-4290-AB27-681C1E6E1B3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9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6E8-3250-4290-AB27-681C1E6E1B3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95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6E8-3250-4290-AB27-681C1E6E1B3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9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6E8-3250-4290-AB27-681C1E6E1B3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9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0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3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1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1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8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6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2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870AFDD-288C-42BE-BE72-2E8D568825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095BA038-FFA6-438E-AE1A-BAF26CB274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1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84205"/>
              </p:ext>
            </p:extLst>
          </p:nvPr>
        </p:nvGraphicFramePr>
        <p:xfrm>
          <a:off x="36214" y="295106"/>
          <a:ext cx="9080626" cy="48337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325153"/>
                <a:gridCol w="4474000"/>
                <a:gridCol w="724277"/>
                <a:gridCol w="805759"/>
                <a:gridCol w="751437"/>
              </a:tblGrid>
              <a:tr h="262551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Фактор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latin typeface="Calibri" pitchFamily="34" charset="0"/>
                        </a:rPr>
                        <a:t>Показатели</a:t>
                      </a:r>
                      <a:endParaRPr lang="ru-RU" sz="1100" i="1" dirty="0">
                        <a:latin typeface="Calibri" pitchFamily="34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на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31.12.2017</a:t>
                      </a: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на</a:t>
                      </a:r>
                      <a:endParaRPr lang="ru-RU" sz="1100" i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31.12.2017</a:t>
                      </a: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 на 31.12.2019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1664">
                <a:tc gridSpan="5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Раздел 1. Подача заявления и необходимого пакета документов</a:t>
                      </a:r>
                      <a:endParaRPr lang="ru-RU" sz="1000" b="0" i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1.1.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Уровень предоставления услуги по государственной регистрации права через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МФЦ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latin typeface="Calibri" pitchFamily="34" charset="0"/>
                        </a:rPr>
                        <a:t>Доля</a:t>
                      </a:r>
                      <a:r>
                        <a:rPr lang="ru-RU" sz="1000" baseline="0" dirty="0" smtClean="0">
                          <a:latin typeface="Calibri" pitchFamily="34" charset="0"/>
                        </a:rPr>
                        <a:t> государственных услуг по регистрации прав, предоставленных через </a:t>
                      </a:r>
                      <a:r>
                        <a:rPr lang="ru-RU" sz="1000" baseline="0" dirty="0" err="1" smtClean="0">
                          <a:latin typeface="Calibri" pitchFamily="34" charset="0"/>
                        </a:rPr>
                        <a:t>МФЦ</a:t>
                      </a:r>
                      <a:r>
                        <a:rPr lang="ru-RU" sz="1000" baseline="0" dirty="0" smtClean="0">
                          <a:latin typeface="Calibri" pitchFamily="34" charset="0"/>
                        </a:rPr>
                        <a:t>, в общем количестве государственных услуг по регистрации прав (с использованием документов на бумажном носителе), процентов</a:t>
                      </a:r>
                      <a:endParaRPr lang="ru-RU" sz="1000" dirty="0">
                        <a:latin typeface="Calibri" pitchFamily="34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70%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73,29%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80%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618"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1.2.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Доступность подачи заявлений</a:t>
                      </a:r>
                      <a:endParaRPr lang="ru-RU" sz="10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Calibri" pitchFamily="34" charset="0"/>
                          <a:cs typeface="Times New Roman" pitchFamily="18" charset="0"/>
                        </a:rPr>
                        <a:t>Количество заявлений о государственной регистрации прав и (или) государственном </a:t>
                      </a:r>
                      <a:r>
                        <a:rPr lang="ru-RU" sz="1000" b="0" baseline="0" dirty="0" smtClean="0">
                          <a:latin typeface="Calibri" pitchFamily="34" charset="0"/>
                          <a:cs typeface="Times New Roman" pitchFamily="18" charset="0"/>
                        </a:rPr>
                        <a:t>кадастровом</a:t>
                      </a:r>
                      <a:r>
                        <a:rPr lang="ru-RU" sz="1000" b="0" dirty="0" smtClean="0">
                          <a:latin typeface="Calibri" pitchFamily="34" charset="0"/>
                          <a:cs typeface="Times New Roman" pitchFamily="18" charset="0"/>
                        </a:rPr>
                        <a:t> учете на 1 окно ФГБУ "ФКП </a:t>
                      </a:r>
                      <a:r>
                        <a:rPr lang="ru-RU" sz="1000" b="0" dirty="0" err="1" smtClean="0">
                          <a:latin typeface="Calibri" pitchFamily="34" charset="0"/>
                          <a:cs typeface="Times New Roman" pitchFamily="18" charset="0"/>
                        </a:rPr>
                        <a:t>Росреестра</a:t>
                      </a:r>
                      <a:r>
                        <a:rPr lang="ru-RU" sz="1000" b="0" dirty="0" smtClean="0">
                          <a:latin typeface="Calibri" pitchFamily="34" charset="0"/>
                          <a:cs typeface="Times New Roman" pitchFamily="18" charset="0"/>
                        </a:rPr>
                        <a:t>", шт./день</a:t>
                      </a:r>
                      <a:endParaRPr lang="ru-RU" sz="1000" b="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9,6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Количество заявлений о государственной регистрации прав и (или) государственном кадастровом учете на 1 окно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МФЦ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 шт./день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2,8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4290">
                <a:tc grid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Раздел 2. Регистрация права собственности</a:t>
                      </a:r>
                      <a:endParaRPr lang="ru-RU" sz="1000" i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407">
                <a:tc rowSpan="2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2.1.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Обеспечение межведомственного взаимодействия посредством системы межведомственного электронного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взаимодействия (далее -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СМЭВ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) при осуществлении государственного кадастрового учета и (или) государственной регистрации прав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Доля ответов на запросы органа регистрации прав, полученных в электронном виде, в том числе посредством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СМЭВ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, в общем количестве направленных запросов, процентов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72,51 %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234"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Количество сведений, по которым осуществляется электронное межведомственное взаимодействие, штук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0332"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2.2.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Срок регистрации прав собственности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Средний фактический срок регистрации прав (максимально возможный срок), рабочих дней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736"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Средний фактический срок регистрации прав по заявлениям, поданным через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МФЦ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 (максимально возможный срок), рабочих дней</a:t>
                      </a:r>
                      <a:endParaRPr lang="ru-RU" sz="1000" dirty="0">
                        <a:effectLst/>
                        <a:latin typeface="Calibri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76" marR="3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7292"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2.3.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Качество регистрационного процесса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 pitchFamily="34" charset="0"/>
                          <a:cs typeface="Times New Roman" pitchFamily="18" charset="0"/>
                        </a:rPr>
                        <a:t>Доля заявлений о государственной регистрации прав, рассмотрение которых приостановлено государственным регистратором прав по основаниям, указанным в статье 26 Федерального закона "О государственной регистрации недвижимости", в общем количестве поданных заявлений о государственной регистрации прав, процентов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6,6 %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4,49 %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5,8%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Доля заявлений о государственной регистрации прав, по которым в регистрационных действиях отказано, в общем количестве поданных заявлений о государственной регистрации прав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1,2 %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0,88 %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услуг по государственной регистрации прав, оказываемых органам государственной власти субъектов Российской Федерации и местного самоуправления в электронном виде, в общем количестве таких услуг, оказанных органам государственной власти и местного самоуправления, процентов</a:t>
                      </a:r>
                      <a:endParaRPr lang="ru-RU" sz="1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Дополнительный показатель с 01.01.2018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 pitchFamily="34" charset="0"/>
                          <a:cs typeface="Times New Roman" pitchFamily="18" charset="0"/>
                        </a:rPr>
                        <a:t>80%</a:t>
                      </a:r>
                      <a:endParaRPr lang="ru-RU" sz="1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772" marR="157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7667" y="2"/>
            <a:ext cx="8696333" cy="276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8577" tIns="34289" rIns="68577" bIns="34289">
            <a:spAutoFit/>
          </a:bodyPr>
          <a:lstStyle/>
          <a:p>
            <a:r>
              <a:rPr lang="ru-RU" sz="1350" b="1" dirty="0" smtClean="0">
                <a:ea typeface="Calibri" panose="020F0502020204030204" pitchFamily="34" charset="0"/>
                <a:cs typeface="Arial" panose="020B0604020202020204" pitchFamily="34" charset="0"/>
              </a:rPr>
              <a:t>   Целевая </a:t>
            </a:r>
            <a:r>
              <a:rPr lang="ru-RU" sz="1350" b="1" dirty="0">
                <a:ea typeface="Calibri" panose="020F0502020204030204" pitchFamily="34" charset="0"/>
                <a:cs typeface="Arial" panose="020B0604020202020204" pitchFamily="34" charset="0"/>
              </a:rPr>
              <a:t>модель </a:t>
            </a:r>
            <a:r>
              <a:rPr lang="ru-RU" sz="1350" b="1" dirty="0"/>
              <a:t> "Регистрация прав собственности на земельные участки </a:t>
            </a:r>
            <a:r>
              <a:rPr lang="ru-RU" sz="1350" b="1" dirty="0" smtClean="0"/>
              <a:t>и </a:t>
            </a:r>
            <a:r>
              <a:rPr lang="ru-RU" sz="1350" b="1" dirty="0"/>
              <a:t>объекты недвижимого имущества"</a:t>
            </a:r>
            <a:endParaRPr lang="ru-RU" sz="135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7806" cy="2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76925"/>
              </p:ext>
            </p:extLst>
          </p:nvPr>
        </p:nvGraphicFramePr>
        <p:xfrm>
          <a:off x="58892" y="761238"/>
          <a:ext cx="8983745" cy="39433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983745"/>
              </a:tblGrid>
              <a:tr h="39433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2072" y="267666"/>
            <a:ext cx="8244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/>
              <a:t>Информация </a:t>
            </a:r>
            <a:r>
              <a:rPr lang="ru-RU" b="1" i="1" u="sng" dirty="0" smtClean="0"/>
              <a:t>по запрашиваемым </a:t>
            </a:r>
            <a:r>
              <a:rPr lang="ru-RU" b="1" i="1" u="sng" dirty="0" err="1" smtClean="0"/>
              <a:t>УФРС</a:t>
            </a:r>
            <a:r>
              <a:rPr lang="ru-RU" b="1" i="1" u="sng" dirty="0" smtClean="0"/>
              <a:t> видам сведений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95036" y="4984000"/>
            <a:ext cx="95434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министерство </a:t>
            </a:r>
            <a:r>
              <a:rPr lang="ru-RU" sz="9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инвестиционной и земельно-имущественной </a:t>
            </a:r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политики Хабаровского края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9" y="21224"/>
            <a:ext cx="308121" cy="257910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87794"/>
              </p:ext>
            </p:extLst>
          </p:nvPr>
        </p:nvGraphicFramePr>
        <p:xfrm>
          <a:off x="58892" y="796558"/>
          <a:ext cx="9013390" cy="393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43"/>
                <a:gridCol w="8602447"/>
              </a:tblGrid>
              <a:tr h="4836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</a:rPr>
                        <a:t>№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</a:rPr>
                        <a:t>п/п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Виды сведений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Выписка из реестра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муниципальной собственности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Выписка из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похозяйственной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книги о наличии у гражданина права на земельный участок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принадлежности земельного участка к категории земель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установленного разрешения использования земельного участка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о переводе жилого помещения в нежилое или о переводе нежилого помещения в жилое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о разрешении на строительство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о разрешении на ввод в эксплуатацию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подтверждения расположения недвижимости в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границах земельного</a:t>
                      </a:r>
                      <a:r>
                        <a:rPr lang="ru-RU" sz="16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участка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740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24360"/>
              </p:ext>
            </p:extLst>
          </p:nvPr>
        </p:nvGraphicFramePr>
        <p:xfrm>
          <a:off x="58892" y="761238"/>
          <a:ext cx="8983745" cy="39433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983745"/>
              </a:tblGrid>
              <a:tr h="39433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96504" y="17524"/>
            <a:ext cx="8244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Информация </a:t>
            </a:r>
            <a:r>
              <a:rPr lang="ru-RU" sz="1400" b="1" i="1" u="sng" dirty="0" err="1" smtClean="0"/>
              <a:t>МИТИС</a:t>
            </a:r>
            <a:r>
              <a:rPr lang="ru-RU" sz="1400" b="1" i="1" u="sng" dirty="0" smtClean="0"/>
              <a:t> по количеству не подключенных </a:t>
            </a:r>
            <a:r>
              <a:rPr lang="ru-RU" sz="1400" b="1" i="1" u="sng" dirty="0"/>
              <a:t>к </a:t>
            </a:r>
            <a:r>
              <a:rPr lang="ru-RU" sz="1400" b="1" i="1" u="sng" dirty="0" err="1"/>
              <a:t>СМЭВ</a:t>
            </a:r>
            <a:r>
              <a:rPr lang="ru-RU" sz="1400" b="1" i="1" u="sng" dirty="0"/>
              <a:t> </a:t>
            </a:r>
            <a:r>
              <a:rPr lang="ru-RU" sz="1400" b="1" i="1" u="sng" dirty="0" smtClean="0"/>
              <a:t>городских </a:t>
            </a:r>
            <a:r>
              <a:rPr lang="ru-RU" sz="1400" b="1" i="1" u="sng" dirty="0"/>
              <a:t>и сельских </a:t>
            </a:r>
            <a:r>
              <a:rPr lang="ru-RU" sz="1400" b="1" i="1" u="sng" dirty="0" smtClean="0"/>
              <a:t>поселений края </a:t>
            </a:r>
          </a:p>
          <a:p>
            <a:pPr algn="ctr"/>
            <a:r>
              <a:rPr lang="ru-RU" sz="1400" b="1" i="1" u="sng" dirty="0" smtClean="0"/>
              <a:t>по </a:t>
            </a:r>
            <a:r>
              <a:rPr lang="ru-RU" sz="1400" b="1" i="1" u="sng" dirty="0"/>
              <a:t>муниципальным </a:t>
            </a:r>
            <a:r>
              <a:rPr lang="ru-RU" sz="1400" b="1" i="1" u="sng" dirty="0" smtClean="0"/>
              <a:t>районам  края на 12.02.2018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95036" y="4984000"/>
            <a:ext cx="95434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министерство </a:t>
            </a:r>
            <a:r>
              <a:rPr lang="ru-RU" sz="9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инвестиционной и земельно-имущественной </a:t>
            </a:r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политики Хабаровского края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9" y="21224"/>
            <a:ext cx="308121" cy="257910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25236"/>
              </p:ext>
            </p:extLst>
          </p:nvPr>
        </p:nvGraphicFramePr>
        <p:xfrm>
          <a:off x="58892" y="796558"/>
          <a:ext cx="9013390" cy="397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43"/>
                <a:gridCol w="2622989"/>
                <a:gridCol w="2725270"/>
                <a:gridCol w="3254188"/>
              </a:tblGrid>
              <a:tr h="4836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</a:rPr>
                        <a:t>№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</a:rPr>
                        <a:t>п/п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Муниципальный район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</a:rPr>
                        <a:t>Городские поселения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всего/ не подключены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%)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Сельские поселения</a:t>
                      </a:r>
                    </a:p>
                    <a:p>
                      <a:pPr marL="0" marR="0" indent="0" algn="ctr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всего/ не подключены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%)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Солнечный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1 (50 %)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/ 6 (67 %)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Ульчский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/ 4 (22 %)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Амурский 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2 (100 %)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/ 5 (63 %)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Ванинский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/ 1 (33 %)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/ 7 (100 %)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Советско-Гаванский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/ 3 (75 %)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1 (100 %)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Охотский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0 (0 %)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/ 6 (85 %)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Тугуро-Чумиканский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/ 3 (60 %)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 Полины Осипенко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/ 5 (100 %)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14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47525"/>
              </p:ext>
            </p:extLst>
          </p:nvPr>
        </p:nvGraphicFramePr>
        <p:xfrm>
          <a:off x="58894" y="761238"/>
          <a:ext cx="8983745" cy="39433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983745"/>
              </a:tblGrid>
              <a:tr h="39433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8236" y="32026"/>
            <a:ext cx="8609254" cy="553994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ru-RU" sz="1500" b="1" i="1" u="sng" dirty="0"/>
              <a:t>Информация </a:t>
            </a:r>
            <a:r>
              <a:rPr lang="ru-RU" sz="1500" b="1" i="1" u="sng" dirty="0" err="1"/>
              <a:t>УФРС</a:t>
            </a:r>
            <a:r>
              <a:rPr lang="ru-RU" sz="1500" b="1" i="1" u="sng" dirty="0"/>
              <a:t> по видам сведений о количестве не отработанных запросов в </a:t>
            </a:r>
            <a:r>
              <a:rPr lang="ru-RU" sz="1500" b="1" i="1" u="sng" dirty="0" err="1"/>
              <a:t>СМЭВ</a:t>
            </a:r>
            <a:r>
              <a:rPr lang="ru-RU" sz="1500" b="1" i="1" u="sng" dirty="0"/>
              <a:t> </a:t>
            </a:r>
          </a:p>
          <a:p>
            <a:pPr algn="ctr"/>
            <a:r>
              <a:rPr lang="ru-RU" sz="1500" b="1" i="1" u="sng" dirty="0" smtClean="0"/>
              <a:t> </a:t>
            </a:r>
            <a:r>
              <a:rPr lang="ru-RU" sz="1500" b="1" i="1" u="sng" dirty="0"/>
              <a:t>по </a:t>
            </a:r>
            <a:r>
              <a:rPr lang="ru-RU" sz="1500" b="1" i="1" u="sng" dirty="0" smtClean="0"/>
              <a:t>муниципальным </a:t>
            </a:r>
            <a:r>
              <a:rPr lang="ru-RU" sz="1500" b="1" i="1" u="sng" dirty="0"/>
              <a:t>районам </a:t>
            </a:r>
            <a:r>
              <a:rPr lang="ru-RU" sz="1500" b="1" i="1" u="sng" dirty="0" smtClean="0"/>
              <a:t>края  с 19.06.2017 по 13.02.2018 </a:t>
            </a:r>
            <a:endParaRPr lang="ru-RU" sz="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95035" y="4984000"/>
            <a:ext cx="9543495" cy="23083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 defTabSz="91435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900" b="1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" y="33780"/>
            <a:ext cx="389344" cy="407352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46468"/>
              </p:ext>
            </p:extLst>
          </p:nvPr>
        </p:nvGraphicFramePr>
        <p:xfrm>
          <a:off x="34158" y="761238"/>
          <a:ext cx="9052916" cy="3964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51"/>
                <a:gridCol w="1779820"/>
                <a:gridCol w="1160727"/>
                <a:gridCol w="1227035"/>
                <a:gridCol w="1276401"/>
                <a:gridCol w="1156447"/>
                <a:gridCol w="1066800"/>
                <a:gridCol w="1057835"/>
              </a:tblGrid>
              <a:tr h="1201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п/п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Муниципальный район, городской округ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Итого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Выписка из реестра муниципальной собственности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Решение об отнесении земельного участка к землям определенной категории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Решение об установлении вида разрешенного использования земельного участка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Разрешение на строительство объекта капитального строительства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Разрешение на ввод в эксплуатацию объекта капитального строительства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8885"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Количество запросов/Количество представленных ответов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Хабаровский</a:t>
                      </a:r>
                      <a:endParaRPr lang="ru-RU" sz="15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6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3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9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Хабаровск</a:t>
                      </a:r>
                      <a:endParaRPr lang="ru-RU" sz="15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2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2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9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Ульчский</a:t>
                      </a:r>
                      <a:endParaRPr lang="ru-RU" sz="15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 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9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имени Лазо</a:t>
                      </a:r>
                      <a:endParaRPr lang="ru-RU" sz="15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 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1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634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7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10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4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58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00024"/>
              </p:ext>
            </p:extLst>
          </p:nvPr>
        </p:nvGraphicFramePr>
        <p:xfrm>
          <a:off x="58894" y="761238"/>
          <a:ext cx="8983745" cy="39433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983745"/>
              </a:tblGrid>
              <a:tr h="39433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8236" y="32026"/>
            <a:ext cx="8609254" cy="553994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ru-RU" sz="1500" b="1" i="1" u="sng" dirty="0"/>
              <a:t>Информация </a:t>
            </a:r>
            <a:r>
              <a:rPr lang="ru-RU" sz="1500" b="1" i="1" u="sng" dirty="0" err="1"/>
              <a:t>УФРС</a:t>
            </a:r>
            <a:r>
              <a:rPr lang="ru-RU" sz="1500" b="1" i="1" u="sng" dirty="0"/>
              <a:t> по видам сведений о количестве </a:t>
            </a:r>
            <a:r>
              <a:rPr lang="ru-RU" sz="1500" b="1" i="1" u="sng" dirty="0" smtClean="0"/>
              <a:t>не отработанных запросов в </a:t>
            </a:r>
            <a:r>
              <a:rPr lang="ru-RU" sz="1500" b="1" i="1" u="sng" dirty="0" err="1" smtClean="0"/>
              <a:t>СМЭВ</a:t>
            </a:r>
            <a:r>
              <a:rPr lang="ru-RU" sz="1500" b="1" i="1" u="sng" dirty="0" smtClean="0"/>
              <a:t> </a:t>
            </a:r>
          </a:p>
          <a:p>
            <a:pPr algn="ctr"/>
            <a:r>
              <a:rPr lang="ru-RU" sz="1500" b="1" i="1" u="sng" dirty="0" smtClean="0"/>
              <a:t>по </a:t>
            </a:r>
            <a:r>
              <a:rPr lang="ru-RU" sz="1500" b="1" i="1" u="sng" dirty="0"/>
              <a:t>городским и сельским поселениям края  </a:t>
            </a:r>
            <a:r>
              <a:rPr lang="ru-RU" sz="1500" b="1" i="1" u="sng" dirty="0" smtClean="0"/>
              <a:t>с </a:t>
            </a:r>
            <a:r>
              <a:rPr lang="ru-RU" sz="1500" b="1" i="1" u="sng" dirty="0"/>
              <a:t>19.06.2017 по 13.02.2018 </a:t>
            </a:r>
            <a:endParaRPr lang="ru-RU" sz="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95035" y="4984000"/>
            <a:ext cx="9543495" cy="23083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 defTabSz="91435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900" b="1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" y="33780"/>
            <a:ext cx="389344" cy="407352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24553"/>
              </p:ext>
            </p:extLst>
          </p:nvPr>
        </p:nvGraphicFramePr>
        <p:xfrm>
          <a:off x="34158" y="761238"/>
          <a:ext cx="9073024" cy="436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06"/>
                <a:gridCol w="2395728"/>
                <a:gridCol w="685800"/>
                <a:gridCol w="1184707"/>
                <a:gridCol w="1276401"/>
                <a:gridCol w="1156447"/>
                <a:gridCol w="1066800"/>
                <a:gridCol w="1057835"/>
              </a:tblGrid>
              <a:tr h="100355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п/п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Поселение (район)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Выписка из реестра муниципальной собственности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Решение об отнесении земельного участка к землям определенной категории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Решение об установлении вида разрешенного использования земельного участка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Разрешение на строительство объекта капитального строительства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Разрешение на ввод в эксплуатацию объекта капитального строительства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Тополевское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(Хабаровский)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70" baseline="0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«Село </a:t>
                      </a:r>
                      <a:r>
                        <a:rPr lang="ru-RU" sz="1400" b="1" spc="-70" baseline="0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Дормидонтовка</a:t>
                      </a:r>
                      <a:r>
                        <a:rPr lang="ru-RU" sz="1400" b="1" spc="-70" baseline="0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(Вяземский)</a:t>
                      </a:r>
                      <a:endParaRPr lang="ru-RU" sz="1400" b="1" spc="-70" baseline="0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Георгиевское (им. Лазо</a:t>
                      </a:r>
                      <a:r>
                        <a:rPr lang="ru-RU" sz="1400" b="1" baseline="0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Киселевское (</a:t>
                      </a: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Ульчский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Инское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(Охотский)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Мирненское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(Хабаровский)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Корфовское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(Хабаровский)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089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b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Амурск (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Амурский)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089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685766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 err="1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Солнечный» (Солнечный)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 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11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12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4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07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5327</TotalTime>
  <Words>871</Words>
  <Application>Microsoft Office PowerPoint</Application>
  <PresentationFormat>Экран (16:9)</PresentationFormat>
  <Paragraphs>220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 a</dc:creator>
  <cp:lastModifiedBy>Аткина Наталья Владиславовна</cp:lastModifiedBy>
  <cp:revision>568</cp:revision>
  <cp:lastPrinted>2018-02-13T05:52:29Z</cp:lastPrinted>
  <dcterms:created xsi:type="dcterms:W3CDTF">2015-07-02T17:32:10Z</dcterms:created>
  <dcterms:modified xsi:type="dcterms:W3CDTF">2018-02-13T05:53:29Z</dcterms:modified>
</cp:coreProperties>
</file>