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2" r:id="rId2"/>
    <p:sldId id="348" r:id="rId3"/>
    <p:sldId id="390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84" r:id="rId14"/>
    <p:sldId id="385" r:id="rId15"/>
    <p:sldId id="386" r:id="rId16"/>
    <p:sldId id="388" r:id="rId17"/>
    <p:sldId id="389" r:id="rId18"/>
    <p:sldId id="391" r:id="rId19"/>
    <p:sldId id="392" r:id="rId20"/>
    <p:sldId id="387" r:id="rId21"/>
    <p:sldId id="393" r:id="rId22"/>
    <p:sldId id="359" r:id="rId23"/>
    <p:sldId id="360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300" r:id="rId32"/>
  </p:sldIdLst>
  <p:sldSz cx="9144000" cy="6858000" type="screen4x3"/>
  <p:notesSz cx="6797675" cy="9928225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hersk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22C"/>
    <a:srgbClr val="006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075" autoAdjust="0"/>
  </p:normalViewPr>
  <p:slideViewPr>
    <p:cSldViewPr>
      <p:cViewPr>
        <p:scale>
          <a:sx n="100" d="100"/>
          <a:sy n="100" d="100"/>
        </p:scale>
        <p:origin x="43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E590-CAD1-4536-AD98-028C01397F1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0EA7-C935-42B4-AF2A-01393A5FB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641630-B971-40D1-A40E-D39829AAA1E6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30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87095D-320E-4B91-8BAA-16DE2289E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133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5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8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7735" y="6129337"/>
            <a:ext cx="6255694" cy="365125"/>
          </a:xfrm>
        </p:spPr>
        <p:txBody>
          <a:bodyPr/>
          <a:lstStyle>
            <a:lvl1pPr>
              <a:defRPr sz="2000">
                <a:solidFill>
                  <a:srgbClr val="70B22C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Росреестра по Хабаровскому краю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E492-4CCB-43F6-9564-7134B5D105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6194-4454-417A-B786-0E0CE11785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6680-269E-4792-9BF4-3A02F369A2D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5AB0-A839-47EB-9B02-1A59BCC051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0C75-FBD0-4204-B512-9EA28AB72A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B287-2D43-4341-A197-CEC36154C2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158B-22EE-4AEB-A42E-C593DF378B3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7992-904F-4613-9A97-189028BC6E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54C7-FF18-4EAB-867A-C2BE07426C9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1649-F14D-486C-94C1-52A6CE19E5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2B32-6C68-49FC-BDA3-63A53E7497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smtClean="0"/>
              <a:t>Управление Росреестра по Хабаровскому краю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E1F91-D55C-474D-A5D3-9AE63F3A32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osreestr.ru/wps/portal/p/cc_present/EGRN_6" TargetMode="External"/><Relationship Id="rId3" Type="http://schemas.openxmlformats.org/officeDocument/2006/relationships/hyperlink" Target="https://rosreestr.ru/wps/portal/p/cc_present/EGRN_1" TargetMode="External"/><Relationship Id="rId7" Type="http://schemas.openxmlformats.org/officeDocument/2006/relationships/hyperlink" Target="https://rosreestr.ru/wps/portal/p/cc_present/EGRN_5" TargetMode="External"/><Relationship Id="rId12" Type="http://schemas.openxmlformats.org/officeDocument/2006/relationships/hyperlink" Target="https://rosreestr.ru/wps/portal/p/cc_present/gku_grp" TargetMode="External"/><Relationship Id="rId2" Type="http://schemas.openxmlformats.org/officeDocument/2006/relationships/hyperlink" Target="https://rosreestr.ru/wps/portal/p/cc_pres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reestr.ru/wps/portal/p/cc_present/EGRN_4" TargetMode="External"/><Relationship Id="rId11" Type="http://schemas.openxmlformats.org/officeDocument/2006/relationships/hyperlink" Target="https://rosreestr.ru/wps/portal/p/cc_present/GKU_request" TargetMode="External"/><Relationship Id="rId5" Type="http://schemas.openxmlformats.org/officeDocument/2006/relationships/hyperlink" Target="https://rosreestr.ru/wps/portal/p/cc_present/EGRN_3" TargetMode="External"/><Relationship Id="rId10" Type="http://schemas.openxmlformats.org/officeDocument/2006/relationships/hyperlink" Target="https://rosreestr.ru/wps/portal/p/cc_present/reg_rights" TargetMode="External"/><Relationship Id="rId4" Type="http://schemas.openxmlformats.org/officeDocument/2006/relationships/hyperlink" Target="https://rosreestr.ru/wps/portal/p/cc_present/EGRN_2" TargetMode="External"/><Relationship Id="rId9" Type="http://schemas.openxmlformats.org/officeDocument/2006/relationships/hyperlink" Target="https://rosreestr.ru/wps/portal/p/cc_present/ir_egr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510" y="323655"/>
            <a:ext cx="8595956" cy="6165685"/>
          </a:xfrm>
        </p:spPr>
        <p:txBody>
          <a:bodyPr/>
          <a:lstStyle/>
          <a:p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73288" y="1628800"/>
            <a:ext cx="7772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smtClean="0">
                <a:solidFill>
                  <a:srgbClr val="0066CC"/>
                </a:solidFill>
              </a:rPr>
              <a:t/>
            </a:r>
            <a:br>
              <a:rPr lang="ru-RU" altLang="ru-RU" sz="3200" b="1" smtClean="0">
                <a:solidFill>
                  <a:srgbClr val="0066CC"/>
                </a:solidFill>
              </a:rPr>
            </a:br>
            <a:r>
              <a:rPr lang="ru-RU" altLang="ru-RU" b="1" smtClean="0">
                <a:solidFill>
                  <a:srgbClr val="0066CC"/>
                </a:solidFill>
              </a:rPr>
              <a:t/>
            </a:r>
            <a:br>
              <a:rPr lang="ru-RU" altLang="ru-RU" b="1" smtClean="0">
                <a:solidFill>
                  <a:srgbClr val="0066CC"/>
                </a:solidFill>
              </a:rPr>
            </a:br>
            <a:r>
              <a:rPr lang="ru-RU" altLang="ru-RU" b="1" smtClean="0">
                <a:solidFill>
                  <a:srgbClr val="0066CC"/>
                </a:solidFill>
              </a:rPr>
              <a:t>Электронный сервис Росреестра </a:t>
            </a:r>
            <a:br>
              <a:rPr lang="ru-RU" altLang="ru-RU" b="1" smtClean="0">
                <a:solidFill>
                  <a:srgbClr val="0066CC"/>
                </a:solidFill>
              </a:rPr>
            </a:br>
            <a:r>
              <a:rPr lang="ru-RU" altLang="ru-RU" b="1" smtClean="0">
                <a:solidFill>
                  <a:srgbClr val="0066CC"/>
                </a:solidFill>
              </a:rPr>
              <a:t>«Личный кабинет правообладателя»</a:t>
            </a:r>
            <a:br>
              <a:rPr lang="ru-RU" altLang="ru-RU" b="1" smtClean="0">
                <a:solidFill>
                  <a:srgbClr val="0066CC"/>
                </a:solidFill>
              </a:rPr>
            </a:br>
            <a:r>
              <a:rPr lang="ru-RU" altLang="ru-RU" b="1" smtClean="0">
                <a:solidFill>
                  <a:srgbClr val="0066CC"/>
                </a:solidFill>
              </a:rPr>
              <a:t/>
            </a:r>
            <a:br>
              <a:rPr lang="ru-RU" altLang="ru-RU" b="1" smtClean="0">
                <a:solidFill>
                  <a:srgbClr val="0066CC"/>
                </a:solidFill>
              </a:rPr>
            </a:br>
            <a:r>
              <a:rPr lang="ru-RU" altLang="ru-RU" sz="2600" b="1" smtClean="0">
                <a:solidFill>
                  <a:srgbClr val="0066CC"/>
                </a:solidFill>
              </a:rPr>
              <a:t>                                                                     </a:t>
            </a:r>
            <a:endParaRPr lang="ru-RU" altLang="ru-RU" sz="2600" b="1" smtClean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763" y="404813"/>
            <a:ext cx="8229600" cy="576262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800" b="1" smtClean="0">
                <a:solidFill>
                  <a:srgbClr val="FF0000"/>
                </a:solidFill>
              </a:rPr>
              <a:t>Раздел “Помощь и поддержка” </a:t>
            </a:r>
            <a:r>
              <a:rPr lang="ru-RU" altLang="ru-RU" sz="2400" smtClean="0">
                <a:solidFill>
                  <a:srgbClr val="FF0000"/>
                </a:solidFill>
              </a:rPr>
              <a:t/>
            </a:r>
            <a:br>
              <a:rPr lang="ru-RU" altLang="ru-RU" sz="2400" smtClean="0">
                <a:solidFill>
                  <a:srgbClr val="FF0000"/>
                </a:solidFill>
              </a:rPr>
            </a:br>
            <a:r>
              <a:rPr lang="ru-RU" altLang="ru-RU" sz="2400" smtClean="0">
                <a:solidFill>
                  <a:srgbClr val="FF0000"/>
                </a:solidFill>
              </a:rPr>
              <a:t/>
            </a:r>
            <a:br>
              <a:rPr lang="ru-RU" altLang="ru-RU" sz="2400" smtClean="0">
                <a:solidFill>
                  <a:srgbClr val="FF0000"/>
                </a:solidFill>
              </a:rPr>
            </a:br>
            <a:endParaRPr lang="ru-RU" altLang="ru-RU" sz="2400" b="1" smtClean="0">
              <a:solidFill>
                <a:srgbClr val="FF0000"/>
              </a:solidFill>
            </a:endParaRPr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8258" r="15884" b="4359"/>
          <a:stretch>
            <a:fillRect/>
          </a:stretch>
        </p:blipFill>
        <p:spPr bwMode="auto">
          <a:xfrm>
            <a:off x="755650" y="1371600"/>
            <a:ext cx="748823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39975" y="2276475"/>
            <a:ext cx="1368425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6325" y="2708275"/>
            <a:ext cx="1871663" cy="576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765175"/>
            <a:ext cx="7488237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cap="all" dirty="0">
                <a:latin typeface="Arial" charset="0"/>
                <a:hlinkClick r:id="rId2"/>
              </a:rPr>
              <a:t>ГОСУДАРСТВЕННЫЕ УСЛУГИ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</a:rPr>
              <a:t> </a:t>
            </a: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3"/>
              </a:rPr>
              <a:t>1. Получить выписку из ЕГРН об основных характеристиках и зарегистрированных правах на объект недвижимости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4"/>
              </a:rPr>
              <a:t>2. Получить выписку из ЕГРН о кадастровой стоимости объекта недвижимости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5"/>
              </a:rPr>
              <a:t>3. Получить выписку из ЕГРН о правах отдельного лица на имевшиеся (имеющиеся) у него объекты недвижимости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6"/>
              </a:rPr>
              <a:t>4. Получить выписку из ЕГРН о переходе прав на объект недвижимости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7"/>
              </a:rPr>
              <a:t>5. Получить выписку из ЕГРН о содержании правоустанавливающих документов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8"/>
              </a:rPr>
              <a:t>6. Получить кадастровый план территории из ЕГРН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9"/>
              </a:rPr>
              <a:t>7. Запрос посредством доступа к ФГИС ЕГРН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10"/>
              </a:rPr>
              <a:t>8. Подать заявление на государственную регистрацию прав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11"/>
              </a:rPr>
              <a:t>9. Подать заявление о ГКУ</a:t>
            </a: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Arial" charset="0"/>
                <a:hlinkClick r:id="rId12"/>
              </a:rPr>
              <a:t>10. Подать заявление о ГКУ и ГРП</a:t>
            </a:r>
            <a:endParaRPr lang="ru-RU" dirty="0">
              <a:latin typeface="Arial" charset="0"/>
            </a:endParaRPr>
          </a:p>
        </p:txBody>
      </p:sp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77787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</a:rPr>
              <a:t>Перечень государственных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3612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02"/>
            <a:ext cx="9144000" cy="66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0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26"/>
            <a:ext cx="9144000" cy="68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7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278650"/>
            <a:ext cx="8820980" cy="55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7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5" y="0"/>
            <a:ext cx="8982490" cy="67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8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412440"/>
            <a:ext cx="4275394" cy="3016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93784"/>
            <a:ext cx="4657725" cy="34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1" y="1090612"/>
            <a:ext cx="873097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3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4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550950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1088741"/>
            <a:ext cx="8595955" cy="49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78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683695"/>
            <a:ext cx="8640960" cy="4095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1770" y="143635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Запрос посредством доступа к ФГИС ЕГРН </a:t>
            </a:r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0" y="44320"/>
            <a:ext cx="7715250" cy="3381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50" y="3744035"/>
            <a:ext cx="5898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" y="-1"/>
            <a:ext cx="8910990" cy="65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895" y="278650"/>
            <a:ext cx="9252520" cy="58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5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18830"/>
            <a:ext cx="8820979" cy="54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143635"/>
            <a:ext cx="8865985" cy="5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41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28700"/>
            <a:ext cx="8775975" cy="58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7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96" y="233645"/>
            <a:ext cx="8847474" cy="58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6" y="274638"/>
            <a:ext cx="9027494" cy="6583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93047">
            <a:off x="1443710" y="2921168"/>
            <a:ext cx="7290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smtClean="0">
                <a:solidFill>
                  <a:srgbClr val="FF0000"/>
                </a:solidFill>
              </a:rPr>
              <a:t>НЕ РАБОТАЕТ!</a:t>
            </a:r>
            <a:endParaRPr lang="ru-RU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67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6705" y="98630"/>
            <a:ext cx="6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00B050"/>
                </a:solidFill>
              </a:rPr>
              <a:t>Подача заявлений по учету бесхозяйного имущества</a:t>
            </a:r>
            <a:endParaRPr lang="ru-RU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81"/>
            <a:ext cx="9144000" cy="57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10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483895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СПАСИБО  ЗА  ВНИМАНИЕ!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8128" r="15660" b="3577"/>
          <a:stretch>
            <a:fillRect/>
          </a:stretch>
        </p:blipFill>
        <p:spPr bwMode="auto">
          <a:xfrm>
            <a:off x="611188" y="758825"/>
            <a:ext cx="8064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00563" y="1484313"/>
            <a:ext cx="1727200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00" name="Заголовок 2"/>
          <p:cNvSpPr>
            <a:spLocks noGrp="1"/>
          </p:cNvSpPr>
          <p:nvPr>
            <p:ph type="title"/>
          </p:nvPr>
        </p:nvSpPr>
        <p:spPr>
          <a:xfrm>
            <a:off x="446088" y="153988"/>
            <a:ext cx="8229600" cy="633412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</a:rPr>
              <a:t>Необходимо выбрать в меню «личный кабинет»</a:t>
            </a:r>
          </a:p>
        </p:txBody>
      </p:sp>
    </p:spTree>
    <p:extLst>
      <p:ext uri="{BB962C8B-B14F-4D97-AF65-F5344CB8AC3E}">
        <p14:creationId xmlns:p14="http://schemas.microsoft.com/office/powerpoint/2010/main" val="8082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7545" r="17181" b="3635"/>
          <a:stretch>
            <a:fillRect/>
          </a:stretch>
        </p:blipFill>
        <p:spPr bwMode="auto">
          <a:xfrm>
            <a:off x="838200" y="908050"/>
            <a:ext cx="75612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FF0000"/>
                </a:solidFill>
              </a:rPr>
              <a:t>Вход в систему возможно осуществлять посредством указания номера мобильного телефона или электронной почты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8038" y="2997200"/>
            <a:ext cx="25193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7545" r="17183" b="3635"/>
          <a:stretch>
            <a:fillRect/>
          </a:stretch>
        </p:blipFill>
        <p:spPr bwMode="auto">
          <a:xfrm>
            <a:off x="971550" y="836613"/>
            <a:ext cx="73453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Объек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FF0000"/>
                </a:solidFill>
              </a:rPr>
              <a:t>Вход в систему возможно осуществлять посредством указания также номера СНИЛС </a:t>
            </a:r>
            <a:endParaRPr lang="ru-RU" altLang="ru-RU" sz="2000" b="1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76600" y="3068638"/>
            <a:ext cx="10080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</a:rPr>
              <a:t>Просмотр профиля пользователя 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4961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9"/>
          <p:cNvSpPr/>
          <p:nvPr/>
        </p:nvSpPr>
        <p:spPr>
          <a:xfrm>
            <a:off x="3490913" y="1196975"/>
            <a:ext cx="2162175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4" y="728700"/>
            <a:ext cx="8775975" cy="49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</a:rPr>
              <a:t>          Размещение руководства пользователя</a:t>
            </a:r>
          </a:p>
        </p:txBody>
      </p:sp>
      <p:pic>
        <p:nvPicPr>
          <p:cNvPr id="921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8586" r="15475" b="3555"/>
          <a:stretch>
            <a:fillRect/>
          </a:stretch>
        </p:blipFill>
        <p:spPr bwMode="auto">
          <a:xfrm>
            <a:off x="1676400" y="1352550"/>
            <a:ext cx="59197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16302</TotalTime>
  <Words>62</Words>
  <Application>Microsoft Office PowerPoint</Application>
  <PresentationFormat>Экран (4:3)</PresentationFormat>
  <Paragraphs>25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Презентация</vt:lpstr>
      <vt:lpstr>Презентация PowerPoint</vt:lpstr>
      <vt:lpstr>Презентация PowerPoint</vt:lpstr>
      <vt:lpstr>Презентация PowerPoint</vt:lpstr>
      <vt:lpstr>Необходимо выбрать в меню «личный кабинет»</vt:lpstr>
      <vt:lpstr>Вход в систему возможно осуществлять посредством указания номера мобильного телефона или электронной почты</vt:lpstr>
      <vt:lpstr>Вход в систему возможно осуществлять посредством указания также номера СНИЛС </vt:lpstr>
      <vt:lpstr>Просмотр профиля пользователя  </vt:lpstr>
      <vt:lpstr>Презентация PowerPoint</vt:lpstr>
      <vt:lpstr>          Размещение руководства пользователя</vt:lpstr>
      <vt:lpstr> Раздел “Помощь и поддержка”   </vt:lpstr>
      <vt:lpstr>Перечень государственных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Hramova</dc:creator>
  <cp:lastModifiedBy>AndreyV</cp:lastModifiedBy>
  <cp:revision>217</cp:revision>
  <cp:lastPrinted>2018-02-13T22:58:16Z</cp:lastPrinted>
  <dcterms:created xsi:type="dcterms:W3CDTF">2013-11-11T04:30:24Z</dcterms:created>
  <dcterms:modified xsi:type="dcterms:W3CDTF">2018-02-13T23:00:02Z</dcterms:modified>
</cp:coreProperties>
</file>