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  <p:sldMasterId id="2147483879" r:id="rId2"/>
  </p:sldMasterIdLst>
  <p:notesMasterIdLst>
    <p:notesMasterId r:id="rId13"/>
  </p:notesMasterIdLst>
  <p:handoutMasterIdLst>
    <p:handoutMasterId r:id="rId14"/>
  </p:handoutMasterIdLst>
  <p:sldIdLst>
    <p:sldId id="2456" r:id="rId3"/>
    <p:sldId id="2458" r:id="rId4"/>
    <p:sldId id="2459" r:id="rId5"/>
    <p:sldId id="2457" r:id="rId6"/>
    <p:sldId id="2468" r:id="rId7"/>
    <p:sldId id="2469" r:id="rId8"/>
    <p:sldId id="2471" r:id="rId9"/>
    <p:sldId id="2473" r:id="rId10"/>
    <p:sldId id="2472" r:id="rId11"/>
    <p:sldId id="2455" r:id="rId12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89" userDrawn="1">
          <p15:clr>
            <a:srgbClr val="A4A3A4"/>
          </p15:clr>
        </p15:guide>
        <p15:guide id="2" pos="2225" userDrawn="1">
          <p15:clr>
            <a:srgbClr val="A4A3A4"/>
          </p15:clr>
        </p15:guide>
        <p15:guide id="3" orient="horz" pos="3207" userDrawn="1">
          <p15:clr>
            <a:srgbClr val="A4A3A4"/>
          </p15:clr>
        </p15:guide>
        <p15:guide id="4" orient="horz" pos="3208" userDrawn="1">
          <p15:clr>
            <a:srgbClr val="A4A3A4"/>
          </p15:clr>
        </p15:guide>
        <p15:guide id="6" orient="horz" pos="3172" userDrawn="1">
          <p15:clr>
            <a:srgbClr val="A4A3A4"/>
          </p15:clr>
        </p15:guide>
        <p15:guide id="7" orient="horz" pos="3190" userDrawn="1">
          <p15:clr>
            <a:srgbClr val="A4A3A4"/>
          </p15:clr>
        </p15:guide>
        <p15:guide id="8" orient="horz" pos="3158" userDrawn="1">
          <p15:clr>
            <a:srgbClr val="A4A3A4"/>
          </p15:clr>
        </p15:guide>
        <p15:guide id="9" orient="horz" pos="3175" userDrawn="1">
          <p15:clr>
            <a:srgbClr val="A4A3A4"/>
          </p15:clr>
        </p15:guide>
        <p15:guide id="10" orient="horz" pos="3176" userDrawn="1">
          <p15:clr>
            <a:srgbClr val="A4A3A4"/>
          </p15:clr>
        </p15:guide>
        <p15:guide id="11" orient="horz" pos="3141" userDrawn="1">
          <p15:clr>
            <a:srgbClr val="A4A3A4"/>
          </p15:clr>
        </p15:guide>
        <p15:guide id="12" orient="horz" pos="3159" userDrawn="1">
          <p15:clr>
            <a:srgbClr val="A4A3A4"/>
          </p15:clr>
        </p15:guide>
        <p15:guide id="13" pos="2183" userDrawn="1">
          <p15:clr>
            <a:srgbClr val="A4A3A4"/>
          </p15:clr>
        </p15:guide>
        <p15:guide id="14" orient="horz" pos="3127" userDrawn="1">
          <p15:clr>
            <a:srgbClr val="A4A3A4"/>
          </p15:clr>
        </p15:guide>
        <p15:guide id="15" orient="horz" pos="3144" userDrawn="1">
          <p15:clr>
            <a:srgbClr val="A4A3A4"/>
          </p15:clr>
        </p15:guide>
        <p15:guide id="16" orient="horz" pos="3145" userDrawn="1">
          <p15:clr>
            <a:srgbClr val="A4A3A4"/>
          </p15:clr>
        </p15:guide>
        <p15:guide id="17" orient="horz" pos="3109" userDrawn="1">
          <p15:clr>
            <a:srgbClr val="A4A3A4"/>
          </p15:clr>
        </p15:guide>
        <p15:guide id="18" orient="horz" pos="3128" userDrawn="1">
          <p15:clr>
            <a:srgbClr val="A4A3A4"/>
          </p15:clr>
        </p15:guide>
        <p15:guide id="19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ротасов Аркадий Витальевич" initials="ПАВ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CCFF"/>
    <a:srgbClr val="CCFFCC"/>
    <a:srgbClr val="003300"/>
    <a:srgbClr val="000099"/>
    <a:srgbClr val="0000FF"/>
    <a:srgbClr val="FFDBA7"/>
    <a:srgbClr val="FFD393"/>
    <a:srgbClr val="6600CC"/>
    <a:srgbClr val="F68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8291" autoAdjust="0"/>
  </p:normalViewPr>
  <p:slideViewPr>
    <p:cSldViewPr>
      <p:cViewPr varScale="1">
        <p:scale>
          <a:sx n="103" d="100"/>
          <a:sy n="103" d="100"/>
        </p:scale>
        <p:origin x="878" y="8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89"/>
        <p:guide pos="2225"/>
        <p:guide orient="horz" pos="3207"/>
        <p:guide orient="horz" pos="3208"/>
        <p:guide orient="horz" pos="3172"/>
        <p:guide orient="horz" pos="3190"/>
        <p:guide orient="horz" pos="3158"/>
        <p:guide orient="horz" pos="3175"/>
        <p:guide orient="horz" pos="3176"/>
        <p:guide orient="horz" pos="3141"/>
        <p:guide orient="horz" pos="3159"/>
        <p:guide pos="2183"/>
        <p:guide orient="horz" pos="3127"/>
        <p:guide orient="horz" pos="3144"/>
        <p:guide orient="horz" pos="3145"/>
        <p:guide orient="horz" pos="3109"/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2" y="18"/>
            <a:ext cx="2946351" cy="496095"/>
          </a:xfrm>
          <a:prstGeom prst="rect">
            <a:avLst/>
          </a:prstGeom>
        </p:spPr>
        <p:txBody>
          <a:bodyPr vert="horz" wrap="square" lIns="91055" tIns="45529" rIns="91055" bIns="455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55" y="18"/>
            <a:ext cx="2946351" cy="496095"/>
          </a:xfrm>
          <a:prstGeom prst="rect">
            <a:avLst/>
          </a:prstGeom>
        </p:spPr>
        <p:txBody>
          <a:bodyPr vert="horz" wrap="square" lIns="91055" tIns="45529" rIns="91055" bIns="455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08E6DA-CC7F-406E-9C66-064E148EBD60}" type="datetimeFigureOut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2" y="9428973"/>
            <a:ext cx="2946351" cy="496095"/>
          </a:xfrm>
          <a:prstGeom prst="rect">
            <a:avLst/>
          </a:prstGeom>
        </p:spPr>
        <p:txBody>
          <a:bodyPr vert="horz" wrap="square" lIns="91055" tIns="45529" rIns="91055" bIns="455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55" y="9428973"/>
            <a:ext cx="2946351" cy="496095"/>
          </a:xfrm>
          <a:prstGeom prst="rect">
            <a:avLst/>
          </a:prstGeom>
        </p:spPr>
        <p:txBody>
          <a:bodyPr vert="horz" wrap="square" lIns="91055" tIns="45529" rIns="91055" bIns="455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30E09C-D8FE-4A74-8C00-B9F0FD00B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59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2" y="18"/>
            <a:ext cx="2946351" cy="496095"/>
          </a:xfrm>
          <a:prstGeom prst="rect">
            <a:avLst/>
          </a:prstGeom>
        </p:spPr>
        <p:txBody>
          <a:bodyPr vert="horz" wrap="square" lIns="91055" tIns="45529" rIns="91055" bIns="4552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55" y="18"/>
            <a:ext cx="2946351" cy="496095"/>
          </a:xfrm>
          <a:prstGeom prst="rect">
            <a:avLst/>
          </a:prstGeom>
        </p:spPr>
        <p:txBody>
          <a:bodyPr vert="horz" wrap="square" lIns="91055" tIns="45529" rIns="91055" bIns="455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0D5A0A-47ED-4C09-AD56-41551BEA801D}" type="datetimeFigureOut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5" tIns="45529" rIns="91055" bIns="4552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49" y="4715287"/>
            <a:ext cx="5437821" cy="4466432"/>
          </a:xfrm>
          <a:prstGeom prst="rect">
            <a:avLst/>
          </a:prstGeom>
        </p:spPr>
        <p:txBody>
          <a:bodyPr vert="horz" wrap="square" lIns="91055" tIns="45529" rIns="91055" bIns="4552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2" y="9428973"/>
            <a:ext cx="2946351" cy="496095"/>
          </a:xfrm>
          <a:prstGeom prst="rect">
            <a:avLst/>
          </a:prstGeom>
        </p:spPr>
        <p:txBody>
          <a:bodyPr vert="horz" wrap="square" lIns="91055" tIns="45529" rIns="91055" bIns="4552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55" y="9428973"/>
            <a:ext cx="2946351" cy="496095"/>
          </a:xfrm>
          <a:prstGeom prst="rect">
            <a:avLst/>
          </a:prstGeom>
        </p:spPr>
        <p:txBody>
          <a:bodyPr vert="horz" wrap="square" lIns="91055" tIns="45529" rIns="91055" bIns="455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8B12F4C-0297-41E2-82A7-6A837C8D8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48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6400" y="1247775"/>
            <a:ext cx="5984875" cy="33670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8AB2C-B2EB-4BD1-BFB5-A908565AAEB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89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20018E2E-D2EA-4EDD-9AE6-D8E42F305C74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20C50938-DCD6-4DA7-A593-C09CEDD09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BF553767-16EA-4E23-B0C6-D97D5DD80653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77124A79-FE81-4347-95F4-2B3F72112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D8AA12A6-1FF4-4CA4-910F-6300660DB282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00A9D005-6CDF-4E21-BB16-5E327D75D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54096EAB-55CC-443F-BCEC-6E7AEDB29D97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57A3DE38-FA8C-4911-BED7-F1A014625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5D541-2378-4C04-BF85-ED0692BF08FC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5998A-B3E1-424E-9423-D43E34751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6" y="1409075"/>
            <a:ext cx="8101013" cy="232535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algn="ctr">
              <a:lnSpc>
                <a:spcPct val="100000"/>
              </a:lnSpc>
              <a:spcBef>
                <a:spcPts val="338"/>
              </a:spcBef>
              <a:defRPr sz="1800" b="1" spc="28" baseline="0">
                <a:solidFill>
                  <a:srgbClr val="004D86"/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321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998">
          <p15:clr>
            <a:srgbClr val="FBAE40"/>
          </p15:clr>
        </p15:guide>
        <p15:guide id="2" orient="horz" pos="260">
          <p15:clr>
            <a:srgbClr val="FBAE40"/>
          </p15:clr>
        </p15:guide>
        <p15:guide id="3" pos="4074">
          <p15:clr>
            <a:srgbClr val="FBAE40"/>
          </p15:clr>
        </p15:guide>
        <p15:guide id="4" pos="24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CFAFD030-AB8E-4391-A497-4774BA7E3808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CEC9B9FA-5BC8-4802-8B85-45F54FF50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1E68B68F-1753-4126-BBF7-C83422EBAA9A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6FBEE7CF-B222-4A92-A3D0-C16949DEC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A2BDBE09-82AF-4F78-87A9-86D6BB2D504D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1B927C1F-A668-4001-A591-8D63AC913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FBFADB6B-F0DC-4280-8995-D2709AA9F7AE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683D9932-DC61-48A0-98CD-3C30BC0A9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7CB10D22-E3A5-433F-950D-536FDE08E962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DD7D03C5-3913-4947-AACD-91FC92F10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8F98EFEE-6C6C-458C-A1D0-876EE2DEE169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B381425F-20EE-482B-BB9F-05235625F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FC4D2601-BC87-4C5A-87D5-2DE1427633E7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00F019B3-A3DC-4542-99BA-9D6ABFE7B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136F526E-48AA-41AF-A31E-5E41B19D7361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33D928BD-EE84-47A4-BF0C-F63C2FA61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95D1EFC0-34AA-4504-8734-8B1BC0964FC3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26C98BE6-9A3A-4688-BA0A-8CC120704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D6604771-AE8D-44E5-9695-C94185A6B658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B137AB0A-C419-44A2-8883-D4125E65E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7859144F-B928-48EE-952C-9122276CE50E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800"/>
            </a:lvl1pPr>
          </a:lstStyle>
          <a:p>
            <a:pPr>
              <a:defRPr/>
            </a:pPr>
            <a:fld id="{255FA331-D796-4797-8014-3D47F7ED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3E5AAAD-06D9-49CC-8166-2A0A6903F315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7FB83D22-8138-4B47-BA64-231897C15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ABB0B34C-6B7D-41A2-A103-3E428B85B27B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1EFB57A9-C047-4BD2-8229-0006A6E6D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C27F8D16-E49C-4938-A061-CDAD7BD7CF75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8A3366FB-5309-4797-AD85-326CE589A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E4B1F971-B40D-46F6-92F6-86541B40C048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A7C9A1AE-8FA9-4B71-9F25-CD3D7CC20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88841AD-573D-4CBE-AB28-635E46AA84F3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D5731E5A-C822-4C2C-B067-11722FA16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76E74B00-E195-47A9-B0B3-1176AEDF2922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D3D0C5F5-12DA-49A0-8E6F-C6FA85F2E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FB0DB8B8-9243-4DA2-8B99-839BB2D23D6A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211AD0D-F81C-4B5F-A205-12ADFA011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D26D5012-E904-43DB-855F-762D735A2DE0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10C7397-25B8-4114-B6B1-89608A722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31" r:id="rId13"/>
    <p:sldLayoutId id="214748403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C0C0"/>
            </a:gs>
            <a:gs pos="50000">
              <a:schemeClr val="bg1"/>
            </a:gs>
            <a:gs pos="100000">
              <a:srgbClr val="C0C0C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275DB404-8E48-455F-BCDE-0F79190A3C96}" type="datetime1">
              <a:rPr lang="ru-RU"/>
              <a:pPr>
                <a:defRPr/>
              </a:pPr>
              <a:t>22.03.2018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4A1673A0-F3D8-41DB-AB02-FEE3E37EA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minec.khabkrai.ru/Deyatelnost/Municipalnoe-razvitie/Vserossijskij-konkurs-quot-Luchshaya-municipalnaya-praktika-quot-" TargetMode="External"/><Relationship Id="rId5" Type="http://schemas.openxmlformats.org/officeDocument/2006/relationships/hyperlink" Target="http://economy.gov.ru/minec/activity/sections/climate/contests/2017100202" TargetMode="External"/><Relationship Id="rId4" Type="http://schemas.openxmlformats.org/officeDocument/2006/relationships/hyperlink" Target="http://minjust.ru/ru/razvitie-federativnyh-otnosheniy-i-mestnogo-samoupravleniya/vserossiyskiy-konkurs-luchshay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300" y="1347614"/>
            <a:ext cx="8784976" cy="3323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участия органов местного самоуправления Хабаровского края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региональном и всероссийском этапах конкурса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«Лучшая 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муниципальная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практика»</a:t>
            </a:r>
            <a:endParaRPr lang="ru-RU" alt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5000"/>
              </a:lnSpc>
            </a:pPr>
            <a:endParaRPr lang="ru-RU" alt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БАСТРИКИНА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Маргарита Валерьевна</a:t>
            </a:r>
          </a:p>
          <a:p>
            <a:pPr algn="ctr" eaLnBrk="1" hangingPunct="1">
              <a:lnSpc>
                <a:spcPct val="85000"/>
              </a:lnSpc>
            </a:pPr>
            <a:endParaRPr lang="ru-RU" alt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800"/>
              </a:lnSpc>
            </a:pP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министра экономического </a:t>
            </a:r>
          </a:p>
          <a:p>
            <a:pPr algn="ctr">
              <a:lnSpc>
                <a:spcPts val="1800"/>
              </a:lnSpc>
            </a:pP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Хабаровского края – начальник </a:t>
            </a:r>
            <a:b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экономики местного самоуправления </a:t>
            </a:r>
            <a:b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трудовых ресурсов </a:t>
            </a:r>
          </a:p>
          <a:p>
            <a:pPr algn="ctr">
              <a:lnSpc>
                <a:spcPts val="1800"/>
              </a:lnSpc>
            </a:pPr>
            <a:r>
              <a:rPr lang="ru-RU" alt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1270" y="91440"/>
            <a:ext cx="681037" cy="83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-2" y="41915"/>
            <a:ext cx="9144002" cy="1008185"/>
            <a:chOff x="-2" y="0"/>
            <a:chExt cx="9144002" cy="100818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2"/>
            <a:srcRect b="8562"/>
            <a:stretch/>
          </p:blipFill>
          <p:spPr>
            <a:xfrm>
              <a:off x="-2" y="0"/>
              <a:ext cx="8797748" cy="974363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04" y="0"/>
              <a:ext cx="820296" cy="1008185"/>
            </a:xfrm>
            <a:prstGeom prst="rect">
              <a:avLst/>
            </a:prstGeom>
          </p:spPr>
        </p:pic>
      </p:grpSp>
      <p:sp>
        <p:nvSpPr>
          <p:cNvPr id="23" name="Прямоугольник 22"/>
          <p:cNvSpPr/>
          <p:nvPr/>
        </p:nvSpPr>
        <p:spPr>
          <a:xfrm>
            <a:off x="255654" y="989008"/>
            <a:ext cx="86644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О реализации федерального этапа Конкурса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На сайте Министерства юстиции РФ: </a:t>
            </a:r>
            <a:r>
              <a:rPr lang="ru-RU" dirty="0">
                <a:hlinkClick r:id="rId4"/>
              </a:rPr>
              <a:t>http://</a:t>
            </a:r>
            <a:r>
              <a:rPr lang="ru-RU" dirty="0" smtClean="0">
                <a:hlinkClick r:id="rId4"/>
              </a:rPr>
              <a:t>minjust.ru/ru/razvitie-federativnyh-otnosheniy-i-mestnogo-samoupravleniya/vserossiyskiy-konkurs-luchshaya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На </a:t>
            </a:r>
            <a:r>
              <a:rPr lang="ru-RU" dirty="0"/>
              <a:t>сайте Министерства </a:t>
            </a:r>
            <a:r>
              <a:rPr lang="ru-RU" dirty="0" smtClean="0"/>
              <a:t>экономического развития РФ::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economy.gov.ru/minec/activity/sections/climate/contests/2017100202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endParaRPr lang="ru-RU" dirty="0" smtClean="0"/>
          </a:p>
          <a:p>
            <a:r>
              <a:rPr lang="ru-RU" b="1" u="sng" dirty="0"/>
              <a:t>О реализации </a:t>
            </a:r>
            <a:r>
              <a:rPr lang="ru-RU" b="1" u="sng" dirty="0" smtClean="0"/>
              <a:t>регионального </a:t>
            </a:r>
            <a:r>
              <a:rPr lang="ru-RU" b="1" u="sng" dirty="0"/>
              <a:t>этапа </a:t>
            </a:r>
            <a:r>
              <a:rPr lang="ru-RU" b="1" u="sng" dirty="0" smtClean="0"/>
              <a:t>Конкурса:</a:t>
            </a:r>
          </a:p>
          <a:p>
            <a:endParaRPr lang="ru-RU" b="1" u="sng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На сайте Министерства экономического развития края:: </a:t>
            </a:r>
            <a:r>
              <a:rPr lang="ru-RU" dirty="0">
                <a:hlinkClick r:id="rId6"/>
              </a:rPr>
              <a:t>https://minec.khabkrai.ru/Deyatelnost/Municipalnoe-razvitie/Vserossijskij-konkurs-quot-Luchshaya-municipalnaya-praktika-quot-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792" y="2599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материалами по вопросам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и проведения Всероссийского конкурса «Лучшая муниципальная практика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можно ознакомиться:</a:t>
            </a:r>
            <a:endParaRPr lang="ru-RU" altLang="ru-RU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-2" y="13211"/>
            <a:ext cx="9144002" cy="1008185"/>
            <a:chOff x="-2" y="0"/>
            <a:chExt cx="9144002" cy="100818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2"/>
            <a:srcRect b="8562"/>
            <a:stretch/>
          </p:blipFill>
          <p:spPr>
            <a:xfrm>
              <a:off x="-2" y="0"/>
              <a:ext cx="8797748" cy="974363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04" y="0"/>
              <a:ext cx="820296" cy="1008185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0" y="22618"/>
            <a:ext cx="824440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defRPr/>
            </a:pPr>
            <a:r>
              <a:rPr lang="ru-RU" alt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регулирование вопросов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и проведения Всероссийского конкурса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«Лучшая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муниципальная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практика»</a:t>
            </a:r>
            <a:endParaRPr lang="ru-RU" altLang="ru-RU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8239" y="3075806"/>
            <a:ext cx="8856984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107504" y="1076753"/>
            <a:ext cx="8928992" cy="1864820"/>
            <a:chOff x="120344" y="3278680"/>
            <a:chExt cx="8928992" cy="186482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20344" y="3278680"/>
              <a:ext cx="8928992" cy="1864820"/>
            </a:xfrm>
            <a:prstGeom prst="round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36000" bIns="36000" rtlCol="0" anchor="t"/>
            <a:lstStyle/>
            <a:p>
              <a:r>
                <a:rPr lang="ru-RU" dirty="0" smtClean="0"/>
                <a:t> Федеральный уровень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02190" y="3690835"/>
              <a:ext cx="8749280" cy="5053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ru-RU" sz="1600" dirty="0"/>
                <a:t>Постановление Правительства Российской Федерации от 18.08.2016 № 815 </a:t>
              </a:r>
              <a:br>
                <a:rPr lang="ru-RU" sz="1600" dirty="0"/>
              </a:br>
              <a:r>
                <a:rPr lang="ru-RU" sz="1600" dirty="0" smtClean="0"/>
                <a:t>«О </a:t>
              </a:r>
              <a:r>
                <a:rPr lang="ru-RU" sz="1600" dirty="0"/>
                <a:t>всероссийском конкурсе </a:t>
              </a:r>
              <a:r>
                <a:rPr lang="ru-RU" sz="1600" dirty="0" smtClean="0"/>
                <a:t>«Лучшие </a:t>
              </a:r>
              <a:r>
                <a:rPr lang="ru-RU" sz="1600" dirty="0"/>
                <a:t>муниципальные </a:t>
              </a:r>
              <a:r>
                <a:rPr lang="ru-RU" sz="1600" dirty="0" smtClean="0"/>
                <a:t>практики» (</a:t>
              </a:r>
              <a:r>
                <a:rPr lang="ru-RU" sz="1600" i="1" dirty="0" smtClean="0"/>
                <a:t>вместе с Положением</a:t>
              </a:r>
              <a:r>
                <a:rPr lang="ru-RU" sz="1600" dirty="0" smtClean="0"/>
                <a:t>)</a:t>
              </a:r>
              <a:endParaRPr lang="ru-RU" sz="160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204820" y="4314772"/>
              <a:ext cx="8725914" cy="70524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>
                <a:lnSpc>
                  <a:spcPts val="1600"/>
                </a:lnSpc>
              </a:pPr>
              <a:r>
                <a:rPr lang="ru-RU" sz="1600" dirty="0" smtClean="0"/>
                <a:t>Регламент федеральной конкурсной </a:t>
              </a:r>
              <a:r>
                <a:rPr lang="ru-RU" sz="1600" dirty="0"/>
                <a:t>комиссии </a:t>
              </a:r>
              <a:r>
                <a:rPr lang="ru-RU" sz="1600" dirty="0" smtClean="0"/>
                <a:t>по организации </a:t>
              </a:r>
              <a:r>
                <a:rPr lang="ru-RU" sz="1600" dirty="0"/>
                <a:t>и </a:t>
              </a:r>
              <a:r>
                <a:rPr lang="ru-RU" sz="1600" dirty="0" smtClean="0"/>
                <a:t>проведению </a:t>
              </a:r>
              <a:r>
                <a:rPr lang="ru-RU" sz="1600" dirty="0"/>
                <a:t>Всероссийского конкурса «Лучшая муниципальная практика</a:t>
              </a:r>
              <a:r>
                <a:rPr lang="ru-RU" sz="1600" dirty="0" smtClean="0"/>
                <a:t>» (</a:t>
              </a:r>
              <a:r>
                <a:rPr lang="ru-RU" sz="1400" i="1" dirty="0" smtClean="0"/>
                <a:t>утвержден заместителем Председателя РФ, председателем федеральной конкурсной комиссии  </a:t>
              </a:r>
              <a:r>
                <a:rPr lang="ru-RU" sz="1400" i="1" dirty="0" err="1" smtClean="0"/>
                <a:t>Дм</a:t>
              </a:r>
              <a:r>
                <a:rPr lang="ru-RU" sz="1400" i="1" dirty="0" smtClean="0"/>
                <a:t>. </a:t>
              </a:r>
              <a:r>
                <a:rPr lang="ru-RU" sz="1400" i="1" dirty="0" err="1" smtClean="0"/>
                <a:t>Козаком</a:t>
              </a:r>
              <a:r>
                <a:rPr lang="ru-RU" sz="1400" i="1" dirty="0" smtClean="0"/>
                <a:t> 11.11.2016) </a:t>
              </a:r>
              <a:endParaRPr lang="ru-RU" sz="1400" i="1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90232" y="3181523"/>
            <a:ext cx="8946264" cy="1912879"/>
          </a:xfrm>
          <a:prstGeom prst="round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/>
          <a:lstStyle/>
          <a:p>
            <a:r>
              <a:rPr lang="ru-RU" dirty="0" smtClean="0"/>
              <a:t>Региональный уровень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5758" y="3567852"/>
            <a:ext cx="8784976" cy="6816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500"/>
              </a:lnSpc>
            </a:pPr>
            <a:r>
              <a:rPr lang="ru-RU" sz="1600" dirty="0"/>
              <a:t>Постановление Правительства края от 29.06.2017 № 256-пр </a:t>
            </a:r>
            <a:r>
              <a:rPr lang="ru-RU" sz="1600" dirty="0" smtClean="0"/>
              <a:t>«О </a:t>
            </a:r>
            <a:r>
              <a:rPr lang="ru-RU" sz="1600" dirty="0"/>
              <a:t>проведении регионального этапа всероссийского конкурса </a:t>
            </a:r>
            <a:r>
              <a:rPr lang="ru-RU" sz="1600" dirty="0" smtClean="0"/>
              <a:t>«Лучшая муниципальная практика» </a:t>
            </a:r>
            <a:r>
              <a:rPr lang="ru-RU" sz="1600" dirty="0"/>
              <a:t>(</a:t>
            </a:r>
            <a:r>
              <a:rPr lang="ru-RU" sz="1600" i="1" dirty="0"/>
              <a:t>вместе с Положением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9350" y="4338670"/>
            <a:ext cx="8749280" cy="666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lnSpc>
                <a:spcPts val="1600"/>
              </a:lnSpc>
            </a:pPr>
            <a:r>
              <a:rPr lang="ru-RU" sz="1600" dirty="0"/>
              <a:t>Распоряжение Губернатора края от 08.09.2017 № 488-р </a:t>
            </a:r>
            <a:r>
              <a:rPr lang="ru-RU" sz="1600" dirty="0" smtClean="0"/>
              <a:t>«Об </a:t>
            </a:r>
            <a:r>
              <a:rPr lang="ru-RU" sz="1600" dirty="0"/>
              <a:t>образовании конкурсной комиссии по организации и проведению регионального этапа Всероссийского конкурса </a:t>
            </a:r>
            <a:r>
              <a:rPr lang="ru-RU" sz="1600" dirty="0" smtClean="0"/>
              <a:t>«Лучшая </a:t>
            </a:r>
            <a:r>
              <a:rPr lang="ru-RU" sz="1600" dirty="0"/>
              <a:t>муниципальная </a:t>
            </a:r>
            <a:r>
              <a:rPr lang="ru-RU" sz="1600" dirty="0" smtClean="0"/>
              <a:t>практика»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885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-2" y="13211"/>
            <a:ext cx="9144002" cy="1008185"/>
            <a:chOff x="-2" y="0"/>
            <a:chExt cx="9144002" cy="100818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2"/>
            <a:srcRect b="8562"/>
            <a:stretch/>
          </p:blipFill>
          <p:spPr>
            <a:xfrm>
              <a:off x="-2" y="0"/>
              <a:ext cx="8797748" cy="974363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04" y="0"/>
              <a:ext cx="820296" cy="1008185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0" y="123478"/>
            <a:ext cx="8323704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о Всероссийском конкурсе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"Лучшая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муниципальная практика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200"/>
              </a:lnSpc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(утверждено постановлением Правительства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РФ от 18.08.2016 № 815)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99992" y="1131663"/>
            <a:ext cx="4446929" cy="1224063"/>
          </a:xfrm>
          <a:prstGeom prst="roundRect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  <a:spcAft>
                <a:spcPts val="600"/>
              </a:spcAft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Категории участников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I категория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городские округа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(городские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округа с внутригородским делением)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городские поселения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категория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сельские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поселения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219" y="1097841"/>
            <a:ext cx="4289122" cy="1257885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  <a:spcAft>
                <a:spcPts val="600"/>
              </a:spcAft>
            </a:pPr>
            <a:r>
              <a:rPr lang="ru-RU" sz="2200" b="1" u="sng" dirty="0" smtClean="0">
                <a:latin typeface="Lora-Bold"/>
              </a:rPr>
              <a:t>2 </a:t>
            </a:r>
            <a:r>
              <a:rPr lang="ru-RU" sz="2200" b="1" u="sng" dirty="0" smtClean="0">
                <a:latin typeface="LiberationSerif-Bold"/>
              </a:rPr>
              <a:t>этапа</a:t>
            </a:r>
            <a:r>
              <a:rPr lang="ru-RU" sz="2200" b="1" dirty="0" smtClean="0">
                <a:latin typeface="LiberationSerif-Bold"/>
              </a:rPr>
              <a:t>: </a:t>
            </a:r>
          </a:p>
          <a:p>
            <a:r>
              <a:rPr lang="ru-RU" sz="2200" b="1" dirty="0" smtClean="0">
                <a:latin typeface="LiberationSerif-Bold"/>
              </a:rPr>
              <a:t>до </a:t>
            </a:r>
            <a:r>
              <a:rPr lang="ru-RU" sz="2200" b="1" dirty="0" smtClean="0">
                <a:latin typeface="Lora-Bold"/>
              </a:rPr>
              <a:t>20 </a:t>
            </a:r>
            <a:r>
              <a:rPr lang="ru-RU" sz="2200" b="1" dirty="0" smtClean="0">
                <a:latin typeface="LiberationSerif-Bold"/>
              </a:rPr>
              <a:t>июля </a:t>
            </a:r>
            <a:r>
              <a:rPr lang="ru-RU" sz="2200" dirty="0" smtClean="0">
                <a:latin typeface="Lora"/>
              </a:rPr>
              <a:t>- </a:t>
            </a:r>
            <a:r>
              <a:rPr lang="ru-RU" sz="2200" dirty="0" smtClean="0">
                <a:latin typeface="LiberationSerif"/>
              </a:rPr>
              <a:t>региональный</a:t>
            </a:r>
            <a:endParaRPr lang="ru-RU" sz="2200" dirty="0" smtClean="0">
              <a:latin typeface="Lora"/>
            </a:endParaRPr>
          </a:p>
          <a:p>
            <a:r>
              <a:rPr lang="ru-RU" sz="2200" b="1" dirty="0" smtClean="0">
                <a:latin typeface="LiberationSerif-Bold"/>
              </a:rPr>
              <a:t>до </a:t>
            </a:r>
            <a:r>
              <a:rPr lang="ru-RU" sz="2200" b="1" dirty="0" smtClean="0">
                <a:latin typeface="Lora-Bold"/>
              </a:rPr>
              <a:t>1 </a:t>
            </a:r>
            <a:r>
              <a:rPr lang="ru-RU" sz="2200" b="1" dirty="0" smtClean="0">
                <a:latin typeface="LiberationSerif-Bold"/>
              </a:rPr>
              <a:t>октября </a:t>
            </a:r>
            <a:r>
              <a:rPr lang="ru-RU" sz="2200" dirty="0" smtClean="0">
                <a:latin typeface="Lora"/>
              </a:rPr>
              <a:t>- </a:t>
            </a:r>
            <a:r>
              <a:rPr lang="ru-RU" sz="2200" dirty="0" smtClean="0">
                <a:latin typeface="LiberationSerif"/>
              </a:rPr>
              <a:t>федеральный</a:t>
            </a:r>
            <a:endParaRPr lang="ru-RU" sz="2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219" y="2465993"/>
            <a:ext cx="8937037" cy="347827"/>
          </a:xfrm>
          <a:prstGeom prst="roundRect">
            <a:avLst/>
          </a:prstGeom>
          <a:solidFill>
            <a:srgbClr val="0033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ts val="1600"/>
              </a:lnSpc>
            </a:pPr>
            <a:r>
              <a:rPr lang="ru-RU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Подкомиссии по номинациям </a:t>
            </a:r>
            <a:endParaRPr lang="ru-RU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9219" y="3034354"/>
            <a:ext cx="2664297" cy="108211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Градостроительная политика, обеспечение благоприятной среды жизнедеятельности населения и развитие ЖКХ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62950" y="3030793"/>
            <a:ext cx="3005193" cy="108567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Муниципальная экономическая политика и управление муниципальными финансами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24421" y="3025791"/>
            <a:ext cx="2981835" cy="108860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эффективной "обратной связи" с жителями 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МО,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ТОС и привлечение граждан к осуществлению (участию в осуществлении) 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МСУ в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иных формах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1273221" y="2852079"/>
            <a:ext cx="346626" cy="14401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153366" y="2844234"/>
            <a:ext cx="346626" cy="14401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7196435" y="2843325"/>
            <a:ext cx="346626" cy="14401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14386" y="4258416"/>
            <a:ext cx="2664297" cy="835611"/>
          </a:xfrm>
          <a:prstGeom prst="roundRect">
            <a:avLst/>
          </a:prstGeom>
          <a:ln>
            <a:solidFill>
              <a:srgbClr val="00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</a:pPr>
            <a:r>
              <a:rPr lang="ru-RU" sz="1400" b="1" dirty="0"/>
              <a:t>Министерство строительства и </a:t>
            </a:r>
            <a:r>
              <a:rPr lang="ru-RU" sz="1400" b="1" dirty="0" smtClean="0"/>
              <a:t>ЖКХ РФ</a:t>
            </a:r>
            <a:endParaRPr lang="ru-RU" sz="1400" b="1" dirty="0"/>
          </a:p>
          <a:p>
            <a:pPr>
              <a:lnSpc>
                <a:spcPts val="1200"/>
              </a:lnSpc>
            </a:pPr>
            <a:r>
              <a:rPr lang="ru-RU" sz="1400" i="1" dirty="0" smtClean="0"/>
              <a:t>(</a:t>
            </a:r>
            <a:r>
              <a:rPr lang="ru-RU" sz="1200" i="1" dirty="0" smtClean="0"/>
              <a:t>форма </a:t>
            </a:r>
            <a:r>
              <a:rPr lang="ru-RU" sz="1200" i="1" dirty="0"/>
              <a:t>заявки и </a:t>
            </a:r>
            <a:r>
              <a:rPr lang="ru-RU" sz="1200" i="1" dirty="0" smtClean="0"/>
              <a:t>методика </a:t>
            </a:r>
            <a:r>
              <a:rPr lang="ru-RU" sz="1200" i="1" dirty="0"/>
              <a:t>оценки </a:t>
            </a:r>
            <a:r>
              <a:rPr lang="ru-RU" sz="1200" i="1" dirty="0" smtClean="0"/>
              <a:t>утверждены Приказом </a:t>
            </a:r>
            <a:r>
              <a:rPr lang="ru-RU" sz="1200" i="1" dirty="0"/>
              <a:t>Минстроя России </a:t>
            </a:r>
            <a:r>
              <a:rPr lang="ru-RU" sz="1200" i="1" dirty="0" smtClean="0"/>
              <a:t>от 28.02.2017 </a:t>
            </a:r>
            <a:r>
              <a:rPr lang="ru-RU" sz="1200" i="1" dirty="0"/>
              <a:t>№ 587/</a:t>
            </a:r>
            <a:r>
              <a:rPr lang="ru-RU" sz="1200" i="1" dirty="0" err="1"/>
              <a:t>пр</a:t>
            </a:r>
            <a:r>
              <a:rPr lang="ru-RU" sz="1400" i="1" dirty="0"/>
              <a:t>)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1273221" y="4114400"/>
            <a:ext cx="346626" cy="14401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862951" y="4258415"/>
            <a:ext cx="3077202" cy="835611"/>
          </a:xfrm>
          <a:prstGeom prst="roundRect">
            <a:avLst/>
          </a:prstGeom>
          <a:ln>
            <a:solidFill>
              <a:srgbClr val="00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</a:pPr>
            <a:r>
              <a:rPr lang="ru-RU" sz="1400" b="1" dirty="0" smtClean="0"/>
              <a:t>Минэкономразвития России </a:t>
            </a:r>
            <a:br>
              <a:rPr lang="ru-RU" sz="1400" b="1" dirty="0" smtClean="0"/>
            </a:br>
            <a:r>
              <a:rPr lang="ru-RU" sz="1400" b="1" dirty="0" smtClean="0"/>
              <a:t>и Минфин России</a:t>
            </a:r>
            <a:endParaRPr lang="ru-RU" sz="1400" b="1" dirty="0"/>
          </a:p>
          <a:p>
            <a:pPr>
              <a:lnSpc>
                <a:spcPts val="1100"/>
              </a:lnSpc>
            </a:pPr>
            <a:r>
              <a:rPr lang="ru-RU" sz="1400" i="1" dirty="0" smtClean="0"/>
              <a:t>(</a:t>
            </a:r>
            <a:r>
              <a:rPr lang="ru-RU" sz="1100" i="1" dirty="0"/>
              <a:t>форма заявки и методика оценки утверждены </a:t>
            </a:r>
            <a:r>
              <a:rPr lang="ru-RU" sz="1100" i="1" dirty="0" smtClean="0"/>
              <a:t>Приказом Минэкономразвития</a:t>
            </a:r>
            <a:endParaRPr lang="ru-RU" sz="1100" i="1" dirty="0"/>
          </a:p>
          <a:p>
            <a:pPr>
              <a:lnSpc>
                <a:spcPts val="1100"/>
              </a:lnSpc>
            </a:pPr>
            <a:r>
              <a:rPr lang="ru-RU" sz="1100" i="1" dirty="0"/>
              <a:t>России </a:t>
            </a:r>
            <a:r>
              <a:rPr lang="ru-RU" sz="1100" i="1" dirty="0" smtClean="0"/>
              <a:t>от </a:t>
            </a:r>
            <a:r>
              <a:rPr lang="ru-RU" sz="1100" i="1" dirty="0"/>
              <a:t>09.12.2016 № 798 </a:t>
            </a:r>
            <a:r>
              <a:rPr lang="ru-RU" sz="1200" i="1" dirty="0" smtClean="0"/>
              <a:t>)</a:t>
            </a:r>
            <a:endParaRPr lang="ru-RU" sz="1200" i="1" dirty="0"/>
          </a:p>
        </p:txBody>
      </p:sp>
      <p:sp>
        <p:nvSpPr>
          <p:cNvPr id="39" name="Стрелка вниз 38"/>
          <p:cNvSpPr/>
          <p:nvPr/>
        </p:nvSpPr>
        <p:spPr>
          <a:xfrm>
            <a:off x="4153366" y="4104031"/>
            <a:ext cx="346626" cy="14401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079867" y="4258415"/>
            <a:ext cx="2926389" cy="835611"/>
          </a:xfrm>
          <a:prstGeom prst="roundRect">
            <a:avLst/>
          </a:prstGeom>
          <a:ln>
            <a:solidFill>
              <a:srgbClr val="00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</a:pPr>
            <a:r>
              <a:rPr lang="ru-RU" sz="1400" b="1" dirty="0" smtClean="0"/>
              <a:t>Минюст России</a:t>
            </a:r>
            <a:endParaRPr lang="ru-RU" sz="1400" b="1" dirty="0"/>
          </a:p>
          <a:p>
            <a:pPr>
              <a:lnSpc>
                <a:spcPts val="1100"/>
              </a:lnSpc>
            </a:pPr>
            <a:r>
              <a:rPr lang="ru-RU" sz="1400" i="1" dirty="0" smtClean="0"/>
              <a:t>(</a:t>
            </a:r>
            <a:r>
              <a:rPr lang="ru-RU" sz="1100" i="1" dirty="0"/>
              <a:t>форма заявки и методика оценки утверждены </a:t>
            </a:r>
            <a:r>
              <a:rPr lang="ru-RU" sz="1100" i="1" dirty="0" smtClean="0"/>
              <a:t>Приказом </a:t>
            </a:r>
            <a:r>
              <a:rPr lang="ru-RU" sz="1100" i="1" dirty="0" err="1" smtClean="0"/>
              <a:t>Приказом</a:t>
            </a:r>
            <a:r>
              <a:rPr lang="ru-RU" sz="1100" i="1" dirty="0" smtClean="0"/>
              <a:t> </a:t>
            </a:r>
            <a:r>
              <a:rPr lang="ru-RU" sz="1100" i="1" dirty="0"/>
              <a:t>Минюста России </a:t>
            </a:r>
            <a:r>
              <a:rPr lang="ru-RU" sz="1100" i="1" dirty="0" smtClean="0"/>
              <a:t>от </a:t>
            </a:r>
            <a:r>
              <a:rPr lang="ru-RU" sz="1100" i="1" dirty="0"/>
              <a:t>30.11.2016 № 270 )</a:t>
            </a:r>
          </a:p>
        </p:txBody>
      </p:sp>
      <p:sp>
        <p:nvSpPr>
          <p:cNvPr id="41" name="Стрелка вниз 40"/>
          <p:cNvSpPr/>
          <p:nvPr/>
        </p:nvSpPr>
        <p:spPr>
          <a:xfrm>
            <a:off x="7342025" y="4114399"/>
            <a:ext cx="346626" cy="14401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7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-2" y="13211"/>
            <a:ext cx="9144002" cy="1008185"/>
            <a:chOff x="-2" y="0"/>
            <a:chExt cx="9144002" cy="100818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2"/>
            <a:srcRect b="8562"/>
            <a:stretch/>
          </p:blipFill>
          <p:spPr>
            <a:xfrm>
              <a:off x="-2" y="0"/>
              <a:ext cx="8797748" cy="974363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04" y="0"/>
              <a:ext cx="820296" cy="1008185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0" y="123478"/>
            <a:ext cx="8323704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Номинация «Муниципальная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 политика и управление муниципальными 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финансами»</a:t>
            </a:r>
            <a:endParaRPr lang="ru-RU" sz="23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ts val="1700"/>
              </a:lnSpc>
            </a:pPr>
            <a:r>
              <a:rPr lang="ru-RU" i="1" dirty="0" smtClean="0"/>
              <a:t>(Приказ Минэкономразвития России </a:t>
            </a:r>
            <a:r>
              <a:rPr lang="ru-RU" i="1" dirty="0"/>
              <a:t>от 09.12.2016 № </a:t>
            </a:r>
            <a:r>
              <a:rPr lang="ru-RU" i="1" dirty="0" smtClean="0"/>
              <a:t>798</a:t>
            </a:r>
            <a:r>
              <a:rPr lang="ru-RU" dirty="0">
                <a:latin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131663"/>
            <a:ext cx="8402210" cy="431975"/>
          </a:xfrm>
          <a:prstGeom prst="roundRect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Номинации для подачи заявок на Конкурс</a:t>
            </a:r>
            <a:endParaRPr lang="ru-RU" sz="11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4462" y="1701235"/>
            <a:ext cx="3960440" cy="585108"/>
          </a:xfrm>
          <a:prstGeom prst="round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Муниципальная экономическая политика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03917" y="1697225"/>
            <a:ext cx="3960440" cy="5851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</a:rPr>
              <a:t>У</a:t>
            </a:r>
            <a:r>
              <a:rPr lang="ru-RU" b="1" dirty="0" smtClean="0">
                <a:solidFill>
                  <a:schemeClr val="tx1"/>
                </a:solidFill>
              </a:rPr>
              <a:t>правление </a:t>
            </a:r>
            <a:r>
              <a:rPr lang="ru-RU" b="1" dirty="0">
                <a:solidFill>
                  <a:schemeClr val="tx1"/>
                </a:solidFill>
              </a:rPr>
              <a:t>муниципальными финансами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8999" y="2355726"/>
            <a:ext cx="3960440" cy="25922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lnSpc>
                <a:spcPts val="16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система </a:t>
            </a:r>
            <a:r>
              <a:rPr lang="ru-RU" dirty="0"/>
              <a:t>стратегического </a:t>
            </a:r>
            <a:r>
              <a:rPr lang="ru-RU" dirty="0" smtClean="0"/>
              <a:t>управления </a:t>
            </a:r>
          </a:p>
          <a:p>
            <a:pPr marL="285750" indent="-285750">
              <a:lnSpc>
                <a:spcPts val="16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развитие муниципально-частного партнерства, опыт реализации соответствующих проектов в социальной сфере</a:t>
            </a:r>
          </a:p>
          <a:p>
            <a:pPr marL="285750" indent="-285750">
              <a:lnSpc>
                <a:spcPts val="16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развитие малого и среднего предпринимательства, привлечение инвестиций в экономику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23795" y="2395030"/>
            <a:ext cx="3960440" cy="25529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lnSpc>
                <a:spcPts val="16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/>
              <a:t>управление бюджетными доходами и </a:t>
            </a:r>
            <a:r>
              <a:rPr lang="ru-RU" dirty="0" smtClean="0"/>
              <a:t>расходами</a:t>
            </a:r>
            <a:endParaRPr lang="ru-RU" dirty="0"/>
          </a:p>
          <a:p>
            <a:pPr marL="285750" indent="-285750">
              <a:lnSpc>
                <a:spcPts val="16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управление </a:t>
            </a:r>
            <a:r>
              <a:rPr lang="ru-RU" dirty="0"/>
              <a:t>муниципальным </a:t>
            </a:r>
            <a:r>
              <a:rPr lang="ru-RU" dirty="0" smtClean="0"/>
              <a:t>долгом</a:t>
            </a:r>
            <a:endParaRPr lang="ru-RU" dirty="0"/>
          </a:p>
          <a:p>
            <a:pPr marL="285750" indent="-285750">
              <a:lnSpc>
                <a:spcPts val="16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бюджетное </a:t>
            </a:r>
            <a:r>
              <a:rPr lang="ru-RU" dirty="0"/>
              <a:t>планирование и исполнение </a:t>
            </a:r>
            <a:r>
              <a:rPr lang="ru-RU" dirty="0" smtClean="0"/>
              <a:t>бюджета</a:t>
            </a:r>
          </a:p>
          <a:p>
            <a:pPr marL="285750" indent="-285750">
              <a:lnSpc>
                <a:spcPts val="16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финансовое </a:t>
            </a:r>
            <a:r>
              <a:rPr lang="ru-RU" dirty="0"/>
              <a:t>планирование, учет и отчетность</a:t>
            </a:r>
          </a:p>
        </p:txBody>
      </p:sp>
    </p:spTree>
    <p:extLst>
      <p:ext uri="{BB962C8B-B14F-4D97-AF65-F5344CB8AC3E}">
        <p14:creationId xmlns:p14="http://schemas.microsoft.com/office/powerpoint/2010/main" val="23089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-2" y="13211"/>
            <a:ext cx="9144002" cy="1008185"/>
            <a:chOff x="-2" y="0"/>
            <a:chExt cx="9144002" cy="100818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2"/>
            <a:srcRect b="8562"/>
            <a:stretch/>
          </p:blipFill>
          <p:spPr>
            <a:xfrm>
              <a:off x="-2" y="0"/>
              <a:ext cx="8797748" cy="974363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04" y="0"/>
              <a:ext cx="820296" cy="1008185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0" y="123478"/>
            <a:ext cx="8323704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Номинация «Муниципальная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 политика и управление муниципальными 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финансами»</a:t>
            </a:r>
            <a:endParaRPr lang="ru-RU" sz="23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ts val="1700"/>
              </a:lnSpc>
            </a:pPr>
            <a:r>
              <a:rPr lang="ru-RU" i="1" dirty="0" smtClean="0"/>
              <a:t>(Приказ Минэкономразвития России </a:t>
            </a:r>
            <a:r>
              <a:rPr lang="ru-RU" i="1" dirty="0"/>
              <a:t>от 09.12.2016 № </a:t>
            </a:r>
            <a:r>
              <a:rPr lang="ru-RU" i="1" dirty="0" smtClean="0"/>
              <a:t>798</a:t>
            </a:r>
            <a:r>
              <a:rPr lang="ru-RU" dirty="0">
                <a:latin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1060250"/>
            <a:ext cx="8216200" cy="431975"/>
          </a:xfrm>
          <a:prstGeom prst="roundRect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Показатели муниципального образования </a:t>
            </a:r>
            <a:endParaRPr lang="ru-RU" sz="11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07504" y="1056256"/>
            <a:ext cx="8974419" cy="3857724"/>
            <a:chOff x="107504" y="1056256"/>
            <a:chExt cx="8974419" cy="3857724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07504" y="1592164"/>
              <a:ext cx="8216200" cy="288273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ctr"/>
            <a:lstStyle/>
            <a:p>
              <a:pPr algn="ctr">
                <a:lnSpc>
                  <a:spcPts val="1800"/>
                </a:lnSpc>
                <a:spcAft>
                  <a:spcPts val="0"/>
                </a:spcAft>
              </a:pPr>
              <a:r>
                <a:rPr lang="ru-RU" b="1" dirty="0">
                  <a:solidFill>
                    <a:schemeClr val="tx1"/>
                  </a:solidFill>
                </a:rPr>
                <a:t>Общие </a:t>
              </a:r>
              <a:r>
                <a:rPr lang="ru-RU" b="1" dirty="0" smtClean="0">
                  <a:solidFill>
                    <a:schemeClr val="tx1"/>
                  </a:solidFill>
                </a:rPr>
                <a:t>сведения </a:t>
              </a:r>
              <a:r>
                <a:rPr lang="ru-RU" sz="1400" i="1" dirty="0" smtClean="0">
                  <a:solidFill>
                    <a:schemeClr val="tx1"/>
                  </a:solidFill>
                </a:rPr>
                <a:t>(</a:t>
              </a:r>
              <a:r>
                <a:rPr lang="ru-RU" sz="1400" i="1" dirty="0">
                  <a:solidFill>
                    <a:schemeClr val="tx1"/>
                  </a:solidFill>
                </a:rPr>
                <a:t>устав</a:t>
              </a:r>
              <a:r>
                <a:rPr lang="ru-RU" sz="1400" i="1" dirty="0" smtClean="0">
                  <a:solidFill>
                    <a:schemeClr val="tx1"/>
                  </a:solidFill>
                </a:rPr>
                <a:t>, численность, доходы/ расходы, муниципальный долг)</a:t>
              </a:r>
              <a:endParaRPr lang="ru-RU" sz="14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31029" y="2293660"/>
              <a:ext cx="8212510" cy="374694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600" b="1" dirty="0" smtClean="0">
                  <a:solidFill>
                    <a:schemeClr val="tx1"/>
                  </a:solidFill>
                </a:rPr>
                <a:t>2. Качество </a:t>
              </a:r>
              <a:r>
                <a:rPr lang="ru-RU" sz="1600" b="1" dirty="0">
                  <a:solidFill>
                    <a:schemeClr val="tx1"/>
                  </a:solidFill>
                </a:rPr>
                <a:t>управления бюджетными доходами и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расходами</a:t>
              </a:r>
              <a:endParaRPr lang="ru-RU" sz="105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21808" y="1917514"/>
              <a:ext cx="8216200" cy="323171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1. Качество </a:t>
              </a:r>
              <a:r>
                <a:rPr lang="ru-RU" sz="1600" b="1" dirty="0">
                  <a:solidFill>
                    <a:schemeClr val="tx1"/>
                  </a:solidFill>
                </a:rPr>
                <a:t>управления муниципальным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долгом</a:t>
              </a:r>
              <a:endParaRPr lang="ru-RU" sz="105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8413460" y="1568491"/>
              <a:ext cx="640784" cy="311943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9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8413460" y="1930903"/>
              <a:ext cx="640784" cy="350014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9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8433390" y="2319805"/>
              <a:ext cx="640784" cy="374695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4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31029" y="2741304"/>
              <a:ext cx="8212510" cy="302684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600" b="1" dirty="0" smtClean="0">
                  <a:solidFill>
                    <a:schemeClr val="tx1"/>
                  </a:solidFill>
                </a:rPr>
                <a:t>3. Качество </a:t>
              </a:r>
              <a:r>
                <a:rPr lang="ru-RU" sz="1600" b="1" dirty="0">
                  <a:solidFill>
                    <a:schemeClr val="tx1"/>
                  </a:solidFill>
                </a:rPr>
                <a:t>бюджетного планирования и исполнения бюджета 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8413031" y="2741301"/>
              <a:ext cx="640784" cy="302687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8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43178" y="3100086"/>
              <a:ext cx="8212510" cy="302684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600" b="1" dirty="0" smtClean="0">
                  <a:solidFill>
                    <a:schemeClr val="tx1"/>
                  </a:solidFill>
                </a:rPr>
                <a:t>4. </a:t>
              </a:r>
              <a:r>
                <a:rPr lang="ru-RU" sz="1600" b="1" dirty="0">
                  <a:solidFill>
                    <a:schemeClr val="tx1"/>
                  </a:solidFill>
                </a:rPr>
                <a:t>К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адровый </a:t>
              </a:r>
              <a:r>
                <a:rPr lang="ru-RU" sz="1600" b="1" dirty="0">
                  <a:solidFill>
                    <a:schemeClr val="tx1"/>
                  </a:solidFill>
                </a:rPr>
                <a:t>состав финансового органа муниципального образования 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8441139" y="3100084"/>
              <a:ext cx="640784" cy="302687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3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31029" y="3452594"/>
              <a:ext cx="8212510" cy="302684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600" b="1" dirty="0" smtClean="0">
                  <a:solidFill>
                    <a:schemeClr val="tx1"/>
                  </a:solidFill>
                </a:rPr>
                <a:t>5. Лучшая практика </a:t>
              </a:r>
              <a:r>
                <a:rPr lang="ru-RU" sz="1600" b="1" dirty="0">
                  <a:solidFill>
                    <a:schemeClr val="tx1"/>
                  </a:solidFill>
                </a:rPr>
                <a:t>формирования системы стратегического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управления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8431418" y="3458867"/>
              <a:ext cx="640784" cy="302687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5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125498" y="3827642"/>
              <a:ext cx="8212510" cy="302684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600" b="1" dirty="0" smtClean="0">
                  <a:solidFill>
                    <a:schemeClr val="tx1"/>
                  </a:solidFill>
                </a:rPr>
                <a:t>6. Лучшее </a:t>
              </a:r>
              <a:r>
                <a:rPr lang="ru-RU" sz="1600" b="1" dirty="0">
                  <a:solidFill>
                    <a:schemeClr val="tx1"/>
                  </a:solidFill>
                </a:rPr>
                <a:t>муниципальное образование по уровню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развития МЧП в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соц.сфере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8410628" y="3819753"/>
              <a:ext cx="640784" cy="302687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9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21808" y="4202690"/>
              <a:ext cx="8212510" cy="302684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600" b="1" dirty="0" smtClean="0">
                  <a:solidFill>
                    <a:schemeClr val="tx1"/>
                  </a:solidFill>
                </a:rPr>
                <a:t>7. Повышение </a:t>
              </a:r>
              <a:r>
                <a:rPr lang="ru-RU" sz="1600" b="1" dirty="0">
                  <a:solidFill>
                    <a:schemeClr val="tx1"/>
                  </a:solidFill>
                </a:rPr>
                <a:t>уровня развития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МСП </a:t>
              </a:r>
              <a:r>
                <a:rPr lang="ru-RU" sz="1600" b="1" dirty="0">
                  <a:solidFill>
                    <a:schemeClr val="tx1"/>
                  </a:solidFill>
                </a:rPr>
                <a:t>и привлечение инвестиций в экономику 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8410628" y="4191122"/>
              <a:ext cx="640784" cy="302687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12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21808" y="4611296"/>
              <a:ext cx="8212510" cy="302684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600" b="1" dirty="0" smtClean="0">
                  <a:solidFill>
                    <a:schemeClr val="tx1"/>
                  </a:solidFill>
                </a:rPr>
                <a:t>8. Повышение </a:t>
              </a:r>
              <a:r>
                <a:rPr lang="ru-RU" sz="1600" b="1" dirty="0">
                  <a:solidFill>
                    <a:schemeClr val="tx1"/>
                  </a:solidFill>
                </a:rPr>
                <a:t>уровня транспортной доступности </a:t>
              </a: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8410628" y="4595228"/>
              <a:ext cx="640784" cy="302687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3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8403502" y="1056256"/>
              <a:ext cx="640784" cy="404511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ru-RU" sz="2000" b="1" dirty="0" smtClean="0">
                  <a:solidFill>
                    <a:schemeClr val="tx1"/>
                  </a:solidFill>
                </a:rPr>
                <a:t>62</a:t>
              </a:r>
              <a:endPara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9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-2" y="13211"/>
            <a:ext cx="9144002" cy="1008185"/>
            <a:chOff x="-2" y="0"/>
            <a:chExt cx="9144002" cy="100818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2"/>
            <a:srcRect b="8562"/>
            <a:stretch/>
          </p:blipFill>
          <p:spPr>
            <a:xfrm>
              <a:off x="-2" y="0"/>
              <a:ext cx="8797748" cy="974363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04" y="0"/>
              <a:ext cx="820296" cy="1008185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0" y="123478"/>
            <a:ext cx="8323704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Номинация «Муниципальная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 политика и управление муниципальными 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финансами»</a:t>
            </a:r>
            <a:endParaRPr lang="ru-RU" sz="23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ts val="1700"/>
              </a:lnSpc>
            </a:pPr>
            <a:r>
              <a:rPr lang="ru-RU" i="1" dirty="0" smtClean="0"/>
              <a:t>(Приказ Минэкономразвития России </a:t>
            </a:r>
            <a:r>
              <a:rPr lang="ru-RU" i="1" dirty="0"/>
              <a:t>от 09.12.2016 № </a:t>
            </a:r>
            <a:r>
              <a:rPr lang="ru-RU" i="1" dirty="0" smtClean="0"/>
              <a:t>798</a:t>
            </a:r>
            <a:r>
              <a:rPr lang="ru-RU" dirty="0">
                <a:latin typeface="Times New Roman" panose="02020603050405020304" pitchFamily="18" charset="0"/>
              </a:rPr>
              <a:t>)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07504" y="1275606"/>
            <a:ext cx="8961155" cy="3217504"/>
            <a:chOff x="107504" y="1067223"/>
            <a:chExt cx="8961155" cy="259796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21919" y="1067223"/>
              <a:ext cx="8946740" cy="431975"/>
            </a:xfrm>
            <a:prstGeom prst="roundRect">
              <a:avLst/>
            </a:prstGeom>
            <a:solidFill>
              <a:srgbClr val="000099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sz="2000" b="1" dirty="0" smtClean="0"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ОЦЕНКА КОНКУРСНОЙ ЗАЯВКИ</a:t>
              </a:r>
              <a:endParaRPr lang="ru-RU" sz="2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107504" y="1592164"/>
              <a:ext cx="6480720" cy="514113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ctr"/>
            <a:lstStyle/>
            <a:p>
              <a:pPr algn="ctr">
                <a:lnSpc>
                  <a:spcPts val="1800"/>
                </a:lnSpc>
                <a:spcAft>
                  <a:spcPts val="0"/>
                </a:spcAft>
              </a:pPr>
              <a:r>
                <a:rPr lang="ru-RU" dirty="0" smtClean="0">
                  <a:solidFill>
                    <a:schemeClr val="tx1"/>
                  </a:solidFill>
                </a:rPr>
                <a:t>Раздел </a:t>
              </a:r>
              <a:r>
                <a:rPr lang="ru-RU" dirty="0">
                  <a:solidFill>
                    <a:schemeClr val="tx1"/>
                  </a:solidFill>
                </a:rPr>
                <a:t>I "Описание практик муниципального образования" </a:t>
              </a:r>
              <a:endParaRPr lang="ru-RU" sz="14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6876256" y="1592164"/>
              <a:ext cx="2177988" cy="514113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  <a:spcAft>
                  <a:spcPts val="0"/>
                </a:spcAft>
              </a:pPr>
              <a:r>
                <a:rPr lang="ru-RU" sz="2000" b="1" dirty="0">
                  <a:solidFill>
                    <a:schemeClr val="tx1"/>
                  </a:solidFill>
                </a:rPr>
                <a:t>до 20 баллов</a:t>
              </a:r>
              <a:endParaRPr lang="ru-RU" sz="1600" b="1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21919" y="2302252"/>
              <a:ext cx="6480720" cy="559877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ctr"/>
            <a:lstStyle/>
            <a:p>
              <a:pPr algn="ctr">
                <a:lnSpc>
                  <a:spcPts val="1800"/>
                </a:lnSpc>
                <a:spcAft>
                  <a:spcPts val="0"/>
                </a:spcAft>
              </a:pPr>
              <a:r>
                <a:rPr lang="ru-RU" dirty="0" smtClean="0">
                  <a:solidFill>
                    <a:schemeClr val="tx1"/>
                  </a:solidFill>
                </a:rPr>
                <a:t>Раздел II "Управление </a:t>
              </a:r>
              <a:r>
                <a:rPr lang="ru-RU" dirty="0">
                  <a:solidFill>
                    <a:schemeClr val="tx1"/>
                  </a:solidFill>
                </a:rPr>
                <a:t>муниципальными финансами" </a:t>
              </a: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6876256" y="2318995"/>
              <a:ext cx="2177988" cy="543135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  <a:spcAft>
                  <a:spcPts val="0"/>
                </a:spcAft>
              </a:pPr>
              <a:r>
                <a:rPr lang="ru-RU" sz="2000" b="1" dirty="0">
                  <a:solidFill>
                    <a:schemeClr val="tx1"/>
                  </a:solidFill>
                </a:rPr>
                <a:t>до 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40 </a:t>
              </a:r>
              <a:r>
                <a:rPr lang="ru-RU" sz="2000" b="1" dirty="0">
                  <a:solidFill>
                    <a:schemeClr val="tx1"/>
                  </a:solidFill>
                </a:rPr>
                <a:t>баллов</a:t>
              </a:r>
              <a:endParaRPr lang="ru-RU" sz="1600" b="1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21919" y="3004964"/>
              <a:ext cx="6552728" cy="660219"/>
            </a:xfrm>
            <a:prstGeom prst="roundRect">
              <a:avLst/>
            </a:prstGeom>
            <a:solidFill>
              <a:srgbClr val="99CCF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ctr"/>
            <a:lstStyle/>
            <a:p>
              <a:pPr algn="ctr">
                <a:lnSpc>
                  <a:spcPts val="1800"/>
                </a:lnSpc>
                <a:spcAft>
                  <a:spcPts val="0"/>
                </a:spcAft>
              </a:pPr>
              <a:r>
                <a:rPr lang="ru-RU" dirty="0" smtClean="0">
                  <a:solidFill>
                    <a:schemeClr val="tx1"/>
                  </a:solidFill>
                </a:rPr>
                <a:t>Раздел III </a:t>
              </a:r>
              <a:r>
                <a:rPr lang="ru-RU" dirty="0">
                  <a:solidFill>
                    <a:schemeClr val="tx1"/>
                  </a:solidFill>
                </a:rPr>
                <a:t>"Описание практик муниципального образования" </a:t>
              </a:r>
              <a:endParaRPr lang="ru-RU" sz="1400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6876256" y="3004964"/>
              <a:ext cx="2177988" cy="660219"/>
            </a:xfrm>
            <a:prstGeom prst="roundRect">
              <a:avLst/>
            </a:prstGeom>
            <a:solidFill>
              <a:srgbClr val="CCFF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  <a:spcAft>
                  <a:spcPts val="0"/>
                </a:spcAft>
              </a:pPr>
              <a:r>
                <a:rPr lang="ru-RU" sz="2000" b="1" dirty="0">
                  <a:solidFill>
                    <a:schemeClr val="tx1"/>
                  </a:solidFill>
                </a:rPr>
                <a:t>до 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40 </a:t>
              </a:r>
              <a:r>
                <a:rPr lang="ru-RU" sz="2000" b="1" dirty="0">
                  <a:solidFill>
                    <a:schemeClr val="tx1"/>
                  </a:solidFill>
                </a:rPr>
                <a:t>баллов</a:t>
              </a:r>
              <a:endParaRPr lang="ru-RU" sz="1600" b="1" i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186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-2" y="13211"/>
            <a:ext cx="9144002" cy="1008185"/>
            <a:chOff x="-2" y="0"/>
            <a:chExt cx="9144002" cy="100818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2"/>
            <a:srcRect b="8562"/>
            <a:stretch/>
          </p:blipFill>
          <p:spPr>
            <a:xfrm>
              <a:off x="-2" y="0"/>
              <a:ext cx="8797748" cy="974363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04" y="0"/>
              <a:ext cx="820296" cy="1008185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0" y="123478"/>
            <a:ext cx="8323704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Номинация «Муниципальная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 политика и управление муниципальными </a:t>
            </a:r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финансами»</a:t>
            </a:r>
            <a:endParaRPr lang="ru-RU" sz="23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ts val="1700"/>
              </a:lnSpc>
            </a:pPr>
            <a:r>
              <a:rPr lang="ru-RU" i="1" dirty="0" smtClean="0"/>
              <a:t>(Приказ Минэкономразвития России </a:t>
            </a:r>
            <a:r>
              <a:rPr lang="ru-RU" i="1" dirty="0"/>
              <a:t>от 09.12.2016 № </a:t>
            </a:r>
            <a:r>
              <a:rPr lang="ru-RU" i="1" dirty="0" smtClean="0"/>
              <a:t>798</a:t>
            </a:r>
            <a:r>
              <a:rPr lang="ru-RU" dirty="0">
                <a:latin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1087088"/>
            <a:ext cx="8946740" cy="569383"/>
          </a:xfrm>
          <a:prstGeom prst="roundRect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160"/>
              </a:lnSpc>
            </a:pPr>
            <a:r>
              <a:rPr lang="ru-RU" sz="2000" b="1" dirty="0" smtClean="0"/>
              <a:t>ПОРЯДОК РАБОТЫ ПОДКОМИССИИ МИНЭКОНОМРАЗВИТИЯ КРАЯ</a:t>
            </a:r>
            <a:endParaRPr lang="ru-RU" sz="2000" b="1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79512" y="1761241"/>
            <a:ext cx="8712968" cy="3258781"/>
            <a:chOff x="539552" y="1761241"/>
            <a:chExt cx="8352928" cy="3330789"/>
          </a:xfrm>
        </p:grpSpPr>
        <p:sp>
          <p:nvSpPr>
            <p:cNvPr id="22" name="Прямоугольник с двумя скругленными противолежащими углами 21"/>
            <p:cNvSpPr/>
            <p:nvPr/>
          </p:nvSpPr>
          <p:spPr>
            <a:xfrm>
              <a:off x="5796137" y="1847918"/>
              <a:ext cx="3096343" cy="671927"/>
            </a:xfrm>
            <a:prstGeom prst="round2Diag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ru-RU" sz="1400" dirty="0" smtClean="0">
                  <a:solidFill>
                    <a:srgbClr val="000066"/>
                  </a:solidFill>
                </a:rPr>
                <a:t>Конкурсные заявки, прошедшие отбор (70 баллов) </a:t>
              </a:r>
              <a:endParaRPr lang="ru-RU" sz="1400" dirty="0">
                <a:solidFill>
                  <a:srgbClr val="000066"/>
                </a:solidFill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131840" y="1878382"/>
              <a:ext cx="2232248" cy="504056"/>
            </a:xfrm>
            <a:prstGeom prst="roundRect">
              <a:avLst/>
            </a:prstGeom>
            <a:solidFill>
              <a:srgbClr val="99CCFF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ru-RU" sz="1600" dirty="0" smtClean="0">
                  <a:solidFill>
                    <a:schemeClr val="tx1"/>
                  </a:solidFill>
                </a:rPr>
                <a:t>01 апреля – 01 июня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39552" y="1878382"/>
              <a:ext cx="2485169" cy="504056"/>
            </a:xfrm>
            <a:prstGeom prst="roundRect">
              <a:avLst/>
            </a:prstGeom>
            <a:gradFill>
              <a:gsLst>
                <a:gs pos="6700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400"/>
                </a:lnSpc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Прием конкурсных заявок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539552" y="2570076"/>
              <a:ext cx="2485169" cy="1153802"/>
            </a:xfrm>
            <a:prstGeom prst="roundRect">
              <a:avLst/>
            </a:prstGeom>
            <a:gradFill>
              <a:gsLst>
                <a:gs pos="6700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ru-RU" sz="1600" b="1" dirty="0" smtClean="0">
                  <a:solidFill>
                    <a:schemeClr val="bg1"/>
                  </a:solidFill>
                </a:rPr>
                <a:t>Оценка конкурсных заявок </a:t>
              </a:r>
            </a:p>
            <a:p>
              <a:pPr algn="ctr">
                <a:lnSpc>
                  <a:spcPts val="1000"/>
                </a:lnSpc>
              </a:pPr>
              <a:r>
                <a:rPr lang="ru-RU" sz="1100" dirty="0" smtClean="0">
                  <a:solidFill>
                    <a:schemeClr val="bg1"/>
                  </a:solidFill>
                </a:rPr>
                <a:t>(</a:t>
              </a:r>
              <a:r>
                <a:rPr lang="ru-RU" sz="1100" i="1" dirty="0">
                  <a:solidFill>
                    <a:schemeClr val="bg1"/>
                  </a:solidFill>
                </a:rPr>
                <a:t>в соответствии с методикой, утвержденной Приказом Минэкономики РФ от 09.12.2016 № </a:t>
              </a:r>
              <a:r>
                <a:rPr lang="ru-RU" sz="1100" i="1" dirty="0" smtClean="0">
                  <a:solidFill>
                    <a:schemeClr val="bg1"/>
                  </a:solidFill>
                </a:rPr>
                <a:t>798)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3131840" y="2570076"/>
              <a:ext cx="2232248" cy="1123569"/>
            </a:xfrm>
            <a:prstGeom prst="roundRect">
              <a:avLst/>
            </a:prstGeom>
            <a:solidFill>
              <a:srgbClr val="99CCFF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ru-RU" sz="1600" dirty="0" smtClean="0">
                  <a:solidFill>
                    <a:schemeClr val="tx1"/>
                  </a:solidFill>
                </a:rPr>
                <a:t>апрель – июнь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539552" y="3953258"/>
              <a:ext cx="2485169" cy="693368"/>
            </a:xfrm>
            <a:prstGeom prst="roundRect">
              <a:avLst/>
            </a:prstGeom>
            <a:gradFill>
              <a:gsLst>
                <a:gs pos="6700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ru-RU" sz="1600" b="1" dirty="0">
                  <a:solidFill>
                    <a:schemeClr val="bg1"/>
                  </a:solidFill>
                </a:rPr>
                <a:t>Заседание подкомиссии и подведение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итогов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3131840" y="3953258"/>
              <a:ext cx="2232248" cy="693367"/>
            </a:xfrm>
            <a:prstGeom prst="roundRect">
              <a:avLst/>
            </a:prstGeom>
            <a:solidFill>
              <a:srgbClr val="99CCFF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ru-RU" sz="1600" dirty="0" smtClean="0">
                  <a:solidFill>
                    <a:schemeClr val="tx1"/>
                  </a:solidFill>
                </a:rPr>
                <a:t>июнь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580112" y="1761241"/>
              <a:ext cx="0" cy="3330789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31" name="Овал 30"/>
            <p:cNvSpPr/>
            <p:nvPr/>
          </p:nvSpPr>
          <p:spPr>
            <a:xfrm>
              <a:off x="6062149" y="2787774"/>
              <a:ext cx="2739512" cy="108012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ru-RU" b="1" dirty="0">
                  <a:solidFill>
                    <a:srgbClr val="000066"/>
                  </a:solidFill>
                </a:rPr>
                <a:t>до 01 июля</a:t>
              </a:r>
            </a:p>
            <a:p>
              <a:pPr algn="ctr">
                <a:lnSpc>
                  <a:spcPts val="1500"/>
                </a:lnSpc>
              </a:pPr>
              <a:r>
                <a:rPr lang="ru-RU" sz="1400" dirty="0" smtClean="0">
                  <a:solidFill>
                    <a:srgbClr val="000066"/>
                  </a:solidFill>
                </a:rPr>
                <a:t>Региональная конкурсная комиссия </a:t>
              </a:r>
            </a:p>
          </p:txBody>
        </p:sp>
        <p:sp>
          <p:nvSpPr>
            <p:cNvPr id="32" name="Стрелка вниз 31"/>
            <p:cNvSpPr/>
            <p:nvPr/>
          </p:nvSpPr>
          <p:spPr>
            <a:xfrm>
              <a:off x="7200292" y="2570076"/>
              <a:ext cx="288032" cy="162041"/>
            </a:xfrm>
            <a:prstGeom prst="downArrow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5940152" y="4155926"/>
              <a:ext cx="2952328" cy="86409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ru-RU" b="1" dirty="0">
                  <a:solidFill>
                    <a:srgbClr val="000066"/>
                  </a:solidFill>
                </a:rPr>
                <a:t>до 20 июля</a:t>
              </a:r>
            </a:p>
            <a:p>
              <a:pPr algn="ctr">
                <a:lnSpc>
                  <a:spcPts val="15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ru-RU" sz="1400" dirty="0">
                  <a:solidFill>
                    <a:srgbClr val="000066"/>
                  </a:solidFill>
                </a:rPr>
                <a:t>Федеральная конкурсная комиссия</a:t>
              </a:r>
            </a:p>
          </p:txBody>
        </p:sp>
        <p:sp>
          <p:nvSpPr>
            <p:cNvPr id="39" name="Стрелка вниз 38"/>
            <p:cNvSpPr/>
            <p:nvPr/>
          </p:nvSpPr>
          <p:spPr>
            <a:xfrm>
              <a:off x="7200292" y="3953258"/>
              <a:ext cx="288032" cy="162041"/>
            </a:xfrm>
            <a:prstGeom prst="downArrow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437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-2" y="13211"/>
            <a:ext cx="9144002" cy="1008185"/>
            <a:chOff x="-2" y="0"/>
            <a:chExt cx="9144002" cy="100818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2"/>
            <a:srcRect b="8562"/>
            <a:stretch/>
          </p:blipFill>
          <p:spPr>
            <a:xfrm>
              <a:off x="-2" y="0"/>
              <a:ext cx="8797748" cy="974363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04" y="0"/>
              <a:ext cx="820296" cy="1008185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0" y="123478"/>
            <a:ext cx="8323704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о Всероссийском конкурсе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"Лучшая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муниципальная практика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200"/>
              </a:lnSpc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(утверждено постановлением Правительства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РФ от 18.08.2016 № 815)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3528" y="1275606"/>
            <a:ext cx="8568952" cy="3772777"/>
            <a:chOff x="323528" y="1275606"/>
            <a:chExt cx="8568952" cy="3772777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23528" y="1275606"/>
              <a:ext cx="8568952" cy="576064"/>
            </a:xfrm>
            <a:prstGeom prst="roundRect">
              <a:avLst/>
            </a:prstGeom>
            <a:solidFill>
              <a:srgbClr val="0033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lnSpc>
                  <a:spcPts val="1600"/>
                </a:lnSpc>
              </a:pPr>
              <a:r>
                <a:rPr lang="ru-RU" sz="2000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Определение размера </a:t>
              </a:r>
              <a:r>
                <a:rPr lang="ru-RU" sz="20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денежной </a:t>
              </a:r>
              <a:r>
                <a:rPr lang="ru-RU" sz="2000" b="1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премии победителей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899592" y="2039431"/>
              <a:ext cx="7704856" cy="3008952"/>
              <a:chOff x="323528" y="1995686"/>
              <a:chExt cx="7704856" cy="3008952"/>
            </a:xfrm>
          </p:grpSpPr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323528" y="1995686"/>
                <a:ext cx="3600400" cy="576064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marL="177800" indent="-177800">
                  <a:lnSpc>
                    <a:spcPts val="16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  <a:tabLst>
                    <a:tab pos="357188" algn="l"/>
                  </a:tabLst>
                </a:pPr>
                <a:r>
                  <a:rPr lang="ru-RU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 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номинациям </a:t>
                </a: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4716016" y="2007950"/>
                <a:ext cx="3168352" cy="57606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/>
              <a:lstStyle/>
              <a:p>
                <a:pPr>
                  <a:lnSpc>
                    <a:spcPts val="1600"/>
                  </a:lnSpc>
                  <a:spcBef>
                    <a:spcPts val="600"/>
                  </a:spcBef>
                  <a:tabLst>
                    <a:tab pos="357188" algn="l"/>
                  </a:tabLst>
                </a:pP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равных 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долях</a:t>
                </a:r>
              </a:p>
            </p:txBody>
          </p:sp>
          <p:sp>
            <p:nvSpPr>
              <p:cNvPr id="3" name="Нашивка 2"/>
              <p:cNvSpPr/>
              <p:nvPr/>
            </p:nvSpPr>
            <p:spPr>
              <a:xfrm>
                <a:off x="4103948" y="2031690"/>
                <a:ext cx="432048" cy="504056"/>
              </a:xfrm>
              <a:prstGeom prst="chevr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323528" y="2816036"/>
                <a:ext cx="3600400" cy="869587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marL="177800" indent="-177800">
                  <a:lnSpc>
                    <a:spcPts val="16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  <a:tabLst>
                    <a:tab pos="357188" algn="l"/>
                  </a:tabLst>
                </a:pP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 категориям участников </a:t>
                </a:r>
                <a:b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 каждой номинации</a:t>
                </a:r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Нашивка 11"/>
              <p:cNvSpPr/>
              <p:nvPr/>
            </p:nvSpPr>
            <p:spPr>
              <a:xfrm>
                <a:off x="4123582" y="3100728"/>
                <a:ext cx="432048" cy="504056"/>
              </a:xfrm>
              <a:prstGeom prst="chevr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4733550" y="2990565"/>
                <a:ext cx="3240360" cy="695059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/>
              <a:lstStyle/>
              <a:p>
                <a:pPr marL="85725">
                  <a:lnSpc>
                    <a:spcPts val="1600"/>
                  </a:lnSpc>
                  <a:spcBef>
                    <a:spcPts val="0"/>
                  </a:spcBef>
                  <a:tabLst>
                    <a:tab pos="357188" algn="l"/>
                  </a:tabLst>
                </a:pP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I категория - 76 %</a:t>
                </a:r>
              </a:p>
              <a:p>
                <a:pPr marL="85725">
                  <a:lnSpc>
                    <a:spcPts val="1600"/>
                  </a:lnSpc>
                  <a:spcBef>
                    <a:spcPts val="0"/>
                  </a:spcBef>
                  <a:tabLst>
                    <a:tab pos="357188" algn="l"/>
                  </a:tabLst>
                </a:pP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II категория - 24 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323528" y="3849892"/>
                <a:ext cx="3600400" cy="1080120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marL="177800" indent="-177800">
                  <a:lnSpc>
                    <a:spcPts val="16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  <a:tabLst>
                    <a:tab pos="357188" algn="l"/>
                  </a:tabLst>
                </a:pP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 каждой категории </a:t>
                </a:r>
                <a:r>
                  <a:rPr lang="ru-RU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(по каждой номинации)</a:t>
                </a:r>
              </a:p>
            </p:txBody>
          </p:sp>
          <p:sp>
            <p:nvSpPr>
              <p:cNvPr id="17" name="Нашивка 16"/>
              <p:cNvSpPr/>
              <p:nvPr/>
            </p:nvSpPr>
            <p:spPr>
              <a:xfrm>
                <a:off x="4117542" y="4122064"/>
                <a:ext cx="432048" cy="504056"/>
              </a:xfrm>
              <a:prstGeom prst="chevr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4743204" y="3888514"/>
                <a:ext cx="3285180" cy="111612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6000" tIns="36000" rIns="36000" bIns="36000" rtlCol="0" anchor="ctr"/>
              <a:lstStyle/>
              <a:p>
                <a:pPr marL="85725">
                  <a:lnSpc>
                    <a:spcPts val="1600"/>
                  </a:lnSpc>
                  <a:spcBef>
                    <a:spcPts val="0"/>
                  </a:spcBef>
                  <a:tabLst>
                    <a:tab pos="357188" algn="l"/>
                  </a:tabLst>
                </a:pP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1-е место - 50 %</a:t>
                </a:r>
              </a:p>
              <a:p>
                <a:pPr marL="85725">
                  <a:lnSpc>
                    <a:spcPts val="1600"/>
                  </a:lnSpc>
                  <a:spcBef>
                    <a:spcPts val="0"/>
                  </a:spcBef>
                  <a:tabLst>
                    <a:tab pos="357188" algn="l"/>
                  </a:tabLst>
                </a:pP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2-е место - 30 %</a:t>
                </a:r>
              </a:p>
              <a:p>
                <a:pPr marL="85725">
                  <a:lnSpc>
                    <a:spcPts val="1600"/>
                  </a:lnSpc>
                  <a:spcBef>
                    <a:spcPts val="0"/>
                  </a:spcBef>
                  <a:tabLst>
                    <a:tab pos="357188" algn="l"/>
                  </a:tabLst>
                </a:pP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3-е место - 20 %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88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-2" y="13211"/>
            <a:ext cx="9144002" cy="1008185"/>
            <a:chOff x="-2" y="0"/>
            <a:chExt cx="9144002" cy="100818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2"/>
            <a:srcRect b="8562"/>
            <a:stretch/>
          </p:blipFill>
          <p:spPr>
            <a:xfrm>
              <a:off x="-2" y="0"/>
              <a:ext cx="8797748" cy="974363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04" y="0"/>
              <a:ext cx="820296" cy="1008185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0" y="123478"/>
            <a:ext cx="832370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Победители в номинации «Муниципальная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 политика и управление муниципальными </a:t>
            </a: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финансами». «Лучшие практики».</a:t>
            </a:r>
            <a:endParaRPr lang="ru-RU" sz="21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1520" y="1066730"/>
            <a:ext cx="3672408" cy="563526"/>
          </a:xfrm>
          <a:prstGeom prst="round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</a:rPr>
              <a:t>I категория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</a:rPr>
              <a:t>(городские округа </a:t>
            </a:r>
            <a:r>
              <a:rPr lang="ru-RU" sz="1400" i="1" dirty="0" smtClean="0">
                <a:solidFill>
                  <a:schemeClr val="tx1"/>
                </a:solidFill>
              </a:rPr>
              <a:t>и </a:t>
            </a:r>
            <a:r>
              <a:rPr lang="ru-RU" sz="1400" i="1" dirty="0">
                <a:solidFill>
                  <a:schemeClr val="tx1"/>
                </a:solidFill>
              </a:rPr>
              <a:t>городские </a:t>
            </a:r>
            <a:r>
              <a:rPr lang="ru-RU" sz="1400" i="1" dirty="0" smtClean="0">
                <a:solidFill>
                  <a:schemeClr val="tx1"/>
                </a:solidFill>
              </a:rPr>
              <a:t>поселения)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11960" y="1057105"/>
            <a:ext cx="4752528" cy="57315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</a:rPr>
              <a:t>II </a:t>
            </a:r>
            <a:r>
              <a:rPr lang="ru-RU" b="1" dirty="0">
                <a:solidFill>
                  <a:schemeClr val="tx1"/>
                </a:solidFill>
              </a:rPr>
              <a:t>категория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00"/>
              </a:lnSpc>
              <a:spcAft>
                <a:spcPts val="600"/>
              </a:spcAft>
            </a:pPr>
            <a:r>
              <a:rPr lang="ru-RU" sz="1400" i="1" dirty="0">
                <a:solidFill>
                  <a:schemeClr val="tx1"/>
                </a:solidFill>
              </a:rPr>
              <a:t>(сельские </a:t>
            </a:r>
            <a:r>
              <a:rPr lang="ru-RU" sz="1400" i="1" dirty="0" smtClean="0">
                <a:solidFill>
                  <a:schemeClr val="tx1"/>
                </a:solidFill>
              </a:rPr>
              <a:t>поселения)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9513" y="1773880"/>
            <a:ext cx="3816423" cy="33181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>
              <a:lnSpc>
                <a:spcPts val="1400"/>
              </a:lnSpc>
              <a:spcAft>
                <a:spcPts val="0"/>
              </a:spcAft>
            </a:pPr>
            <a:r>
              <a:rPr lang="ru-RU" sz="1400" b="1" dirty="0"/>
              <a:t>1 место </a:t>
            </a:r>
            <a:r>
              <a:rPr lang="ru-RU" sz="1400" dirty="0" smtClean="0"/>
              <a:t>– </a:t>
            </a:r>
            <a:r>
              <a:rPr lang="ru-RU" sz="1400" dirty="0" err="1" smtClean="0"/>
              <a:t>Киришское</a:t>
            </a:r>
            <a:r>
              <a:rPr lang="ru-RU" sz="1400" dirty="0"/>
              <a:t>  городское поселение Ленинградской </a:t>
            </a:r>
            <a:r>
              <a:rPr lang="ru-RU" sz="1400" dirty="0" smtClean="0"/>
              <a:t>области:</a:t>
            </a:r>
          </a:p>
          <a:p>
            <a:pPr marL="85725" indent="-85725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i="1" dirty="0" smtClean="0">
                <a:solidFill>
                  <a:schemeClr val="tx1"/>
                </a:solidFill>
              </a:rPr>
              <a:t>качественное управление муниципальными финансами </a:t>
            </a:r>
          </a:p>
          <a:p>
            <a:pPr marL="85725" indent="-85725">
              <a:lnSpc>
                <a:spcPts val="13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i="1" dirty="0" smtClean="0">
                <a:solidFill>
                  <a:schemeClr val="tx1"/>
                </a:solidFill>
              </a:rPr>
              <a:t>эффективная работа с МСП</a:t>
            </a:r>
            <a:endParaRPr lang="ru-RU" sz="1300" dirty="0"/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ru-RU" sz="1400" b="1" dirty="0"/>
              <a:t>2 место </a:t>
            </a:r>
            <a:r>
              <a:rPr lang="ru-RU" sz="1400" dirty="0"/>
              <a:t>– городской округ </a:t>
            </a:r>
            <a:r>
              <a:rPr lang="ru-RU" sz="1400" dirty="0" smtClean="0"/>
              <a:t>Химки </a:t>
            </a:r>
            <a:r>
              <a:rPr lang="ru-RU" sz="1400" dirty="0"/>
              <a:t>Московской </a:t>
            </a:r>
            <a:r>
              <a:rPr lang="ru-RU" sz="1400" dirty="0" smtClean="0"/>
              <a:t>области:</a:t>
            </a:r>
          </a:p>
          <a:p>
            <a:pPr marL="85725" indent="-85725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i="1" dirty="0">
                <a:solidFill>
                  <a:schemeClr val="tx1"/>
                </a:solidFill>
              </a:rPr>
              <a:t>работа с налогоплательщиками, программный метод формирования </a:t>
            </a:r>
            <a:r>
              <a:rPr lang="ru-RU" sz="1300" i="1" dirty="0" smtClean="0">
                <a:solidFill>
                  <a:schemeClr val="tx1"/>
                </a:solidFill>
              </a:rPr>
              <a:t>бюджета – </a:t>
            </a:r>
            <a:r>
              <a:rPr lang="ru-RU" sz="1300" i="1" dirty="0">
                <a:solidFill>
                  <a:schemeClr val="tx1"/>
                </a:solidFill>
              </a:rPr>
              <a:t>97 % </a:t>
            </a:r>
            <a:r>
              <a:rPr lang="ru-RU" sz="1300" i="1" dirty="0" smtClean="0">
                <a:solidFill>
                  <a:schemeClr val="tx1"/>
                </a:solidFill>
              </a:rPr>
              <a:t>расходов– </a:t>
            </a:r>
            <a:r>
              <a:rPr lang="ru-RU" sz="1300" i="1" dirty="0">
                <a:solidFill>
                  <a:schemeClr val="tx1"/>
                </a:solidFill>
              </a:rPr>
              <a:t>в рамках </a:t>
            </a:r>
            <a:r>
              <a:rPr lang="ru-RU" sz="1300" i="1" dirty="0" smtClean="0">
                <a:solidFill>
                  <a:schemeClr val="tx1"/>
                </a:solidFill>
              </a:rPr>
              <a:t>МЦП</a:t>
            </a:r>
          </a:p>
          <a:p>
            <a:pPr marL="85725" indent="-85725">
              <a:lnSpc>
                <a:spcPts val="13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i="1" dirty="0" smtClean="0">
                <a:solidFill>
                  <a:schemeClr val="tx1"/>
                </a:solidFill>
              </a:rPr>
              <a:t>работа </a:t>
            </a:r>
            <a:r>
              <a:rPr lang="ru-RU" sz="1300" i="1" dirty="0">
                <a:solidFill>
                  <a:schemeClr val="tx1"/>
                </a:solidFill>
              </a:rPr>
              <a:t>МСП по принципу «одного </a:t>
            </a:r>
            <a:r>
              <a:rPr lang="ru-RU" sz="1300" i="1" dirty="0" smtClean="0">
                <a:solidFill>
                  <a:schemeClr val="tx1"/>
                </a:solidFill>
              </a:rPr>
              <a:t>окна»</a:t>
            </a:r>
            <a:endParaRPr lang="ru-RU" sz="1300" i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ru-RU" sz="1400" b="1" dirty="0"/>
              <a:t>3 место </a:t>
            </a:r>
            <a:r>
              <a:rPr lang="ru-RU" sz="1400" dirty="0"/>
              <a:t>– городской округ Октябрьский республики </a:t>
            </a:r>
            <a:r>
              <a:rPr lang="ru-RU" sz="1400" dirty="0" smtClean="0"/>
              <a:t>Башкирия:</a:t>
            </a:r>
          </a:p>
          <a:p>
            <a:pPr marL="85725" indent="-85725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i="1" dirty="0">
                <a:solidFill>
                  <a:schemeClr val="tx1"/>
                </a:solidFill>
              </a:rPr>
              <a:t>качественное управление муниципальными финансами </a:t>
            </a:r>
            <a:r>
              <a:rPr lang="ru-RU" sz="1300" i="1" dirty="0" smtClean="0">
                <a:solidFill>
                  <a:schemeClr val="tx1"/>
                </a:solidFill>
              </a:rPr>
              <a:t>и имуществом</a:t>
            </a:r>
            <a:endParaRPr lang="ru-RU" sz="1300" i="1" dirty="0">
              <a:solidFill>
                <a:schemeClr val="tx1"/>
              </a:solidFill>
            </a:endParaRPr>
          </a:p>
          <a:p>
            <a:pPr marL="85725" indent="-85725">
              <a:lnSpc>
                <a:spcPts val="13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i="1" dirty="0" smtClean="0">
                <a:solidFill>
                  <a:schemeClr val="tx1"/>
                </a:solidFill>
              </a:rPr>
              <a:t>реализация МЧП</a:t>
            </a:r>
            <a:endParaRPr lang="ru-RU" sz="1300" i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endParaRPr lang="ru-RU" sz="1400" dirty="0" smtClean="0"/>
          </a:p>
          <a:p>
            <a:pPr>
              <a:lnSpc>
                <a:spcPts val="1400"/>
              </a:lnSpc>
              <a:spcAft>
                <a:spcPts val="600"/>
              </a:spcAft>
            </a:pP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211960" y="1699788"/>
            <a:ext cx="4824536" cy="33922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4000" tIns="36000" rIns="36000" bIns="36000" rtlCol="0" anchor="t"/>
          <a:lstStyle/>
          <a:p>
            <a:pPr>
              <a:lnSpc>
                <a:spcPts val="1400"/>
              </a:lnSpc>
              <a:spcAft>
                <a:spcPts val="0"/>
              </a:spcAft>
            </a:pPr>
            <a:r>
              <a:rPr lang="ru-RU" sz="1400" b="1" dirty="0"/>
              <a:t>1 место </a:t>
            </a:r>
            <a:r>
              <a:rPr lang="ru-RU" sz="1400" dirty="0"/>
              <a:t>– </a:t>
            </a:r>
            <a:r>
              <a:rPr lang="ru-RU" sz="1400" dirty="0" err="1"/>
              <a:t>Краснолучское</a:t>
            </a:r>
            <a:r>
              <a:rPr lang="ru-RU" sz="1400" dirty="0"/>
              <a:t> </a:t>
            </a:r>
            <a:r>
              <a:rPr lang="ru-RU" sz="1400" dirty="0" err="1"/>
              <a:t>с.п</a:t>
            </a:r>
            <a:r>
              <a:rPr lang="ru-RU" sz="1400" dirty="0"/>
              <a:t>. Октябрьского района Ростовской </a:t>
            </a:r>
            <a:r>
              <a:rPr lang="ru-RU" sz="1400" dirty="0" smtClean="0"/>
              <a:t>области:</a:t>
            </a:r>
          </a:p>
          <a:p>
            <a:pPr marL="177800" indent="-177800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i="1" dirty="0" smtClean="0">
                <a:solidFill>
                  <a:schemeClr val="tx1"/>
                </a:solidFill>
              </a:rPr>
              <a:t>бюджетное </a:t>
            </a:r>
            <a:r>
              <a:rPr lang="ru-RU" sz="1300" i="1" dirty="0">
                <a:solidFill>
                  <a:schemeClr val="tx1"/>
                </a:solidFill>
              </a:rPr>
              <a:t>планирование, </a:t>
            </a:r>
            <a:r>
              <a:rPr lang="ru-RU" sz="1300" i="1" dirty="0" smtClean="0">
                <a:solidFill>
                  <a:schemeClr val="tx1"/>
                </a:solidFill>
              </a:rPr>
              <a:t>содействие в оформлении </a:t>
            </a:r>
            <a:r>
              <a:rPr lang="ru-RU" sz="1300" i="1" dirty="0" err="1" smtClean="0">
                <a:solidFill>
                  <a:schemeClr val="tx1"/>
                </a:solidFill>
              </a:rPr>
              <a:t>зем.участков</a:t>
            </a:r>
            <a:endParaRPr lang="ru-RU" sz="1300" i="1" dirty="0" smtClean="0">
              <a:solidFill>
                <a:schemeClr val="tx1"/>
              </a:solidFill>
            </a:endParaRPr>
          </a:p>
          <a:p>
            <a:pPr marL="177800" indent="-177800">
              <a:lnSpc>
                <a:spcPts val="13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i="1" dirty="0" smtClean="0">
                <a:solidFill>
                  <a:schemeClr val="tx1"/>
                </a:solidFill>
              </a:rPr>
              <a:t>создана Октябрьская </a:t>
            </a:r>
            <a:r>
              <a:rPr lang="ru-RU" sz="1300" i="1" dirty="0" err="1" smtClean="0">
                <a:solidFill>
                  <a:schemeClr val="tx1"/>
                </a:solidFill>
              </a:rPr>
              <a:t>пром.зона</a:t>
            </a:r>
            <a:r>
              <a:rPr lang="ru-RU" sz="1300" i="1" dirty="0" smtClean="0">
                <a:solidFill>
                  <a:schemeClr val="tx1"/>
                </a:solidFill>
              </a:rPr>
              <a:t> для привлечения инвесторов, поддержка МСП</a:t>
            </a:r>
            <a:endParaRPr lang="ru-RU" sz="1300" i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ru-RU" sz="1400" b="1" dirty="0" smtClean="0"/>
              <a:t>2 </a:t>
            </a:r>
            <a:r>
              <a:rPr lang="ru-RU" sz="1400" b="1" dirty="0"/>
              <a:t>место </a:t>
            </a:r>
            <a:r>
              <a:rPr lang="ru-RU" sz="1400" dirty="0"/>
              <a:t>– </a:t>
            </a:r>
            <a:r>
              <a:rPr lang="ru-RU" sz="1400" dirty="0" err="1"/>
              <a:t>с.п</a:t>
            </a:r>
            <a:r>
              <a:rPr lang="ru-RU" sz="1400" dirty="0"/>
              <a:t>. Первомайский сельсовет муниципального района </a:t>
            </a:r>
            <a:r>
              <a:rPr lang="ru-RU" sz="1400" dirty="0" err="1"/>
              <a:t>Благоварский</a:t>
            </a:r>
            <a:r>
              <a:rPr lang="ru-RU" sz="1400" dirty="0"/>
              <a:t>, республики </a:t>
            </a:r>
            <a:r>
              <a:rPr lang="ru-RU" sz="1400" dirty="0" smtClean="0"/>
              <a:t>Башкирия:</a:t>
            </a:r>
          </a:p>
          <a:p>
            <a:pPr marL="177800" indent="-177800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i="1" dirty="0">
                <a:solidFill>
                  <a:schemeClr val="tx1"/>
                </a:solidFill>
              </a:rPr>
              <a:t>работа с налогоплательщиками, программный метод формирования </a:t>
            </a:r>
            <a:r>
              <a:rPr lang="ru-RU" sz="1300" i="1" dirty="0" smtClean="0">
                <a:solidFill>
                  <a:schemeClr val="tx1"/>
                </a:solidFill>
              </a:rPr>
              <a:t>бюджета;</a:t>
            </a:r>
          </a:p>
          <a:p>
            <a:pPr marL="177800" indent="-177800">
              <a:lnSpc>
                <a:spcPts val="13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i="1" dirty="0" smtClean="0">
                <a:solidFill>
                  <a:schemeClr val="tx1"/>
                </a:solidFill>
              </a:rPr>
              <a:t>стратегическое планирование</a:t>
            </a:r>
            <a:endParaRPr lang="ru-RU" sz="1300" dirty="0"/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ru-RU" sz="1400" b="1" dirty="0"/>
              <a:t>3 место </a:t>
            </a:r>
            <a:r>
              <a:rPr lang="ru-RU" sz="1400" dirty="0"/>
              <a:t>– </a:t>
            </a:r>
            <a:r>
              <a:rPr lang="ru-RU" sz="1400" dirty="0" err="1"/>
              <a:t>с.п</a:t>
            </a:r>
            <a:r>
              <a:rPr lang="ru-RU" sz="1400" dirty="0"/>
              <a:t>. Зилаирский сельсовет муниципального района </a:t>
            </a:r>
            <a:r>
              <a:rPr lang="ru-RU" sz="1400" dirty="0" err="1"/>
              <a:t>Зилаирской</a:t>
            </a:r>
            <a:r>
              <a:rPr lang="ru-RU" sz="1400" dirty="0"/>
              <a:t> республики </a:t>
            </a:r>
            <a:r>
              <a:rPr lang="ru-RU" sz="1400" dirty="0" smtClean="0"/>
              <a:t>Башкирия:</a:t>
            </a:r>
          </a:p>
          <a:p>
            <a:pPr marL="85725" indent="-85725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i="1" dirty="0" smtClean="0">
                <a:solidFill>
                  <a:schemeClr val="tx1"/>
                </a:solidFill>
              </a:rPr>
              <a:t>поддержка </a:t>
            </a:r>
            <a:r>
              <a:rPr lang="ru-RU" sz="1300" i="1" dirty="0">
                <a:solidFill>
                  <a:schemeClr val="tx1"/>
                </a:solidFill>
              </a:rPr>
              <a:t>местных </a:t>
            </a:r>
            <a:r>
              <a:rPr lang="ru-RU" sz="1300" i="1" dirty="0" smtClean="0">
                <a:solidFill>
                  <a:schemeClr val="tx1"/>
                </a:solidFill>
              </a:rPr>
              <a:t>инициатив; </a:t>
            </a:r>
            <a:r>
              <a:rPr lang="ru-RU" sz="1300" i="1" dirty="0">
                <a:solidFill>
                  <a:schemeClr val="tx1"/>
                </a:solidFill>
              </a:rPr>
              <a:t>реализация МЧП</a:t>
            </a:r>
          </a:p>
          <a:p>
            <a:pPr marL="85725" indent="-85725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i="1" dirty="0" smtClean="0">
                <a:solidFill>
                  <a:schemeClr val="tx1"/>
                </a:solidFill>
              </a:rPr>
              <a:t>стратегическое </a:t>
            </a:r>
            <a:r>
              <a:rPr lang="ru-RU" sz="1300" i="1" dirty="0">
                <a:solidFill>
                  <a:schemeClr val="tx1"/>
                </a:solidFill>
              </a:rPr>
              <a:t>планирование</a:t>
            </a:r>
            <a:endParaRPr lang="ru-RU" sz="1300" dirty="0"/>
          </a:p>
          <a:p>
            <a:pPr marL="85725" indent="-85725">
              <a:lnSpc>
                <a:spcPts val="1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300" i="1" dirty="0" smtClean="0">
              <a:solidFill>
                <a:schemeClr val="tx1"/>
              </a:solidFill>
            </a:endParaRPr>
          </a:p>
          <a:p>
            <a:pPr marL="85725" indent="-85725">
              <a:lnSpc>
                <a:spcPts val="1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300" i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002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5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45865</TotalTime>
  <Words>770</Words>
  <Application>Microsoft Office PowerPoint</Application>
  <PresentationFormat>Экран (16:9)</PresentationFormat>
  <Paragraphs>140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 Unicode MS</vt:lpstr>
      <vt:lpstr>SimSun</vt:lpstr>
      <vt:lpstr>Arial</vt:lpstr>
      <vt:lpstr>Calibri</vt:lpstr>
      <vt:lpstr>LiberationSerif</vt:lpstr>
      <vt:lpstr>LiberationSerif-Bold</vt:lpstr>
      <vt:lpstr>Lora</vt:lpstr>
      <vt:lpstr>Lora-Bold</vt:lpstr>
      <vt:lpstr>Times New Roman</vt:lpstr>
      <vt:lpstr>Wingdings</vt:lpstr>
      <vt:lpstr>13_Оформление по умолчанию</vt:lpstr>
      <vt:lpstr>15_Оформление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irinag</dc:creator>
  <cp:lastModifiedBy>Ешенко Наталья Владимировна</cp:lastModifiedBy>
  <cp:revision>3646</cp:revision>
  <cp:lastPrinted>2018-03-21T10:29:50Z</cp:lastPrinted>
  <dcterms:created xsi:type="dcterms:W3CDTF">2012-02-21T05:56:59Z</dcterms:created>
  <dcterms:modified xsi:type="dcterms:W3CDTF">2018-03-22T00:12:11Z</dcterms:modified>
</cp:coreProperties>
</file>