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5"/>
  </p:handoutMasterIdLst>
  <p:sldIdLst>
    <p:sldId id="256" r:id="rId2"/>
    <p:sldId id="262" r:id="rId3"/>
    <p:sldId id="268" r:id="rId4"/>
    <p:sldId id="263" r:id="rId5"/>
    <p:sldId id="265" r:id="rId6"/>
    <p:sldId id="266" r:id="rId7"/>
    <p:sldId id="257" r:id="rId8"/>
    <p:sldId id="260" r:id="rId9"/>
    <p:sldId id="258" r:id="rId10"/>
    <p:sldId id="259" r:id="rId11"/>
    <p:sldId id="267" r:id="rId12"/>
    <p:sldId id="261" r:id="rId13"/>
    <p:sldId id="269" r:id="rId14"/>
  </p:sldIdLst>
  <p:sldSz cx="9144000" cy="6858000" type="screen4x3"/>
  <p:notesSz cx="6858000" cy="99456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A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43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BFA6AA-610C-4A41-AF0B-B34FD239D7C6}" type="datetimeFigureOut">
              <a:rPr lang="ru-RU" smtClean="0"/>
              <a:t>16.03.2018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8A831E-882B-4657-99FC-A253FF4348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84867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7841E-BCA0-48AA-AD66-461E08788F63}" type="datetimeFigureOut">
              <a:rPr lang="ru-RU" smtClean="0"/>
              <a:t>16.03.2018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862CD54-413B-48EC-91F4-A0A3C7A8B4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7841E-BCA0-48AA-AD66-461E08788F63}" type="datetimeFigureOut">
              <a:rPr lang="ru-RU" smtClean="0"/>
              <a:t>16.03.2018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2CD54-413B-48EC-91F4-A0A3C7A8B4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7841E-BCA0-48AA-AD66-461E08788F63}" type="datetimeFigureOut">
              <a:rPr lang="ru-RU" smtClean="0"/>
              <a:t>16.03.2018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2CD54-413B-48EC-91F4-A0A3C7A8B4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7841E-BCA0-48AA-AD66-461E08788F63}" type="datetimeFigureOut">
              <a:rPr lang="ru-RU" smtClean="0"/>
              <a:t>16.03.2018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862CD54-413B-48EC-91F4-A0A3C7A8B4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7841E-BCA0-48AA-AD66-461E08788F63}" type="datetimeFigureOut">
              <a:rPr lang="ru-RU" smtClean="0"/>
              <a:t>16.03.2018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2CD54-413B-48EC-91F4-A0A3C7A8B4D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7841E-BCA0-48AA-AD66-461E08788F63}" type="datetimeFigureOut">
              <a:rPr lang="ru-RU" smtClean="0"/>
              <a:t>16.03.2018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2CD54-413B-48EC-91F4-A0A3C7A8B4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7841E-BCA0-48AA-AD66-461E08788F63}" type="datetimeFigureOut">
              <a:rPr lang="ru-RU" smtClean="0"/>
              <a:t>16.03.2018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0862CD54-413B-48EC-91F4-A0A3C7A8B4D4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7841E-BCA0-48AA-AD66-461E08788F63}" type="datetimeFigureOut">
              <a:rPr lang="ru-RU" smtClean="0"/>
              <a:t>16.03.2018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2CD54-413B-48EC-91F4-A0A3C7A8B4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7841E-BCA0-48AA-AD66-461E08788F63}" type="datetimeFigureOut">
              <a:rPr lang="ru-RU" smtClean="0"/>
              <a:t>16.03.2018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2CD54-413B-48EC-91F4-A0A3C7A8B4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7841E-BCA0-48AA-AD66-461E08788F63}" type="datetimeFigureOut">
              <a:rPr lang="ru-RU" smtClean="0"/>
              <a:t>16.03.2018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2CD54-413B-48EC-91F4-A0A3C7A8B4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7841E-BCA0-48AA-AD66-461E08788F63}" type="datetimeFigureOut">
              <a:rPr lang="ru-RU" smtClean="0"/>
              <a:t>16.03.2018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2CD54-413B-48EC-91F4-A0A3C7A8B4D4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CD7841E-BCA0-48AA-AD66-461E08788F63}" type="datetimeFigureOut">
              <a:rPr lang="ru-RU" smtClean="0"/>
              <a:t>16.03.2018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862CD54-413B-48EC-91F4-A0A3C7A8B4D4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628800"/>
            <a:ext cx="914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</a:rPr>
              <a:t>«Дальневосточный гектар»</a:t>
            </a:r>
            <a:br>
              <a:rPr lang="ru-RU" sz="40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</a:rPr>
              <a:t>Ассоциация </a:t>
            </a:r>
          </a:p>
          <a:p>
            <a:pPr algn="ctr"/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</a:rPr>
              <a:t>«Совет муниципальных образований </a:t>
            </a:r>
          </a:p>
          <a:p>
            <a:pPr algn="ctr"/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</a:rPr>
              <a:t>Хабаровского края»</a:t>
            </a:r>
            <a:endParaRPr lang="ru-RU" sz="40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16"/>
            <a:ext cx="1331639" cy="1607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264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86800" cy="838200"/>
          </a:xfrm>
        </p:spPr>
        <p:txBody>
          <a:bodyPr>
            <a:normAutofit/>
          </a:bodyPr>
          <a:lstStyle/>
          <a:p>
            <a:r>
              <a:rPr lang="ru-RU" dirty="0" smtClean="0">
                <a:effectLst/>
              </a:rPr>
              <a:t>Показатели </a:t>
            </a:r>
            <a:r>
              <a:rPr lang="ru-RU" dirty="0">
                <a:effectLst/>
              </a:rPr>
              <a:t>результативности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96752"/>
            <a:ext cx="8686800" cy="5472608"/>
          </a:xfrm>
        </p:spPr>
        <p:txBody>
          <a:bodyPr>
            <a:normAutofit fontScale="55000" lnSpcReduction="20000"/>
          </a:bodyPr>
          <a:lstStyle/>
          <a:p>
            <a:pPr marL="0" lvl="0" indent="0">
              <a:lnSpc>
                <a:spcPct val="120000"/>
              </a:lnSpc>
              <a:buNone/>
            </a:pPr>
            <a:r>
              <a:rPr lang="ru-RU" dirty="0" smtClean="0"/>
              <a:t>1.   Количество </a:t>
            </a:r>
            <a:r>
              <a:rPr lang="ru-RU" dirty="0"/>
              <a:t>землепользователей, приступивших к освоению</a:t>
            </a:r>
            <a:r>
              <a:rPr lang="ru-RU" dirty="0" smtClean="0"/>
              <a:t>.</a:t>
            </a:r>
          </a:p>
          <a:p>
            <a:pPr marL="0" lvl="0" indent="0">
              <a:lnSpc>
                <a:spcPct val="120000"/>
              </a:lnSpc>
              <a:buNone/>
            </a:pPr>
            <a:endParaRPr lang="ru-RU" dirty="0"/>
          </a:p>
          <a:p>
            <a:pPr marL="0" lvl="0" indent="0">
              <a:lnSpc>
                <a:spcPct val="120000"/>
              </a:lnSpc>
              <a:buNone/>
            </a:pPr>
            <a:r>
              <a:rPr lang="ru-RU" dirty="0" smtClean="0"/>
              <a:t>2.   Количество </a:t>
            </a:r>
            <a:r>
              <a:rPr lang="ru-RU" dirty="0"/>
              <a:t>договоров, расторгнутых по инициативе получателей.  </a:t>
            </a:r>
            <a:endParaRPr lang="ru-RU" dirty="0" smtClean="0"/>
          </a:p>
          <a:p>
            <a:pPr marL="0" lvl="0" indent="0">
              <a:lnSpc>
                <a:spcPct val="120000"/>
              </a:lnSpc>
              <a:buNone/>
            </a:pPr>
            <a:endParaRPr lang="ru-RU" dirty="0"/>
          </a:p>
          <a:p>
            <a:pPr marL="0" lvl="0" indent="0">
              <a:lnSpc>
                <a:spcPct val="120000"/>
              </a:lnSpc>
              <a:buNone/>
            </a:pPr>
            <a:r>
              <a:rPr lang="ru-RU" dirty="0" smtClean="0"/>
              <a:t>3.   Суммарный </a:t>
            </a:r>
            <a:r>
              <a:rPr lang="ru-RU" dirty="0"/>
              <a:t>объем средств, из разных источников, вложенных в </a:t>
            </a:r>
            <a:r>
              <a:rPr lang="ru-RU" dirty="0" smtClean="0"/>
              <a:t>    обеспечение инженерной и транспортной инфраструктурой земельных участков, предоставленных в рамках программы "Дальневосточный гектар". </a:t>
            </a:r>
          </a:p>
          <a:p>
            <a:pPr marL="0" lvl="0" indent="0">
              <a:lnSpc>
                <a:spcPct val="120000"/>
              </a:lnSpc>
              <a:buNone/>
            </a:pPr>
            <a:r>
              <a:rPr lang="ru-RU" dirty="0" smtClean="0"/>
              <a:t>  </a:t>
            </a:r>
            <a:endParaRPr lang="ru-RU" dirty="0"/>
          </a:p>
          <a:p>
            <a:pPr marL="0" lvl="0" indent="0">
              <a:lnSpc>
                <a:spcPct val="120000"/>
              </a:lnSpc>
              <a:buNone/>
            </a:pPr>
            <a:r>
              <a:rPr lang="ru-RU" dirty="0" smtClean="0"/>
              <a:t>4.   Суммарный </a:t>
            </a:r>
            <a:r>
              <a:rPr lang="ru-RU" dirty="0"/>
              <a:t>объем средств, предоставленных муниципальным </a:t>
            </a:r>
            <a:r>
              <a:rPr lang="ru-RU" dirty="0" smtClean="0"/>
              <a:t>образованием </a:t>
            </a:r>
            <a:r>
              <a:rPr lang="ru-RU" dirty="0"/>
              <a:t>в качестве финансовой поддержки (гранты, </a:t>
            </a:r>
            <a:r>
              <a:rPr lang="ru-RU" dirty="0" smtClean="0"/>
              <a:t>субсидии) </a:t>
            </a:r>
            <a:r>
              <a:rPr lang="ru-RU" dirty="0"/>
              <a:t>гражданам, получившим "Дальневосточный гектар". </a:t>
            </a:r>
            <a:r>
              <a:rPr lang="ru-RU" i="1" dirty="0"/>
              <a:t> </a:t>
            </a:r>
            <a:endParaRPr lang="ru-RU" i="1" dirty="0" smtClean="0"/>
          </a:p>
          <a:p>
            <a:pPr marL="0" lvl="0" indent="0">
              <a:lnSpc>
                <a:spcPct val="120000"/>
              </a:lnSpc>
              <a:buNone/>
            </a:pPr>
            <a:endParaRPr lang="ru-RU" dirty="0"/>
          </a:p>
          <a:p>
            <a:pPr marL="0" lvl="0" indent="0">
              <a:lnSpc>
                <a:spcPct val="120000"/>
              </a:lnSpc>
              <a:buNone/>
            </a:pPr>
            <a:r>
              <a:rPr lang="ru-RU" dirty="0" smtClean="0"/>
              <a:t>5.   Количество </a:t>
            </a:r>
            <a:r>
              <a:rPr lang="ru-RU" dirty="0"/>
              <a:t>граждан, получивших "Дальневосточный гектар" на территории муниципального образования, которым предоставлены меры финансовой поддержки органами власти края, кредитными или иными организациями. </a:t>
            </a:r>
          </a:p>
        </p:txBody>
      </p:sp>
    </p:spTree>
    <p:extLst>
      <p:ext uri="{BB962C8B-B14F-4D97-AF65-F5344CB8AC3E}">
        <p14:creationId xmlns:p14="http://schemas.microsoft.com/office/powerpoint/2010/main" val="4179304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Итоговый показатель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340768"/>
            <a:ext cx="8686800" cy="5400600"/>
          </a:xfrm>
        </p:spPr>
        <p:txBody>
          <a:bodyPr numCol="2">
            <a:normAutofit fontScale="77500" lnSpcReduction="20000"/>
          </a:bodyPr>
          <a:lstStyle/>
          <a:p>
            <a:pPr marL="0" indent="0">
              <a:buNone/>
            </a:pPr>
            <a:r>
              <a:rPr lang="ru-RU" sz="3100" dirty="0" smtClean="0"/>
              <a:t>Муниципальных районов – 17</a:t>
            </a:r>
          </a:p>
          <a:p>
            <a:pPr>
              <a:buFontTx/>
              <a:buChar char="-"/>
            </a:pPr>
            <a:endParaRPr lang="ru-RU" sz="2600" dirty="0" smtClean="0"/>
          </a:p>
          <a:p>
            <a:pPr marL="0" indent="0">
              <a:buNone/>
            </a:pPr>
            <a:r>
              <a:rPr lang="ru-RU" sz="2600" b="1" dirty="0" smtClean="0"/>
              <a:t>1 показатель: </a:t>
            </a:r>
          </a:p>
          <a:p>
            <a:pPr marL="0" indent="0">
              <a:buNone/>
            </a:pPr>
            <a:r>
              <a:rPr lang="ru-RU" sz="2600" dirty="0" smtClean="0"/>
              <a:t>муниципальный район А – 2 место</a:t>
            </a:r>
          </a:p>
          <a:p>
            <a:pPr marL="0" indent="0">
              <a:buNone/>
            </a:pPr>
            <a:r>
              <a:rPr lang="ru-RU" sz="2600" dirty="0" smtClean="0"/>
              <a:t>муниципальный район В – 9 место</a:t>
            </a:r>
          </a:p>
          <a:p>
            <a:pPr marL="0" indent="0">
              <a:buNone/>
            </a:pPr>
            <a:r>
              <a:rPr lang="ru-RU" sz="2600" b="1" dirty="0" smtClean="0"/>
              <a:t>2 показатель:</a:t>
            </a:r>
          </a:p>
          <a:p>
            <a:pPr marL="0" indent="0">
              <a:buNone/>
            </a:pPr>
            <a:r>
              <a:rPr lang="ru-RU" sz="2600" dirty="0"/>
              <a:t> муниципальный </a:t>
            </a:r>
            <a:r>
              <a:rPr lang="ru-RU" sz="2600" dirty="0" smtClean="0"/>
              <a:t>район А – 4 место;</a:t>
            </a:r>
          </a:p>
          <a:p>
            <a:pPr marL="0" indent="0">
              <a:buNone/>
            </a:pPr>
            <a:r>
              <a:rPr lang="ru-RU" sz="2600" dirty="0"/>
              <a:t> муниципальный </a:t>
            </a:r>
            <a:r>
              <a:rPr lang="ru-RU" sz="2600" dirty="0" smtClean="0"/>
              <a:t>район В – 2 место</a:t>
            </a:r>
          </a:p>
          <a:p>
            <a:pPr marL="0" indent="0">
              <a:buNone/>
            </a:pPr>
            <a:r>
              <a:rPr lang="ru-RU" sz="2600" b="1" dirty="0" smtClean="0"/>
              <a:t>3 показатель:</a:t>
            </a:r>
          </a:p>
          <a:p>
            <a:pPr marL="0" indent="0">
              <a:buNone/>
            </a:pPr>
            <a:r>
              <a:rPr lang="ru-RU" sz="2600" dirty="0"/>
              <a:t>муниципальный район А – </a:t>
            </a:r>
            <a:r>
              <a:rPr lang="ru-RU" sz="2600" dirty="0" smtClean="0"/>
              <a:t>1 </a:t>
            </a:r>
            <a:r>
              <a:rPr lang="ru-RU" sz="2600" dirty="0"/>
              <a:t>место</a:t>
            </a:r>
          </a:p>
          <a:p>
            <a:pPr marL="0" indent="0">
              <a:buNone/>
            </a:pPr>
            <a:r>
              <a:rPr lang="ru-RU" sz="2600" dirty="0"/>
              <a:t>муниципальный район В – </a:t>
            </a:r>
            <a:r>
              <a:rPr lang="ru-RU" sz="2600" dirty="0" smtClean="0"/>
              <a:t>7 место</a:t>
            </a:r>
          </a:p>
          <a:p>
            <a:pPr marL="0" indent="0">
              <a:buNone/>
            </a:pPr>
            <a:r>
              <a:rPr lang="ru-RU" sz="2600" b="1" dirty="0" smtClean="0"/>
              <a:t>4 </a:t>
            </a:r>
            <a:r>
              <a:rPr lang="ru-RU" sz="2600" b="1" dirty="0"/>
              <a:t>показатель:</a:t>
            </a:r>
          </a:p>
          <a:p>
            <a:pPr marL="0" indent="0">
              <a:buNone/>
            </a:pPr>
            <a:r>
              <a:rPr lang="ru-RU" sz="2600" dirty="0"/>
              <a:t> муниципальный район А – </a:t>
            </a:r>
            <a:r>
              <a:rPr lang="ru-RU" sz="2600" dirty="0" smtClean="0"/>
              <a:t>5 </a:t>
            </a:r>
            <a:r>
              <a:rPr lang="ru-RU" sz="2600" dirty="0"/>
              <a:t>место;</a:t>
            </a:r>
          </a:p>
          <a:p>
            <a:pPr marL="0" indent="0">
              <a:buNone/>
            </a:pPr>
            <a:r>
              <a:rPr lang="ru-RU" sz="2600" dirty="0"/>
              <a:t> муниципальный район В – </a:t>
            </a:r>
            <a:r>
              <a:rPr lang="ru-RU" sz="2600" dirty="0" smtClean="0"/>
              <a:t>3 </a:t>
            </a:r>
            <a:r>
              <a:rPr lang="ru-RU" sz="2600" dirty="0"/>
              <a:t>место</a:t>
            </a:r>
          </a:p>
          <a:p>
            <a:pPr marL="0" indent="0">
              <a:buNone/>
            </a:pPr>
            <a:r>
              <a:rPr lang="ru-RU" sz="2600" b="1" dirty="0" smtClean="0"/>
              <a:t>5 </a:t>
            </a:r>
            <a:r>
              <a:rPr lang="ru-RU" sz="2600" b="1" dirty="0"/>
              <a:t>показатель:</a:t>
            </a:r>
          </a:p>
          <a:p>
            <a:pPr marL="0" indent="0">
              <a:buNone/>
            </a:pPr>
            <a:r>
              <a:rPr lang="ru-RU" sz="2600" dirty="0"/>
              <a:t>муниципальный район А – </a:t>
            </a:r>
            <a:r>
              <a:rPr lang="ru-RU" sz="2600" dirty="0" smtClean="0"/>
              <a:t>6 </a:t>
            </a:r>
            <a:r>
              <a:rPr lang="ru-RU" sz="2600" dirty="0"/>
              <a:t>место</a:t>
            </a:r>
          </a:p>
          <a:p>
            <a:pPr marL="0" indent="0">
              <a:buNone/>
            </a:pPr>
            <a:r>
              <a:rPr lang="ru-RU" sz="2600" dirty="0"/>
              <a:t>муниципальный район В – </a:t>
            </a:r>
            <a:r>
              <a:rPr lang="ru-RU" sz="2600" dirty="0" smtClean="0"/>
              <a:t>8 место</a:t>
            </a:r>
          </a:p>
          <a:p>
            <a:pPr marL="0" indent="0">
              <a:buNone/>
            </a:pPr>
            <a:endParaRPr lang="ru-RU" sz="2600" dirty="0"/>
          </a:p>
          <a:p>
            <a:pPr marL="0" indent="0">
              <a:buNone/>
            </a:pPr>
            <a:endParaRPr lang="ru-RU" sz="2600" dirty="0" smtClean="0"/>
          </a:p>
          <a:p>
            <a:pPr marL="0" indent="0">
              <a:buNone/>
            </a:pPr>
            <a:endParaRPr lang="ru-RU" sz="2600" dirty="0" smtClean="0"/>
          </a:p>
          <a:p>
            <a:pPr marL="0" indent="0">
              <a:buNone/>
            </a:pPr>
            <a:endParaRPr lang="ru-RU" sz="2600" dirty="0"/>
          </a:p>
          <a:p>
            <a:pPr marL="0" indent="0">
              <a:buNone/>
            </a:pPr>
            <a:endParaRPr lang="ru-RU" sz="2600" dirty="0" smtClean="0"/>
          </a:p>
          <a:p>
            <a:pPr marL="0" indent="0">
              <a:buNone/>
            </a:pPr>
            <a:endParaRPr lang="ru-RU" sz="2600" dirty="0" smtClean="0"/>
          </a:p>
          <a:p>
            <a:pPr marL="0" indent="0">
              <a:buNone/>
            </a:pPr>
            <a:r>
              <a:rPr lang="ru-RU" sz="2600" b="1" i="1" dirty="0" smtClean="0">
                <a:solidFill>
                  <a:srgbClr val="007A37"/>
                </a:solidFill>
              </a:rPr>
              <a:t>Итоговый показатель =  сумма мест по  пяти показателям:</a:t>
            </a:r>
          </a:p>
          <a:p>
            <a:pPr marL="0" indent="0">
              <a:buNone/>
            </a:pPr>
            <a:r>
              <a:rPr lang="ru-RU" sz="2600" b="1" i="1" dirty="0">
                <a:solidFill>
                  <a:srgbClr val="007A37"/>
                </a:solidFill>
              </a:rPr>
              <a:t>муниципальный район А </a:t>
            </a:r>
            <a:r>
              <a:rPr lang="ru-RU" sz="2600" b="1" i="1" dirty="0" smtClean="0">
                <a:solidFill>
                  <a:srgbClr val="007A37"/>
                </a:solidFill>
              </a:rPr>
              <a:t>= 18</a:t>
            </a:r>
            <a:endParaRPr lang="ru-RU" sz="2600" b="1" i="1" dirty="0">
              <a:solidFill>
                <a:srgbClr val="007A37"/>
              </a:solidFill>
            </a:endParaRPr>
          </a:p>
          <a:p>
            <a:pPr marL="0" indent="0">
              <a:buNone/>
            </a:pPr>
            <a:r>
              <a:rPr lang="ru-RU" sz="2600" b="1" i="1" dirty="0">
                <a:solidFill>
                  <a:srgbClr val="007A37"/>
                </a:solidFill>
              </a:rPr>
              <a:t>муниципальный район В </a:t>
            </a:r>
            <a:r>
              <a:rPr lang="ru-RU" sz="2600" b="1" i="1" dirty="0" smtClean="0">
                <a:solidFill>
                  <a:srgbClr val="007A37"/>
                </a:solidFill>
              </a:rPr>
              <a:t>= 29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6620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Положение о конкурсе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20965"/>
            <a:ext cx="8712968" cy="492026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9261" y="5949280"/>
            <a:ext cx="736476" cy="7364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8650" y="1268502"/>
            <a:ext cx="87809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C00000"/>
                </a:solidFill>
              </a:rPr>
              <a:t>Найти!</a:t>
            </a:r>
            <a:r>
              <a:rPr lang="ru-RU" dirty="0" smtClean="0"/>
              <a:t> на сайте Совета муниципальных образований Хабаровского края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7076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16"/>
            <a:ext cx="1331639" cy="1607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751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16632"/>
            <a:ext cx="6034616" cy="4525962"/>
          </a:xfrm>
        </p:spPr>
      </p:pic>
      <p:sp>
        <p:nvSpPr>
          <p:cNvPr id="6" name="TextBox 5"/>
          <p:cNvSpPr txBox="1"/>
          <p:nvPr/>
        </p:nvSpPr>
        <p:spPr>
          <a:xfrm>
            <a:off x="0" y="4797152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Федеральный закон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от 01 мая 2016 г. № 119-ФЗ "Об особенностях предоставления гражданам земельных участков, находящихся в государственной или муниципальной собственности и расположенных на территориях субъектов Российской Федерации, входящих в состав Дальневосточного федерального округа, и о внесении изменений в отдельные законодательные акты </a:t>
            </a:r>
            <a:endParaRPr lang="ru-RU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Российской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Федерации" </a:t>
            </a:r>
          </a:p>
        </p:txBody>
      </p:sp>
    </p:spTree>
    <p:extLst>
      <p:ext uri="{BB962C8B-B14F-4D97-AF65-F5344CB8AC3E}">
        <p14:creationId xmlns:p14="http://schemas.microsoft.com/office/powerpoint/2010/main" val="3087668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332656"/>
            <a:ext cx="8928992" cy="6336704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ru-RU" sz="1800" dirty="0" smtClean="0"/>
              <a:t>21 </a:t>
            </a:r>
            <a:r>
              <a:rPr lang="ru-RU" sz="1800" smtClean="0"/>
              <a:t>февраля 2017 </a:t>
            </a:r>
            <a:r>
              <a:rPr lang="ru-RU" sz="1800" dirty="0" smtClean="0"/>
              <a:t>года</a:t>
            </a:r>
          </a:p>
          <a:p>
            <a:pPr marL="0" indent="0" algn="ctr">
              <a:buNone/>
            </a:pPr>
            <a:endParaRPr lang="ru-RU" sz="2400" b="1" dirty="0"/>
          </a:p>
          <a:p>
            <a:pPr marL="0" indent="0" algn="ctr">
              <a:buNone/>
            </a:pPr>
            <a:r>
              <a:rPr lang="ru-RU" sz="2400" b="1" dirty="0" smtClean="0"/>
              <a:t>ПОЛОЖЕНИЕ</a:t>
            </a:r>
          </a:p>
          <a:p>
            <a:pPr marL="0" indent="0" algn="ctr">
              <a:buNone/>
            </a:pPr>
            <a:r>
              <a:rPr lang="ru-RU" sz="2000" dirty="0" smtClean="0"/>
              <a:t>о </a:t>
            </a:r>
            <a:r>
              <a:rPr lang="ru-RU" sz="2000" dirty="0"/>
              <a:t>краевом конкурсе "Лучшая муниципальная практика Хабаровского края по реализации Федерального закона от 01 мая 2016 г. № 119-ФЗ </a:t>
            </a:r>
            <a:r>
              <a:rPr lang="ru-RU" sz="2000" dirty="0" smtClean="0"/>
              <a:t>"</a:t>
            </a:r>
            <a:r>
              <a:rPr lang="ru-RU" sz="2000" dirty="0"/>
              <a:t>Об особенностях предоставления гражданам земельных участков, находящихся в государственной или муниципальной собственности и расположенных на территориях субъектов Российской Федерации, входящих в состав Дальневосточного федерального округа, и о внесении изменений в отдельные законодательные акты Российской </a:t>
            </a:r>
            <a:r>
              <a:rPr lang="ru-RU" sz="2000" dirty="0" smtClean="0"/>
              <a:t>Федерации"</a:t>
            </a:r>
          </a:p>
          <a:p>
            <a:pPr marL="0" indent="0" algn="ctr">
              <a:buNone/>
            </a:pPr>
            <a:endParaRPr lang="ru-RU" sz="2200" dirty="0" smtClean="0"/>
          </a:p>
          <a:p>
            <a:pPr marL="0" indent="0" algn="ctr">
              <a:buNone/>
            </a:pPr>
            <a:r>
              <a:rPr lang="ru-RU" sz="2200" dirty="0" smtClean="0"/>
              <a:t> </a:t>
            </a:r>
          </a:p>
          <a:p>
            <a:pPr marL="0" indent="0" algn="ctr">
              <a:buNone/>
            </a:pPr>
            <a:r>
              <a:rPr lang="ru-RU" sz="2000" dirty="0" smtClean="0"/>
              <a:t>Целью </a:t>
            </a:r>
            <a:r>
              <a:rPr lang="ru-RU" sz="2000" dirty="0"/>
              <a:t>Конкурса является выявление, поощрение и распространение применения примеров лучшей практики деятельности органов местного </a:t>
            </a:r>
            <a:r>
              <a:rPr lang="ru-RU" sz="2000" dirty="0" smtClean="0"/>
              <a:t>самоуправления </a:t>
            </a:r>
            <a:r>
              <a:rPr lang="ru-RU" sz="2000" b="1" i="1" dirty="0" smtClean="0">
                <a:solidFill>
                  <a:srgbClr val="007A37"/>
                </a:solidFill>
              </a:rPr>
              <a:t>по </a:t>
            </a:r>
            <a:r>
              <a:rPr lang="ru-RU" sz="2000" b="1" i="1" dirty="0">
                <a:solidFill>
                  <a:srgbClr val="007A37"/>
                </a:solidFill>
              </a:rPr>
              <a:t>привлечению </a:t>
            </a:r>
            <a:r>
              <a:rPr lang="ru-RU" sz="2000" dirty="0"/>
              <a:t>жителей Хабаровского края к освоению "дальневосточного гектара" на территории Хабаровского края </a:t>
            </a:r>
          </a:p>
        </p:txBody>
      </p:sp>
      <p:sp>
        <p:nvSpPr>
          <p:cNvPr id="7" name="5-конечная звезда 6"/>
          <p:cNvSpPr/>
          <p:nvPr/>
        </p:nvSpPr>
        <p:spPr>
          <a:xfrm>
            <a:off x="3275856" y="4005064"/>
            <a:ext cx="216024" cy="19432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5-конечная звезда 7"/>
          <p:cNvSpPr/>
          <p:nvPr/>
        </p:nvSpPr>
        <p:spPr>
          <a:xfrm>
            <a:off x="4175956" y="4005064"/>
            <a:ext cx="216024" cy="19432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5-конечная звезда 8"/>
          <p:cNvSpPr/>
          <p:nvPr/>
        </p:nvSpPr>
        <p:spPr>
          <a:xfrm>
            <a:off x="5004048" y="4014812"/>
            <a:ext cx="216024" cy="19432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1294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700808"/>
            <a:ext cx="9036496" cy="4896544"/>
          </a:xfrm>
        </p:spPr>
        <p:txBody>
          <a:bodyPr>
            <a:normAutofit fontScale="62500" lnSpcReduction="20000"/>
          </a:bodyPr>
          <a:lstStyle/>
          <a:p>
            <a:pPr marL="0" lvl="0" indent="0">
              <a:buNone/>
            </a:pPr>
            <a:r>
              <a:rPr lang="ru-RU" dirty="0"/>
              <a:t>Утвердить  протокол  Конкурсной комиссии, определившей победителей конкурса</a:t>
            </a:r>
            <a:r>
              <a:rPr lang="ru-RU" dirty="0" smtClean="0"/>
              <a:t>: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ru-RU" dirty="0" smtClean="0"/>
              <a:t>- городской </a:t>
            </a:r>
            <a:r>
              <a:rPr lang="ru-RU" dirty="0"/>
              <a:t>округ «Город Хабаровск» - денежная премия 3 700 000 </a:t>
            </a:r>
            <a:r>
              <a:rPr lang="ru-RU" dirty="0" smtClean="0"/>
              <a:t>руб.;</a:t>
            </a:r>
            <a:endParaRPr lang="ru-RU" dirty="0"/>
          </a:p>
          <a:p>
            <a:pPr marL="0" indent="0">
              <a:lnSpc>
                <a:spcPct val="170000"/>
              </a:lnSpc>
              <a:buNone/>
            </a:pPr>
            <a:r>
              <a:rPr lang="ru-RU" dirty="0"/>
              <a:t>- </a:t>
            </a:r>
            <a:r>
              <a:rPr lang="ru-RU" dirty="0" err="1"/>
              <a:t>Бикинский</a:t>
            </a:r>
            <a:r>
              <a:rPr lang="ru-RU" dirty="0"/>
              <a:t> муниципальный район - денежная премия 3 700 000 </a:t>
            </a:r>
            <a:r>
              <a:rPr lang="ru-RU" dirty="0" smtClean="0"/>
              <a:t>руб.;</a:t>
            </a:r>
            <a:endParaRPr lang="ru-RU" dirty="0"/>
          </a:p>
          <a:p>
            <a:pPr marL="0" indent="0">
              <a:lnSpc>
                <a:spcPct val="170000"/>
              </a:lnSpc>
              <a:buNone/>
            </a:pPr>
            <a:r>
              <a:rPr lang="ru-RU" dirty="0"/>
              <a:t>- </a:t>
            </a:r>
            <a:r>
              <a:rPr lang="ru-RU" dirty="0" err="1"/>
              <a:t>Ульчский</a:t>
            </a:r>
            <a:r>
              <a:rPr lang="ru-RU" dirty="0"/>
              <a:t> муниципальный район - денежная премия 2 100 000 </a:t>
            </a:r>
            <a:r>
              <a:rPr lang="ru-RU" dirty="0" smtClean="0"/>
              <a:t>руб.;</a:t>
            </a:r>
            <a:endParaRPr lang="ru-RU" dirty="0"/>
          </a:p>
          <a:p>
            <a:pPr marL="0" indent="0">
              <a:lnSpc>
                <a:spcPct val="170000"/>
              </a:lnSpc>
              <a:buNone/>
            </a:pPr>
            <a:r>
              <a:rPr lang="ru-RU" dirty="0"/>
              <a:t>- Вяземский муниципальный район - денежная премия 1 050 000 </a:t>
            </a:r>
            <a:r>
              <a:rPr lang="ru-RU" dirty="0" smtClean="0"/>
              <a:t>руб.;</a:t>
            </a:r>
            <a:endParaRPr lang="ru-RU" dirty="0"/>
          </a:p>
          <a:p>
            <a:pPr marL="0" indent="0">
              <a:lnSpc>
                <a:spcPct val="120000"/>
              </a:lnSpc>
              <a:buNone/>
            </a:pPr>
            <a:r>
              <a:rPr lang="ru-RU" dirty="0"/>
              <a:t>- </a:t>
            </a:r>
            <a:r>
              <a:rPr lang="ru-RU" dirty="0" smtClean="0"/>
              <a:t>сельское поселение «Село </a:t>
            </a:r>
            <a:r>
              <a:rPr lang="ru-RU" dirty="0" err="1"/>
              <a:t>Орель</a:t>
            </a:r>
            <a:r>
              <a:rPr lang="ru-RU" dirty="0"/>
              <a:t> - </a:t>
            </a:r>
            <a:r>
              <a:rPr lang="ru-RU" dirty="0" err="1"/>
              <a:t>Чля</a:t>
            </a:r>
            <a:r>
              <a:rPr lang="ru-RU" dirty="0"/>
              <a:t>» Николаевского муниципального </a:t>
            </a:r>
            <a:r>
              <a:rPr lang="ru-RU" dirty="0" smtClean="0"/>
              <a:t>	района денежная </a:t>
            </a:r>
            <a:r>
              <a:rPr lang="ru-RU" dirty="0"/>
              <a:t>премия 2 150 000 </a:t>
            </a:r>
            <a:r>
              <a:rPr lang="ru-RU" dirty="0" smtClean="0"/>
              <a:t>руб.;</a:t>
            </a:r>
            <a:endParaRPr lang="ru-RU" dirty="0"/>
          </a:p>
          <a:p>
            <a:pPr marL="0" indent="0">
              <a:lnSpc>
                <a:spcPct val="120000"/>
              </a:lnSpc>
              <a:buNone/>
            </a:pPr>
            <a:r>
              <a:rPr lang="ru-RU" dirty="0"/>
              <a:t>- сельское поселение «Село Покровка» </a:t>
            </a:r>
            <a:r>
              <a:rPr lang="ru-RU" dirty="0" err="1"/>
              <a:t>Бикинского</a:t>
            </a:r>
            <a:r>
              <a:rPr lang="ru-RU" dirty="0"/>
              <a:t> муниципального </a:t>
            </a:r>
            <a:r>
              <a:rPr lang="ru-RU" dirty="0" smtClean="0"/>
              <a:t>	района </a:t>
            </a:r>
            <a:r>
              <a:rPr lang="ru-RU" dirty="0"/>
              <a:t>- </a:t>
            </a:r>
            <a:r>
              <a:rPr lang="ru-RU" dirty="0" smtClean="0"/>
              <a:t>денежная </a:t>
            </a:r>
            <a:r>
              <a:rPr lang="ru-RU" dirty="0"/>
              <a:t>премия 1 100 000 </a:t>
            </a:r>
            <a:r>
              <a:rPr lang="ru-RU" dirty="0" smtClean="0"/>
              <a:t>руб.;</a:t>
            </a:r>
            <a:endParaRPr lang="ru-RU" dirty="0"/>
          </a:p>
          <a:p>
            <a:pPr marL="0" indent="0">
              <a:lnSpc>
                <a:spcPct val="120000"/>
              </a:lnSpc>
              <a:buNone/>
            </a:pPr>
            <a:r>
              <a:rPr lang="ru-RU" dirty="0"/>
              <a:t>- сельское поселение «Село </a:t>
            </a:r>
            <a:r>
              <a:rPr lang="ru-RU" dirty="0" err="1"/>
              <a:t>Новоильиновка</a:t>
            </a:r>
            <a:r>
              <a:rPr lang="ru-RU" dirty="0"/>
              <a:t>» Комсомольского </a:t>
            </a:r>
            <a:r>
              <a:rPr lang="ru-RU" dirty="0" smtClean="0"/>
              <a:t>	муниципального района </a:t>
            </a:r>
            <a:r>
              <a:rPr lang="ru-RU" dirty="0"/>
              <a:t>- денежная премия 550 000 </a:t>
            </a:r>
            <a:r>
              <a:rPr lang="ru-RU" dirty="0" smtClean="0"/>
              <a:t>руб..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332656"/>
            <a:ext cx="864096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РЕШЕНИЕ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Правления Совета муниципальных образований Хабаровского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края от 28 сентября  2017 года  «Об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итогах краевого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конкурса Совета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муниципальных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образований Хабаровского края»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2559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6224" y="4567807"/>
            <a:ext cx="3275856" cy="218390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2350119"/>
            <a:ext cx="3275856" cy="218390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1064" y="148083"/>
            <a:ext cx="3275856" cy="218390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4590131"/>
            <a:ext cx="3275856" cy="218390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240035"/>
            <a:ext cx="4896544" cy="32643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251520" y="148083"/>
            <a:ext cx="50405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Награждение победителей конкурса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6696" y="5962707"/>
            <a:ext cx="1907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«Созвездие»</a:t>
            </a:r>
          </a:p>
          <a:p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3 октября 2017</a:t>
            </a:r>
            <a:endParaRPr lang="ru-RU" i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3546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поощрительные призы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8632" y="544952"/>
            <a:ext cx="2557352" cy="36450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5536" y="1628800"/>
            <a:ext cx="47525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Получили 32 муниципальных образования края:</a:t>
            </a:r>
          </a:p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1 городской округ;</a:t>
            </a:r>
          </a:p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4  муниципальных района;</a:t>
            </a:r>
          </a:p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27 сельских поселений. 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68" y="4283224"/>
            <a:ext cx="3648744" cy="243249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3056" y="3070696"/>
            <a:ext cx="2430016" cy="364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910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006305" y="188640"/>
            <a:ext cx="37444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Утверждено 28.12.2017г</a:t>
            </a:r>
          </a:p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Правлением Совета муниципальных образований Хабаровского края,</a:t>
            </a:r>
          </a:p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решение № 3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5589" y="1809984"/>
            <a:ext cx="77007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ПОЛОЖЕНИЕ</a:t>
            </a:r>
          </a:p>
          <a:p>
            <a:pPr algn="ctr"/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о краевом конкурсе "На лучшую муниципальную практику </a:t>
            </a:r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по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содействию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в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освоении "Дальневосточного гектара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"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5588" y="3052034"/>
            <a:ext cx="885698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Настоящее Положение определяет порядок организации и проведения краевого конкурса " На лучшую муниципальную практику по содействию в освоении "Дальневосточного гектара", направленного на реализацию Федерального закона от 01 мая 2016 г. № 119-ФЗ "Об особенностях предоставления гражданам земельных участков, находящихся в государственной или муниципальной собственности и расположенных на территориях субъектов Российской Федерации, входящих в состав Дальневосточного федерального округа, и о внесении изменений в отдельные законодательные акты Российской Федерации" (далее – Конкурс), а также порядок премирования победителей Конкурса.</a:t>
            </a:r>
          </a:p>
          <a:p>
            <a:pPr algn="ctr"/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1. Общие положения</a:t>
            </a:r>
          </a:p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1.1. Конкурс организуется и проводится Ассоциацией "Совет муниципальных образований Хабаровского края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".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369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006305" y="188640"/>
            <a:ext cx="37444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Утверждено 28.12.2017г</a:t>
            </a:r>
          </a:p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Правлением Совета муниципальных образований Хабаровского края,</a:t>
            </a:r>
          </a:p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решение № 3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1809984"/>
            <a:ext cx="9144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ПОЛОЖЕНИЕ</a:t>
            </a:r>
          </a:p>
          <a:p>
            <a:pPr algn="ctr"/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о краевом конкурсе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"На лучшую муниципальную практику </a:t>
            </a:r>
            <a:endParaRPr lang="ru-RU" sz="24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по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содействию </a:t>
            </a:r>
            <a:r>
              <a:rPr lang="ru-RU" sz="2800" b="1" i="1" dirty="0" smtClean="0">
                <a:solidFill>
                  <a:srgbClr val="007A37"/>
                </a:solidFill>
              </a:rPr>
              <a:t>в </a:t>
            </a:r>
            <a:r>
              <a:rPr lang="ru-RU" sz="2800" b="1" i="1" dirty="0">
                <a:solidFill>
                  <a:srgbClr val="007A37"/>
                </a:solidFill>
              </a:rPr>
              <a:t>освоении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"Дальневосточного гектара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"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3508" y="3558530"/>
            <a:ext cx="8856984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Целью Конкурса является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выявление, поощрение и популяризация  примеров реализации лучшей практики деятельности органов местного самоуправления по привлечению жителей Хабаровского края </a:t>
            </a:r>
            <a:r>
              <a:rPr lang="ru-RU" sz="2800" b="1" i="1" dirty="0">
                <a:solidFill>
                  <a:srgbClr val="007A37"/>
                </a:solidFill>
              </a:rPr>
              <a:t>к освоению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"дальневосточного гектара" на территории Хабаровского края</a:t>
            </a:r>
          </a:p>
        </p:txBody>
      </p:sp>
    </p:spTree>
    <p:extLst>
      <p:ext uri="{BB962C8B-B14F-4D97-AF65-F5344CB8AC3E}">
        <p14:creationId xmlns:p14="http://schemas.microsoft.com/office/powerpoint/2010/main" val="3615387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Категории участников конкурса: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/>
              <a:t>1 категория – муниципальные районы с численностью жителей до </a:t>
            </a:r>
            <a:r>
              <a:rPr lang="ru-RU" dirty="0" smtClean="0"/>
              <a:t>		10 </a:t>
            </a:r>
            <a:r>
              <a:rPr lang="ru-RU" dirty="0" err="1"/>
              <a:t>тыс</a:t>
            </a:r>
            <a:r>
              <a:rPr lang="ru-RU" dirty="0"/>
              <a:t> чел.;</a:t>
            </a:r>
          </a:p>
          <a:p>
            <a:r>
              <a:rPr lang="ru-RU" dirty="0"/>
              <a:t>2 категория – муниципальные районы с численностью жителей от </a:t>
            </a:r>
            <a:r>
              <a:rPr lang="ru-RU" dirty="0" smtClean="0"/>
              <a:t>		10 </a:t>
            </a:r>
            <a:r>
              <a:rPr lang="ru-RU" dirty="0"/>
              <a:t>до 30 </a:t>
            </a:r>
            <a:r>
              <a:rPr lang="ru-RU" dirty="0" err="1"/>
              <a:t>тыс</a:t>
            </a:r>
            <a:r>
              <a:rPr lang="ru-RU" dirty="0"/>
              <a:t> чел.;</a:t>
            </a:r>
          </a:p>
          <a:p>
            <a:r>
              <a:rPr lang="ru-RU" dirty="0"/>
              <a:t>3 </a:t>
            </a:r>
            <a:r>
              <a:rPr lang="ru-RU" dirty="0" smtClean="0"/>
              <a:t>категория – </a:t>
            </a:r>
            <a:r>
              <a:rPr lang="ru-RU" dirty="0"/>
              <a:t>муниципальные районы с численностью жителей </a:t>
            </a:r>
            <a:r>
              <a:rPr lang="ru-RU" dirty="0" smtClean="0"/>
              <a:t>     		свыше </a:t>
            </a:r>
            <a:r>
              <a:rPr lang="ru-RU" dirty="0"/>
              <a:t>30 </a:t>
            </a:r>
            <a:r>
              <a:rPr lang="ru-RU" dirty="0" err="1"/>
              <a:t>тыс</a:t>
            </a:r>
            <a:r>
              <a:rPr lang="ru-RU" dirty="0"/>
              <a:t> чел.;</a:t>
            </a:r>
          </a:p>
          <a:p>
            <a:r>
              <a:rPr lang="ru-RU" dirty="0"/>
              <a:t>4 категория – городские поселения с численностью жителей до                  </a:t>
            </a:r>
            <a:r>
              <a:rPr lang="ru-RU" dirty="0" smtClean="0"/>
              <a:t>		</a:t>
            </a:r>
            <a:r>
              <a:rPr lang="ru-RU" dirty="0" smtClean="0"/>
              <a:t>4 </a:t>
            </a:r>
            <a:r>
              <a:rPr lang="ru-RU" dirty="0" err="1"/>
              <a:t>тыс</a:t>
            </a:r>
            <a:r>
              <a:rPr lang="ru-RU" dirty="0"/>
              <a:t> чел.;</a:t>
            </a:r>
          </a:p>
          <a:p>
            <a:r>
              <a:rPr lang="ru-RU" dirty="0"/>
              <a:t>5 категория – городские поселения с численностью жителей свыше </a:t>
            </a:r>
            <a:r>
              <a:rPr lang="ru-RU" dirty="0" smtClean="0"/>
              <a:t>		</a:t>
            </a:r>
            <a:r>
              <a:rPr lang="ru-RU" dirty="0" smtClean="0"/>
              <a:t>4 </a:t>
            </a:r>
            <a:r>
              <a:rPr lang="ru-RU" dirty="0" err="1"/>
              <a:t>тыс</a:t>
            </a:r>
            <a:r>
              <a:rPr lang="ru-RU" dirty="0"/>
              <a:t> чел.;</a:t>
            </a:r>
          </a:p>
          <a:p>
            <a:r>
              <a:rPr lang="ru-RU" dirty="0"/>
              <a:t>6 категория – сельские поселения с численностью жителей до 500 </a:t>
            </a:r>
            <a:r>
              <a:rPr lang="ru-RU" dirty="0" smtClean="0"/>
              <a:t>		чел</a:t>
            </a:r>
            <a:r>
              <a:rPr lang="ru-RU" dirty="0"/>
              <a:t>.;</a:t>
            </a:r>
          </a:p>
          <a:p>
            <a:r>
              <a:rPr lang="ru-RU" dirty="0"/>
              <a:t>7 категория – сельские поселения с численностью жителей от 501 </a:t>
            </a:r>
            <a:r>
              <a:rPr lang="ru-RU" dirty="0" smtClean="0"/>
              <a:t>		до </a:t>
            </a:r>
            <a:r>
              <a:rPr lang="ru-RU" dirty="0"/>
              <a:t>2000 чел.;</a:t>
            </a:r>
          </a:p>
          <a:p>
            <a:r>
              <a:rPr lang="ru-RU" dirty="0"/>
              <a:t>8 категория – сельские поселения с численностью жителей свыше </a:t>
            </a:r>
            <a:r>
              <a:rPr lang="ru-RU" dirty="0" smtClean="0"/>
              <a:t>		2000 </a:t>
            </a:r>
            <a:r>
              <a:rPr lang="ru-RU" dirty="0"/>
              <a:t>чел.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7801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329</TotalTime>
  <Words>624</Words>
  <Application>Microsoft Office PowerPoint</Application>
  <PresentationFormat>Экран (4:3)</PresentationFormat>
  <Paragraphs>95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поощрительные призы</vt:lpstr>
      <vt:lpstr>Презентация PowerPoint</vt:lpstr>
      <vt:lpstr>Презентация PowerPoint</vt:lpstr>
      <vt:lpstr>Категории участников конкурса:</vt:lpstr>
      <vt:lpstr>Показатели результативности </vt:lpstr>
      <vt:lpstr>Итоговый показатель</vt:lpstr>
      <vt:lpstr>Положение о конкурсе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33</cp:revision>
  <cp:lastPrinted>2018-02-13T07:46:51Z</cp:lastPrinted>
  <dcterms:created xsi:type="dcterms:W3CDTF">2018-02-13T02:22:31Z</dcterms:created>
  <dcterms:modified xsi:type="dcterms:W3CDTF">2018-03-16T05:51:21Z</dcterms:modified>
</cp:coreProperties>
</file>