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333" r:id="rId2"/>
    <p:sldId id="338" r:id="rId3"/>
    <p:sldId id="339" r:id="rId4"/>
    <p:sldId id="340" r:id="rId5"/>
    <p:sldId id="334" r:id="rId6"/>
  </p:sldIdLst>
  <p:sldSz cx="9144000" cy="5143500" type="screen16x9"/>
  <p:notesSz cx="6645275" cy="97758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b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b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b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b="1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B4296"/>
    <a:srgbClr val="123387"/>
    <a:srgbClr val="F3FF57"/>
    <a:srgbClr val="FF5050"/>
    <a:srgbClr val="CCFF33"/>
    <a:srgbClr val="BD8D00"/>
    <a:srgbClr val="94B2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1" autoAdjust="0"/>
    <p:restoredTop sz="98315" autoAdjust="0"/>
  </p:normalViewPr>
  <p:slideViewPr>
    <p:cSldViewPr>
      <p:cViewPr>
        <p:scale>
          <a:sx n="100" d="100"/>
          <a:sy n="100" d="100"/>
        </p:scale>
        <p:origin x="-1171" y="-3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1100" b="1" kern="12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defRPr>
            </a:pPr>
            <a:r>
              <a:rPr lang="ru-RU" sz="1100" b="1" kern="12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Предложения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Сферы</c:v>
                </c:pt>
              </c:strCache>
            </c:strRef>
          </c:tx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4"/>
            <c:bubble3D val="0"/>
            <c:spPr>
              <a:solidFill>
                <a:schemeClr val="accent6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Актуализация (отмена) устаревших НПА</c:v>
                </c:pt>
                <c:pt idx="1">
                  <c:v>Совершенствование методологии</c:v>
                </c:pt>
                <c:pt idx="2">
                  <c:v>Разграничение (оптимизация) полномчий</c:v>
                </c:pt>
                <c:pt idx="3">
                  <c:v>Дополнительное финансирование</c:v>
                </c:pt>
                <c:pt idx="4">
                  <c:v>Разработка НПА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</c:v>
                </c:pt>
                <c:pt idx="1">
                  <c:v>31</c:v>
                </c:pt>
                <c:pt idx="2">
                  <c:v>15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912326734937948"/>
          <c:y val="0.17162988834573936"/>
          <c:w val="0.39012740414463754"/>
          <c:h val="0.75563895678257975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1100" b="1" kern="12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defRPr>
            </a:pPr>
            <a:r>
              <a:rPr lang="ru-RU" sz="1100" b="1" kern="12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Сферы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6979862104951526E-2"/>
          <c:y val="9.7897803021886456E-2"/>
          <c:w val="0.48631044979164118"/>
          <c:h val="0.7972818992334185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Сферы</c:v>
                </c:pt>
              </c:strCache>
            </c:strRef>
          </c:tx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4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Здравоохранение</c:v>
                </c:pt>
                <c:pt idx="1">
                  <c:v>Образование</c:v>
                </c:pt>
                <c:pt idx="2">
                  <c:v>Архивная деятельность</c:v>
                </c:pt>
                <c:pt idx="3">
                  <c:v>Культура</c:v>
                </c:pt>
                <c:pt idx="4">
                  <c:v>Гражданская оборона, безопасность</c:v>
                </c:pt>
                <c:pt idx="5">
                  <c:v>Государственное управление</c:v>
                </c:pt>
                <c:pt idx="6">
                  <c:v>Социальная поддержка</c:v>
                </c:pt>
                <c:pt idx="7">
                  <c:v>Транспорт, строительство</c:v>
                </c:pt>
                <c:pt idx="8">
                  <c:v>Окружающая среда и экология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</c:v>
                </c:pt>
                <c:pt idx="1">
                  <c:v>5</c:v>
                </c:pt>
                <c:pt idx="2">
                  <c:v>2</c:v>
                </c:pt>
                <c:pt idx="3">
                  <c:v>5</c:v>
                </c:pt>
                <c:pt idx="4">
                  <c:v>6</c:v>
                </c:pt>
                <c:pt idx="5">
                  <c:v>13</c:v>
                </c:pt>
                <c:pt idx="6">
                  <c:v>10</c:v>
                </c:pt>
                <c:pt idx="7">
                  <c:v>6</c:v>
                </c:pt>
                <c:pt idx="8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408627271267991"/>
          <c:y val="8.6539858163405758E-2"/>
          <c:w val="0.34468213789420138"/>
          <c:h val="0.88700452808982355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63963" y="0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53274-5B29-4CF0-ABD1-13D03A8B71C7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5288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63963" y="9285288"/>
            <a:ext cx="28797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DF3AB-B9CC-45BA-83CA-5C3017619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081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83A09835-4251-47EF-A768-A5F7D3EDAA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413" cy="488714"/>
          </a:xfrm>
          <a:prstGeom prst="rect">
            <a:avLst/>
          </a:prstGeom>
        </p:spPr>
        <p:txBody>
          <a:bodyPr vert="horz" lIns="89756" tIns="44878" rIns="89756" bIns="4487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A43F3B94-E476-40B6-98B9-83B25D3686F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64313" y="0"/>
            <a:ext cx="2879413" cy="488714"/>
          </a:xfrm>
          <a:prstGeom prst="rect">
            <a:avLst/>
          </a:prstGeom>
        </p:spPr>
        <p:txBody>
          <a:bodyPr vert="horz" wrap="square" lIns="89756" tIns="44878" rIns="89756" bIns="4487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b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9C5FFF0-5CB4-4E62-B2A7-792ED5AC464F}" type="datetimeFigureOut">
              <a:rPr lang="ru-RU" altLang="ru-RU"/>
              <a:pPr>
                <a:defRPr/>
              </a:pPr>
              <a:t>14.12.2018</a:t>
            </a:fld>
            <a:endParaRPr lang="ru-RU" alt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="" xmlns:a16="http://schemas.microsoft.com/office/drawing/2014/main" id="{B95C5873-10FA-4E60-BE57-2AD20448CC9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5088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56" tIns="44878" rIns="89756" bIns="4487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="" xmlns:a16="http://schemas.microsoft.com/office/drawing/2014/main" id="{3F422263-FE2B-4AB0-BEAD-A4FDB90901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3288" y="4643556"/>
            <a:ext cx="5318700" cy="4398419"/>
          </a:xfrm>
          <a:prstGeom prst="rect">
            <a:avLst/>
          </a:prstGeom>
        </p:spPr>
        <p:txBody>
          <a:bodyPr vert="horz" wrap="square" lIns="89756" tIns="44878" rIns="89756" bIns="448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BE72E1A-DD62-467B-875C-E00E3FCB92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285551"/>
            <a:ext cx="2879413" cy="488713"/>
          </a:xfrm>
          <a:prstGeom prst="rect">
            <a:avLst/>
          </a:prstGeom>
        </p:spPr>
        <p:txBody>
          <a:bodyPr vert="horz" lIns="89756" tIns="44878" rIns="89756" bIns="4487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CE59E16-1C1F-4A4D-A2D2-F17ED4C9D9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64313" y="9285551"/>
            <a:ext cx="2879413" cy="488713"/>
          </a:xfrm>
          <a:prstGeom prst="rect">
            <a:avLst/>
          </a:prstGeom>
        </p:spPr>
        <p:txBody>
          <a:bodyPr vert="horz" wrap="square" lIns="89756" tIns="44878" rIns="89756" bIns="4487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b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FCD22BED-CFF5-406D-BDD1-2042D44EAD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30444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>
            <a:extLst>
              <a:ext uri="{FF2B5EF4-FFF2-40B4-BE49-F238E27FC236}">
                <a16:creationId xmlns="" xmlns:a16="http://schemas.microsoft.com/office/drawing/2014/main" id="{DCFE36B5-63D5-40A8-898E-D35577844E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>
            <a:extLst>
              <a:ext uri="{FF2B5EF4-FFF2-40B4-BE49-F238E27FC236}">
                <a16:creationId xmlns="" xmlns:a16="http://schemas.microsoft.com/office/drawing/2014/main" id="{9FE375EC-B0BF-4884-B2F4-A5D1867236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>
              <a:ea typeface="ＭＳ Ｐゴシック" panose="020B0600070205080204" pitchFamily="34" charset="-128"/>
            </a:endParaRPr>
          </a:p>
        </p:txBody>
      </p:sp>
      <p:sp>
        <p:nvSpPr>
          <p:cNvPr id="19460" name="Номер слайда 3">
            <a:extLst>
              <a:ext uri="{FF2B5EF4-FFF2-40B4-BE49-F238E27FC236}">
                <a16:creationId xmlns="" xmlns:a16="http://schemas.microsoft.com/office/drawing/2014/main" id="{5451F090-2815-4899-9B4E-914B94D90F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28462" indent="-280178"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20712" indent="-224142"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68996" indent="-224142"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17281" indent="-224142"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65565" indent="-2241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13850" indent="-2241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62135" indent="-2241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10419" indent="-2241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A5E0612-3A27-493D-BFFD-5C7845E0071A}" type="slidenum">
              <a:rPr lang="ru-RU" altLang="ru-RU" b="0">
                <a:solidFill>
                  <a:schemeClr val="tx1"/>
                </a:solidFill>
                <a:latin typeface="Calibri" panose="020F0502020204030204" pitchFamily="34" charset="0"/>
              </a:rPr>
              <a:pPr/>
              <a:t>1</a:t>
            </a:fld>
            <a:endParaRPr lang="ru-RU" altLang="ru-RU" b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932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>
            <a:extLst>
              <a:ext uri="{FF2B5EF4-FFF2-40B4-BE49-F238E27FC236}">
                <a16:creationId xmlns:a16="http://schemas.microsoft.com/office/drawing/2014/main" xmlns="" id="{25AAFB31-2BA8-4DAF-B495-93E415E3EB5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>
            <a:extLst>
              <a:ext uri="{FF2B5EF4-FFF2-40B4-BE49-F238E27FC236}">
                <a16:creationId xmlns:a16="http://schemas.microsoft.com/office/drawing/2014/main" xmlns="" id="{20BF511C-5C0D-495F-8EB5-69DE1C0E953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>
              <a:ea typeface="ＭＳ Ｐゴシック" panose="020B0600070205080204" pitchFamily="34" charset="-128"/>
            </a:endParaRPr>
          </a:p>
        </p:txBody>
      </p:sp>
      <p:sp>
        <p:nvSpPr>
          <p:cNvPr id="21508" name="Номер слайда 3">
            <a:extLst>
              <a:ext uri="{FF2B5EF4-FFF2-40B4-BE49-F238E27FC236}">
                <a16:creationId xmlns:a16="http://schemas.microsoft.com/office/drawing/2014/main" xmlns="" id="{EEA0328D-DFC5-46C5-8EB3-3C982EAF78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28268" indent="-280102"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20413" indent="-224083"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68578" indent="-224083"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16742" indent="-224083"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64907" indent="-22408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13072" indent="-22408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61237" indent="-22408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09401" indent="-22408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9A3FA4E-AA52-43B5-BA25-433B60075784}" type="slidenum">
              <a:rPr lang="ru-RU" altLang="ru-RU" b="0">
                <a:solidFill>
                  <a:schemeClr val="tx1"/>
                </a:solidFill>
                <a:latin typeface="Calibri" panose="020F0502020204030204" pitchFamily="34" charset="0"/>
              </a:rPr>
              <a:pPr/>
              <a:t>3</a:t>
            </a:fld>
            <a:endParaRPr lang="ru-RU" altLang="ru-RU" b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029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>
            <a:extLst>
              <a:ext uri="{FF2B5EF4-FFF2-40B4-BE49-F238E27FC236}">
                <a16:creationId xmlns="" xmlns:a16="http://schemas.microsoft.com/office/drawing/2014/main" id="{A4D6BB74-BB5A-4D02-9BD4-09834FEC23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>
            <a:extLst>
              <a:ext uri="{FF2B5EF4-FFF2-40B4-BE49-F238E27FC236}">
                <a16:creationId xmlns="" xmlns:a16="http://schemas.microsoft.com/office/drawing/2014/main" id="{7A031346-1D93-4173-A89C-871F1D8E38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>
              <a:ea typeface="ＭＳ Ｐゴシック" panose="020B0600070205080204" pitchFamily="34" charset="-128"/>
            </a:endParaRPr>
          </a:p>
        </p:txBody>
      </p:sp>
      <p:sp>
        <p:nvSpPr>
          <p:cNvPr id="20484" name="Номер слайда 3">
            <a:extLst>
              <a:ext uri="{FF2B5EF4-FFF2-40B4-BE49-F238E27FC236}">
                <a16:creationId xmlns="" xmlns:a16="http://schemas.microsoft.com/office/drawing/2014/main" id="{33E49005-0615-42DB-AFE3-DC356AF07E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28462" indent="-280178"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20712" indent="-224142"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68996" indent="-224142"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17281" indent="-224142"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65565" indent="-2241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13850" indent="-2241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62135" indent="-2241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10419" indent="-2241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69DAA58-93B2-4012-80CC-F7122978186F}" type="slidenum">
              <a:rPr lang="ru-RU" altLang="ru-RU" b="0">
                <a:solidFill>
                  <a:schemeClr val="tx1"/>
                </a:solidFill>
                <a:latin typeface="Calibri" panose="020F0502020204030204" pitchFamily="34" charset="0"/>
              </a:rPr>
              <a:pPr/>
              <a:t>5</a:t>
            </a:fld>
            <a:endParaRPr lang="ru-RU" altLang="ru-RU" b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654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7C82DB0-E1D7-42F7-B113-E2410D9B5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855A-0B1A-48EB-85BA-052CADFAED05}" type="datetimeFigureOut">
              <a:rPr lang="ru-RU" altLang="ru-RU"/>
              <a:pPr>
                <a:defRPr/>
              </a:pPr>
              <a:t>14.12.2018</a:t>
            </a:fld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517582-3BB0-4A51-8EAB-25B65189A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ADADF04-E80D-4988-9859-597174D6B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C9C88-ED97-4B51-9650-B5D13CF12B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3005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6B77EDE-BBB1-457D-BC90-F9D175B23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B42D7-887F-4BFE-AC3B-14FDB2F248A7}" type="datetimeFigureOut">
              <a:rPr lang="ru-RU" altLang="ru-RU"/>
              <a:pPr>
                <a:defRPr/>
              </a:pPr>
              <a:t>14.12.2018</a:t>
            </a:fld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4A60937-7FA6-4C3C-BC93-140BD58D4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1DF854-82C9-4B92-BE90-1D0D5B979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79289-5346-4E4C-8839-4BE370542B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879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3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3" y="273843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18E8B93-7979-48E5-84F2-6C7F390E1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1CB06-2653-4515-BC4A-60977696F72B}" type="datetimeFigureOut">
              <a:rPr lang="ru-RU" altLang="ru-RU"/>
              <a:pPr>
                <a:defRPr/>
              </a:pPr>
              <a:t>14.12.2018</a:t>
            </a:fld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B527684-B2E7-42B4-9F14-B360AC3A4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9F0E805-1952-4E31-9A7D-5A12C66A9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9683E-EFEA-4B20-9FDB-4B4F1AB25A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3435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921"/>
            <a:ext cx="9144000" cy="541688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75000"/>
            <a:ext cx="8640960" cy="4050000"/>
          </a:xfrm>
          <a:prstGeom prst="rect">
            <a:avLst/>
          </a:prstGeom>
        </p:spPr>
        <p:txBody>
          <a:bodyPr/>
          <a:lstStyle>
            <a:lvl1pPr>
              <a:buClr>
                <a:srgbClr val="002846"/>
              </a:buCl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buClr>
                <a:srgbClr val="0050A0"/>
              </a:buClr>
              <a:buSzPct val="70000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buClr>
                <a:srgbClr val="00518E"/>
              </a:buClr>
              <a:buSzPct val="60000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buClr>
                <a:srgbClr val="5F7CC3"/>
              </a:buClr>
              <a:buFont typeface="Wingdings" pitchFamily="2" charset="2"/>
              <a:buChar char="§"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buFont typeface="Wingdings" pitchFamily="2" charset="2"/>
              <a:buChar char="§"/>
              <a:defRPr sz="12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9pPr marL="3657600" indent="0">
              <a:buNone/>
              <a:defRPr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  <a:endParaRPr lang="en-US" dirty="0"/>
          </a:p>
          <a:p>
            <a:pPr lvl="4"/>
            <a:r>
              <a:rPr lang="ru-RU" dirty="0"/>
              <a:t>Пятый уровень </a:t>
            </a:r>
            <a:endParaRPr lang="en-US" dirty="0"/>
          </a:p>
        </p:txBody>
      </p:sp>
      <p:sp>
        <p:nvSpPr>
          <p:cNvPr id="4" name="Номер слайда 5">
            <a:extLst>
              <a:ext uri="{FF2B5EF4-FFF2-40B4-BE49-F238E27FC236}">
                <a16:creationId xmlns="" xmlns:a16="http://schemas.microsoft.com/office/drawing/2014/main" id="{CF9B263F-1F4D-482A-8FB1-12B72E811C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50825" y="4775200"/>
            <a:ext cx="1152525" cy="177800"/>
          </a:xfrm>
        </p:spPr>
        <p:txBody>
          <a:bodyPr/>
          <a:lstStyle>
            <a:lvl1pPr algn="l">
              <a:defRPr sz="1000">
                <a:solidFill>
                  <a:srgbClr val="898D94"/>
                </a:solidFill>
                <a:latin typeface="Verdana" panose="020B0604030504040204" pitchFamily="34" charset="0"/>
              </a:defRPr>
            </a:lvl1pPr>
          </a:lstStyle>
          <a:p>
            <a:fld id="{A6DF2558-0425-45A9-8286-EE4FA76231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9935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675000"/>
            <a:ext cx="4248480" cy="4050000"/>
          </a:xfrm>
          <a:prstGeom prst="rect">
            <a:avLst/>
          </a:prstGeom>
        </p:spPr>
        <p:txBody>
          <a:bodyPr/>
          <a:lstStyle>
            <a:lvl1pPr>
              <a:buClr>
                <a:srgbClr val="002846"/>
              </a:buClr>
              <a:buFont typeface="Wingdings" pitchFamily="2" charset="2"/>
              <a:buChar char="§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buClr>
                <a:srgbClr val="5F7CC3"/>
              </a:buClr>
              <a:buSzPct val="80000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buClr>
                <a:srgbClr val="5F7CC3"/>
              </a:buClr>
              <a:buSzPct val="65000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buClr>
                <a:srgbClr val="5F7CC3"/>
              </a:buClr>
              <a:buFont typeface="Wingdings" pitchFamily="2" charset="2"/>
              <a:buChar char="§"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447800" indent="-285750">
              <a:buFont typeface="Wingdings" panose="05000000000000000000" pitchFamily="2" charset="2"/>
              <a:buChar char="§"/>
              <a:defRPr sz="12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  <a:endParaRPr lang="en-US" dirty="0"/>
          </a:p>
          <a:p>
            <a:pPr lvl="4"/>
            <a:r>
              <a:rPr lang="ru-RU" dirty="0"/>
              <a:t>Пятый уровень </a:t>
            </a:r>
            <a:endParaRPr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0000" y="675000"/>
            <a:ext cx="4248000" cy="4050000"/>
          </a:xfrm>
          <a:prstGeom prst="rect">
            <a:avLst/>
          </a:prstGeom>
        </p:spPr>
        <p:txBody>
          <a:bodyPr/>
          <a:lstStyle>
            <a:lvl1pPr>
              <a:buClr>
                <a:srgbClr val="002846"/>
              </a:buCl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buClr>
                <a:srgbClr val="5F7CC3"/>
              </a:buClr>
              <a:buSzPct val="80000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buClr>
                <a:srgbClr val="5F7CC3"/>
              </a:buClr>
              <a:buSzPct val="65000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buClr>
                <a:srgbClr val="5F7CC3"/>
              </a:buClr>
              <a:buFont typeface="Wingdings" pitchFamily="2" charset="2"/>
              <a:buChar char="§"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buFont typeface="Wingdings" pitchFamily="2" charset="2"/>
              <a:buChar char="§"/>
              <a:defRPr sz="12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  <a:endParaRPr lang="en-US" dirty="0"/>
          </a:p>
          <a:p>
            <a:pPr lvl="4"/>
            <a:r>
              <a:rPr lang="ru-RU" dirty="0"/>
              <a:t>Пятый уровень </a:t>
            </a:r>
            <a:endParaRPr lang="en-US" dirty="0"/>
          </a:p>
        </p:txBody>
      </p:sp>
      <p:sp>
        <p:nvSpPr>
          <p:cNvPr id="5" name="Номер слайда 5">
            <a:extLst>
              <a:ext uri="{FF2B5EF4-FFF2-40B4-BE49-F238E27FC236}">
                <a16:creationId xmlns="" xmlns:a16="http://schemas.microsoft.com/office/drawing/2014/main" id="{311BF325-9CE9-4464-9E0F-C6E9151B98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50825" y="4775200"/>
            <a:ext cx="1152525" cy="177800"/>
          </a:xfrm>
        </p:spPr>
        <p:txBody>
          <a:bodyPr/>
          <a:lstStyle>
            <a:lvl1pPr algn="l">
              <a:defRPr sz="1000">
                <a:solidFill>
                  <a:srgbClr val="898D94"/>
                </a:solidFill>
                <a:latin typeface="Verdana" panose="020B0604030504040204" pitchFamily="34" charset="0"/>
              </a:defRPr>
            </a:lvl1pPr>
          </a:lstStyle>
          <a:p>
            <a:fld id="{3B3F12C2-FD51-4569-84F7-3B256991C6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7722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2"/>
          </p:nvPr>
        </p:nvSpPr>
        <p:spPr>
          <a:xfrm>
            <a:off x="5292725" y="951310"/>
            <a:ext cx="3600450" cy="1620440"/>
          </a:xfrm>
          <a:prstGeom prst="rect">
            <a:avLst/>
          </a:prstGeom>
        </p:spPr>
        <p:txBody>
          <a:bodyPr/>
          <a:lstStyle>
            <a:lvl1pPr>
              <a:buClr>
                <a:srgbClr val="002846"/>
              </a:buCl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endParaRPr lang="ru-RU" noProof="0"/>
          </a:p>
        </p:txBody>
      </p:sp>
      <p:sp>
        <p:nvSpPr>
          <p:cNvPr id="13" name="Рисунок 7"/>
          <p:cNvSpPr>
            <a:spLocks noGrp="1"/>
          </p:cNvSpPr>
          <p:nvPr>
            <p:ph type="pic" sz="quarter" idx="13"/>
          </p:nvPr>
        </p:nvSpPr>
        <p:spPr>
          <a:xfrm>
            <a:off x="5292725" y="2733769"/>
            <a:ext cx="3600450" cy="1620440"/>
          </a:xfrm>
          <a:prstGeom prst="rect">
            <a:avLst/>
          </a:prstGeom>
        </p:spPr>
        <p:txBody>
          <a:bodyPr/>
          <a:lstStyle>
            <a:lvl1pPr>
              <a:buClr>
                <a:srgbClr val="002846"/>
              </a:buCl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endParaRPr lang="ru-RU" noProof="0"/>
          </a:p>
        </p:txBody>
      </p:sp>
      <p:sp>
        <p:nvSpPr>
          <p:cNvPr id="14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675000"/>
            <a:ext cx="4752528" cy="4050000"/>
          </a:xfrm>
          <a:prstGeom prst="rect">
            <a:avLst/>
          </a:prstGeom>
        </p:spPr>
        <p:txBody>
          <a:bodyPr/>
          <a:lstStyle>
            <a:lvl1pPr>
              <a:buClr>
                <a:srgbClr val="002846"/>
              </a:buClr>
              <a:buFont typeface="Wingdings" pitchFamily="2" charset="2"/>
              <a:buChar char="§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buClr>
                <a:srgbClr val="5F7CC3"/>
              </a:buClr>
              <a:buSzPct val="80000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buClr>
                <a:srgbClr val="5F7CC3"/>
              </a:buClr>
              <a:buSzPct val="65000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buClr>
                <a:srgbClr val="5F7CC3"/>
              </a:buClr>
              <a:buFont typeface="Wingdings" pitchFamily="2" charset="2"/>
              <a:buChar char="§"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buFont typeface="Wingdings" pitchFamily="2" charset="2"/>
              <a:buChar char="§"/>
              <a:defRPr sz="12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  <a:endParaRPr lang="en-US" dirty="0"/>
          </a:p>
          <a:p>
            <a:pPr lvl="4"/>
            <a:r>
              <a:rPr lang="ru-RU" dirty="0"/>
              <a:t>Пятый уровень </a:t>
            </a:r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41342B2-8E3F-44AA-8501-702A7AFBF97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250825" y="4775200"/>
            <a:ext cx="1152525" cy="177800"/>
          </a:xfrm>
        </p:spPr>
        <p:txBody>
          <a:bodyPr/>
          <a:lstStyle>
            <a:lvl1pPr algn="l">
              <a:defRPr sz="1000">
                <a:solidFill>
                  <a:srgbClr val="898D94"/>
                </a:solidFill>
                <a:latin typeface="Verdana" panose="020B0604030504040204" pitchFamily="34" charset="0"/>
              </a:defRPr>
            </a:lvl1pPr>
          </a:lstStyle>
          <a:p>
            <a:fld id="{08AC6B66-7894-459A-BB8F-75CCE63F44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163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7"/>
          <p:cNvSpPr>
            <a:spLocks noGrp="1"/>
          </p:cNvSpPr>
          <p:nvPr>
            <p:ph type="pic" sz="quarter" idx="14"/>
          </p:nvPr>
        </p:nvSpPr>
        <p:spPr>
          <a:xfrm>
            <a:off x="0" y="539338"/>
            <a:ext cx="3600000" cy="4185662"/>
          </a:xfrm>
          <a:prstGeom prst="rect">
            <a:avLst/>
          </a:prstGeom>
        </p:spPr>
        <p:txBody>
          <a:bodyPr/>
          <a:lstStyle>
            <a:lvl1pPr>
              <a:buClr>
                <a:srgbClr val="002846"/>
              </a:buClr>
              <a:defRPr/>
            </a:lvl1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6" name="Заголовок 1"/>
          <p:cNvSpPr>
            <a:spLocks noGrp="1" noChangeAspect="1"/>
          </p:cNvSpPr>
          <p:nvPr>
            <p:ph type="title"/>
          </p:nvPr>
        </p:nvSpPr>
        <p:spPr>
          <a:xfrm>
            <a:off x="0" y="-5921"/>
            <a:ext cx="9144000" cy="541688"/>
          </a:xfrm>
          <a:prstGeom prst="rect">
            <a:avLst/>
          </a:prstGeom>
        </p:spPr>
        <p:txBody>
          <a:bodyPr lIns="36000" tIns="36000" rIns="36000" bIns="36000" rtlCol="0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sz="half" idx="1"/>
          </p:nvPr>
        </p:nvSpPr>
        <p:spPr>
          <a:xfrm>
            <a:off x="3851920" y="675000"/>
            <a:ext cx="5040560" cy="4050000"/>
          </a:xfrm>
          <a:prstGeom prst="rect">
            <a:avLst/>
          </a:prstGeom>
        </p:spPr>
        <p:txBody>
          <a:bodyPr/>
          <a:lstStyle>
            <a:lvl1pPr>
              <a:buClr>
                <a:srgbClr val="002846"/>
              </a:buClr>
              <a:buFont typeface="Wingdings" pitchFamily="2" charset="2"/>
              <a:buChar char="§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buClr>
                <a:srgbClr val="5F7CC3"/>
              </a:buClr>
              <a:buSzPct val="80000"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buClr>
                <a:srgbClr val="5F7CC3"/>
              </a:buClr>
              <a:buSzPct val="65000"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buClr>
                <a:srgbClr val="5F7CC3"/>
              </a:buClr>
              <a:buFont typeface="Wingdings" pitchFamily="2" charset="2"/>
              <a:buChar char="§"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buFont typeface="Wingdings" pitchFamily="2" charset="2"/>
              <a:buChar char="§"/>
              <a:defRPr sz="12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  <a:endParaRPr lang="en-US" dirty="0"/>
          </a:p>
          <a:p>
            <a:pPr lvl="4"/>
            <a:r>
              <a:rPr lang="ru-RU" dirty="0"/>
              <a:t>Пятый уровень </a:t>
            </a:r>
            <a:endParaRPr lang="en-US" dirty="0"/>
          </a:p>
        </p:txBody>
      </p:sp>
      <p:sp>
        <p:nvSpPr>
          <p:cNvPr id="5" name="Номер слайда 5">
            <a:extLst>
              <a:ext uri="{FF2B5EF4-FFF2-40B4-BE49-F238E27FC236}">
                <a16:creationId xmlns="" xmlns:a16="http://schemas.microsoft.com/office/drawing/2014/main" id="{760AF8C4-52D4-40CF-9A8D-BE3F34D78E4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250825" y="4775200"/>
            <a:ext cx="1152525" cy="177800"/>
          </a:xfrm>
        </p:spPr>
        <p:txBody>
          <a:bodyPr/>
          <a:lstStyle>
            <a:lvl1pPr algn="l">
              <a:defRPr sz="1000">
                <a:solidFill>
                  <a:srgbClr val="898D94"/>
                </a:solidFill>
                <a:latin typeface="Verdana" panose="020B0604030504040204" pitchFamily="34" charset="0"/>
              </a:defRPr>
            </a:lvl1pPr>
          </a:lstStyle>
          <a:p>
            <a:fld id="{60657476-D60E-45B7-8E76-43CC7C4930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9673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 noChangeAspect="1"/>
          </p:cNvSpPr>
          <p:nvPr>
            <p:ph type="title"/>
          </p:nvPr>
        </p:nvSpPr>
        <p:spPr>
          <a:xfrm>
            <a:off x="0" y="-5921"/>
            <a:ext cx="9144000" cy="541688"/>
          </a:xfrm>
          <a:prstGeom prst="rect">
            <a:avLst/>
          </a:prstGeom>
        </p:spPr>
        <p:txBody>
          <a:bodyPr lIns="36000" tIns="36000" rIns="36000" bIns="36000" rtlCol="0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14"/>
          </p:nvPr>
        </p:nvSpPr>
        <p:spPr>
          <a:xfrm>
            <a:off x="539750" y="698378"/>
            <a:ext cx="8100250" cy="18629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ru-RU" noProof="0" dirty="0"/>
          </a:p>
        </p:txBody>
      </p:sp>
      <p:sp>
        <p:nvSpPr>
          <p:cNvPr id="13" name="Диаграмма 3"/>
          <p:cNvSpPr>
            <a:spLocks noGrp="1"/>
          </p:cNvSpPr>
          <p:nvPr>
            <p:ph type="chart" sz="quarter" idx="15"/>
          </p:nvPr>
        </p:nvSpPr>
        <p:spPr>
          <a:xfrm>
            <a:off x="539750" y="2723970"/>
            <a:ext cx="8100250" cy="18629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ru-RU" noProof="0" dirty="0"/>
          </a:p>
        </p:txBody>
      </p:sp>
      <p:sp>
        <p:nvSpPr>
          <p:cNvPr id="5" name="Номер слайда 5">
            <a:extLst>
              <a:ext uri="{FF2B5EF4-FFF2-40B4-BE49-F238E27FC236}">
                <a16:creationId xmlns="" xmlns:a16="http://schemas.microsoft.com/office/drawing/2014/main" id="{B503A1C2-A19E-4287-9D49-86D47AAB329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250825" y="4775200"/>
            <a:ext cx="1152525" cy="177800"/>
          </a:xfrm>
        </p:spPr>
        <p:txBody>
          <a:bodyPr/>
          <a:lstStyle>
            <a:lvl1pPr algn="l">
              <a:defRPr sz="1000">
                <a:solidFill>
                  <a:srgbClr val="898D94"/>
                </a:solidFill>
                <a:latin typeface="Verdana" panose="020B0604030504040204" pitchFamily="34" charset="0"/>
              </a:defRPr>
            </a:lvl1pPr>
          </a:lstStyle>
          <a:p>
            <a:fld id="{E0D616A2-2C9C-4C4E-8160-AA002BE973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4332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 noChangeAspect="1"/>
          </p:cNvSpPr>
          <p:nvPr>
            <p:ph type="title"/>
          </p:nvPr>
        </p:nvSpPr>
        <p:spPr>
          <a:xfrm>
            <a:off x="0" y="-5921"/>
            <a:ext cx="9144000" cy="541688"/>
          </a:xfrm>
          <a:prstGeom prst="rect">
            <a:avLst/>
          </a:prstGeom>
        </p:spPr>
        <p:txBody>
          <a:bodyPr lIns="36000" tIns="36000" rIns="36000" bIns="36000" rtlCol="0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sz="quarter" idx="12"/>
          </p:nvPr>
        </p:nvSpPr>
        <p:spPr>
          <a:xfrm>
            <a:off x="250825" y="843558"/>
            <a:ext cx="8642350" cy="36184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endParaRPr lang="ru-RU" noProof="0" dirty="0"/>
          </a:p>
        </p:txBody>
      </p:sp>
      <p:sp>
        <p:nvSpPr>
          <p:cNvPr id="4" name="Номер слайда 5">
            <a:extLst>
              <a:ext uri="{FF2B5EF4-FFF2-40B4-BE49-F238E27FC236}">
                <a16:creationId xmlns="" xmlns:a16="http://schemas.microsoft.com/office/drawing/2014/main" id="{F6F2266E-915D-457E-ADEB-534DEDE4C11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250825" y="4775200"/>
            <a:ext cx="1152525" cy="177800"/>
          </a:xfrm>
        </p:spPr>
        <p:txBody>
          <a:bodyPr/>
          <a:lstStyle>
            <a:lvl1pPr algn="l">
              <a:defRPr sz="1000">
                <a:solidFill>
                  <a:srgbClr val="898D94"/>
                </a:solidFill>
                <a:latin typeface="Verdana" panose="020B0604030504040204" pitchFamily="34" charset="0"/>
              </a:defRPr>
            </a:lvl1pPr>
          </a:lstStyle>
          <a:p>
            <a:fld id="{F6042914-C647-4564-873F-A3AAB1ECC9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748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E062AD6-27E8-4612-893B-B6CCB87D8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AC89B-2F6F-422D-AB86-49183C84EF28}" type="datetimeFigureOut">
              <a:rPr lang="ru-RU" altLang="ru-RU"/>
              <a:pPr>
                <a:defRPr/>
              </a:pPr>
              <a:t>14.12.2018</a:t>
            </a:fld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48A486E-6CE5-4736-9DB8-33D8AA8A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201C1D4-4994-4250-8DC4-2ECF723FE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25CC5-D49B-4BC6-B267-93F9569AA9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3383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7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ED36D72-9B17-4E50-8464-73AB9484C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A3EB8-F2A9-4618-A010-4644D2F65E8A}" type="datetimeFigureOut">
              <a:rPr lang="ru-RU" altLang="ru-RU"/>
              <a:pPr>
                <a:defRPr/>
              </a:pPr>
              <a:t>14.12.2018</a:t>
            </a:fld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C5D9E91-FE32-4AB2-BC9D-2E0E40902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849B524-DB47-42B8-B31D-7E1230D37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EEEE0-01DA-42BA-AC69-551C1E2AD3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312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727960BA-8319-4F96-99B6-D9E95E376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BC8F-E413-4F93-A8DD-4F77D08422A2}" type="datetimeFigureOut">
              <a:rPr lang="ru-RU" altLang="ru-RU"/>
              <a:pPr>
                <a:defRPr/>
              </a:pPr>
              <a:t>14.12.2018</a:t>
            </a:fld>
            <a:endParaRPr lang="ru-RU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7B9BD88F-687D-4521-926A-C29A4E9A3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668E3090-6782-4F35-95A7-CE801D7C3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F606B-30EE-4A43-B162-20C98992FE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513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D305EF2D-19C0-4219-A313-7ABFD2EE4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AA521-E2EC-48A1-9B54-31255287CB04}" type="datetimeFigureOut">
              <a:rPr lang="ru-RU" altLang="ru-RU"/>
              <a:pPr>
                <a:defRPr/>
              </a:pPr>
              <a:t>14.12.2018</a:t>
            </a:fld>
            <a:endParaRPr lang="ru-RU" alt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82A67A3A-B224-4D9D-8482-B141924BD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5986AC1D-C09C-43B9-8773-FFE218AA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0455C-A349-4A7D-B532-04CD9283F7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932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547E3369-DEE8-4AE2-AD0C-03E9A5291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F6625-F843-4E5A-8AFC-F28CEFA9082F}" type="datetimeFigureOut">
              <a:rPr lang="ru-RU" altLang="ru-RU"/>
              <a:pPr>
                <a:defRPr/>
              </a:pPr>
              <a:t>14.12.2018</a:t>
            </a:fld>
            <a:endParaRPr lang="ru-RU" alt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DE81B3D9-553E-4337-BAC8-1C49D2C15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400B0AAA-AD20-46F6-8C22-8B01ADE45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5B33E-EC02-455D-8536-D67BA1A292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677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42745167-F2E7-4B75-9720-26D2B8A84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14476-ABEA-492F-A65F-41F3C2917B5B}" type="datetimeFigureOut">
              <a:rPr lang="ru-RU" altLang="ru-RU"/>
              <a:pPr>
                <a:defRPr/>
              </a:pPr>
              <a:t>14.12.2018</a:t>
            </a:fld>
            <a:endParaRPr lang="ru-RU" alt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1214E53E-6DD7-4A89-A98E-B28F7F749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8735BF0D-C269-4D75-94D8-7C7399795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87B9A-DFF4-465A-A1BE-7DEDA852C5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692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5E2D5D84-F06C-4278-8E6E-8C1EB919A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FC589-B8E0-4B8D-9F4C-CC5DCB4E10E6}" type="datetimeFigureOut">
              <a:rPr lang="ru-RU" altLang="ru-RU"/>
              <a:pPr>
                <a:defRPr/>
              </a:pPr>
              <a:t>14.12.2018</a:t>
            </a:fld>
            <a:endParaRPr lang="ru-RU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F2F704F0-96E4-4DED-9539-B0E275D1E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1A522875-7594-4074-BDC1-F2C231540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DA4D6-DF56-4F3F-88AA-99DEED9490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8004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CA4444DE-2408-484E-8445-AAF6964F8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F6587-8437-4AAA-8668-ABCAE843E827}" type="datetimeFigureOut">
              <a:rPr lang="ru-RU" altLang="ru-RU"/>
              <a:pPr>
                <a:defRPr/>
              </a:pPr>
              <a:t>14.12.2018</a:t>
            </a:fld>
            <a:endParaRPr lang="ru-RU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6022ADB4-D08B-4BB4-968F-AE48C2496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39B8CD49-B54C-46E9-8975-3734B40EF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535A3-DBC1-4492-BF3B-846A85387C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4138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6E6452E6-C609-42A9-96F1-46E325F349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64CC8FDE-6468-428E-9075-1475DC26E3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368425"/>
            <a:ext cx="7886700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ECE2A9E-D200-4F4A-BB0C-444D1A88BD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F04A85A-0DE7-4D33-BC52-3CB1B9EEB40C}" type="datetimeFigureOut">
              <a:rPr lang="ru-RU" altLang="ru-RU"/>
              <a:pPr>
                <a:defRPr/>
              </a:pPr>
              <a:t>14.12.2018</a:t>
            </a:fld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B0F721B-55EF-468A-874C-19DC2318B7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A377F1C-FCA0-4A86-B858-E8A4F2A64E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b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42AA845-8F98-4189-AE55-5645AB8CC10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47" r:id="rId1"/>
    <p:sldLayoutId id="2147486148" r:id="rId2"/>
    <p:sldLayoutId id="2147486149" r:id="rId3"/>
    <p:sldLayoutId id="2147486150" r:id="rId4"/>
    <p:sldLayoutId id="2147486151" r:id="rId5"/>
    <p:sldLayoutId id="2147486152" r:id="rId6"/>
    <p:sldLayoutId id="2147486153" r:id="rId7"/>
    <p:sldLayoutId id="2147486154" r:id="rId8"/>
    <p:sldLayoutId id="2147486155" r:id="rId9"/>
    <p:sldLayoutId id="2147486156" r:id="rId10"/>
    <p:sldLayoutId id="2147486157" r:id="rId11"/>
    <p:sldLayoutId id="2147486158" r:id="rId12"/>
    <p:sldLayoutId id="2147486159" r:id="rId13"/>
    <p:sldLayoutId id="2147486160" r:id="rId14"/>
    <p:sldLayoutId id="2147486161" r:id="rId15"/>
    <p:sldLayoutId id="2147486162" r:id="rId16"/>
    <p:sldLayoutId id="2147486163" r:id="rId17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3">
            <a:extLst>
              <a:ext uri="{FF2B5EF4-FFF2-40B4-BE49-F238E27FC236}">
                <a16:creationId xmlns="" xmlns:a16="http://schemas.microsoft.com/office/drawing/2014/main" id="{CA475E53-2E11-4B6B-BF6D-A9CAE8D1F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46463" y="127000"/>
            <a:ext cx="5032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B5453001-E942-4DFC-AB7A-52CA53DC4A97}" type="slidenum">
              <a:rPr lang="bg-BG" altLang="ru-RU" sz="3600" b="0" baseline="3000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</a:t>
            </a:fld>
            <a:endParaRPr lang="bg-BG" altLang="ru-RU" sz="3600" b="0" baseline="30000">
              <a:solidFill>
                <a:srgbClr val="2E75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Rectangle 36">
            <a:extLst>
              <a:ext uri="{FF2B5EF4-FFF2-40B4-BE49-F238E27FC236}">
                <a16:creationId xmlns="" xmlns:a16="http://schemas.microsoft.com/office/drawing/2014/main" id="{256B9311-0CBA-492B-8AEC-C3441295C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92950" y="1995488"/>
            <a:ext cx="450850" cy="339725"/>
          </a:xfrm>
          <a:prstGeom prst="rect">
            <a:avLst/>
          </a:prstGeom>
          <a:solidFill>
            <a:srgbClr val="1233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altLang="ru-RU" sz="220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0" name="Rectangle 37">
            <a:extLst>
              <a:ext uri="{FF2B5EF4-FFF2-40B4-BE49-F238E27FC236}">
                <a16:creationId xmlns="" xmlns:a16="http://schemas.microsoft.com/office/drawing/2014/main" id="{4C86550C-601E-45A9-B326-34C9B8917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92950" y="1249363"/>
            <a:ext cx="450850" cy="338137"/>
          </a:xfrm>
          <a:prstGeom prst="rect">
            <a:avLst/>
          </a:prstGeom>
          <a:solidFill>
            <a:srgbClr val="1233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ru-RU" sz="2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221" name="Rectangle 38">
            <a:extLst>
              <a:ext uri="{FF2B5EF4-FFF2-40B4-BE49-F238E27FC236}">
                <a16:creationId xmlns="" xmlns:a16="http://schemas.microsoft.com/office/drawing/2014/main" id="{58376B10-DDDB-4BDA-8710-3CE800F0A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92950" y="3529013"/>
            <a:ext cx="450850" cy="338137"/>
          </a:xfrm>
          <a:prstGeom prst="rect">
            <a:avLst/>
          </a:prstGeom>
          <a:solidFill>
            <a:srgbClr val="1233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altLang="ru-RU" sz="220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2" name="Rectangle 39">
            <a:extLst>
              <a:ext uri="{FF2B5EF4-FFF2-40B4-BE49-F238E27FC236}">
                <a16:creationId xmlns="" xmlns:a16="http://schemas.microsoft.com/office/drawing/2014/main" id="{35E79430-973E-4556-A5B4-783FC8513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92950" y="2787650"/>
            <a:ext cx="450850" cy="339725"/>
          </a:xfrm>
          <a:prstGeom prst="rect">
            <a:avLst/>
          </a:prstGeom>
          <a:solidFill>
            <a:srgbClr val="1233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altLang="ru-RU" sz="220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3" name="Rectangle 40">
            <a:extLst>
              <a:ext uri="{FF2B5EF4-FFF2-40B4-BE49-F238E27FC236}">
                <a16:creationId xmlns="" xmlns:a16="http://schemas.microsoft.com/office/drawing/2014/main" id="{9EEC5247-239A-4ACE-A004-E5879F04E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92950" y="4256088"/>
            <a:ext cx="450850" cy="339725"/>
          </a:xfrm>
          <a:prstGeom prst="rect">
            <a:avLst/>
          </a:prstGeom>
          <a:solidFill>
            <a:srgbClr val="1233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altLang="ru-RU" sz="220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00" name="Рисунок 18">
            <a:extLst>
              <a:ext uri="{FF2B5EF4-FFF2-40B4-BE49-F238E27FC236}">
                <a16:creationId xmlns="" xmlns:a16="http://schemas.microsoft.com/office/drawing/2014/main" id="{098DC90F-7416-4E1A-9131-F979B6E310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3175" y="-3175"/>
            <a:ext cx="287338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Rectangle 2">
            <a:extLst>
              <a:ext uri="{FF2B5EF4-FFF2-40B4-BE49-F238E27FC236}">
                <a16:creationId xmlns="" xmlns:a16="http://schemas.microsoft.com/office/drawing/2014/main" id="{2CF5C811-8411-4A8C-9C7A-EFDBF9124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388" y="160338"/>
            <a:ext cx="6323012" cy="3187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4400" dirty="0">
                <a:solidFill>
                  <a:srgbClr val="1233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4400" dirty="0">
                <a:solidFill>
                  <a:srgbClr val="12338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4400" dirty="0">
              <a:solidFill>
                <a:srgbClr val="1233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2000" dirty="0">
              <a:solidFill>
                <a:srgbClr val="1233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2400" dirty="0" smtClean="0">
                <a:solidFill>
                  <a:srgbClr val="123387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Оптимизация </a:t>
            </a:r>
            <a:r>
              <a:rPr lang="ru-RU" altLang="ru-RU" sz="2400" dirty="0">
                <a:solidFill>
                  <a:srgbClr val="123387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полномочий </a:t>
            </a:r>
            <a:br>
              <a:rPr lang="ru-RU" altLang="ru-RU" sz="2400" dirty="0">
                <a:solidFill>
                  <a:srgbClr val="123387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ru-RU" altLang="ru-RU" sz="2400" dirty="0">
                <a:solidFill>
                  <a:srgbClr val="123387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субъектов Российской </a:t>
            </a:r>
            <a:r>
              <a:rPr lang="ru-RU" altLang="ru-RU" sz="2400" dirty="0" smtClean="0">
                <a:solidFill>
                  <a:srgbClr val="123387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Федерации </a:t>
            </a:r>
            <a:br>
              <a:rPr lang="ru-RU" altLang="ru-RU" sz="2400" dirty="0" smtClean="0">
                <a:solidFill>
                  <a:srgbClr val="123387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ru-RU" altLang="ru-RU" sz="2400" dirty="0" smtClean="0">
                <a:solidFill>
                  <a:srgbClr val="123387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 муниципальных образований</a:t>
            </a:r>
            <a:endParaRPr lang="ru-RU" altLang="ru-RU" sz="2400" dirty="0">
              <a:solidFill>
                <a:srgbClr val="123387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ru-RU" altLang="ru-RU" sz="2000" dirty="0">
              <a:solidFill>
                <a:srgbClr val="12338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02" name="Рисунок 4">
            <a:extLst>
              <a:ext uri="{FF2B5EF4-FFF2-40B4-BE49-F238E27FC236}">
                <a16:creationId xmlns="" xmlns:a16="http://schemas.microsoft.com/office/drawing/2014/main" id="{0A7885F7-DD1A-4842-B6EE-6D4BA3D90D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3338"/>
            <a:ext cx="42497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TextBox 2">
            <a:extLst>
              <a:ext uri="{FF2B5EF4-FFF2-40B4-BE49-F238E27FC236}">
                <a16:creationId xmlns="" xmlns:a16="http://schemas.microsoft.com/office/drawing/2014/main" id="{26006588-C416-4E84-BDA6-142B19B35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188" y="4783138"/>
            <a:ext cx="12239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00" b="0" dirty="0" smtClean="0">
                <a:solidFill>
                  <a:srgbClr val="123387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декабрь </a:t>
            </a:r>
            <a:r>
              <a:rPr lang="ru-RU" altLang="ru-RU" sz="1000" b="0" dirty="0">
                <a:solidFill>
                  <a:srgbClr val="123387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2018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107504" y="-3175"/>
            <a:ext cx="8736459" cy="5232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B4A76"/>
              </a:buClr>
              <a:buSzPct val="130000"/>
              <a:buFontTx/>
              <a:buNone/>
              <a:defRPr/>
            </a:pPr>
            <a:r>
              <a:rPr lang="ru-RU" altLang="ru-RU" sz="1400" dirty="0" smtClean="0">
                <a:solidFill>
                  <a:srgbClr val="1233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инвентаризации полномочий органов государственной власти субъектов Российской Федерации </a:t>
            </a:r>
            <a:r>
              <a:rPr lang="ru-RU" altLang="ru-RU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 этап, анализ</a:t>
            </a:r>
            <a:r>
              <a:rPr lang="ru-RU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184-ФЗ</a:t>
            </a:r>
            <a:r>
              <a:rPr lang="ru-RU" altLang="ru-RU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endParaRPr lang="ru-RU" alt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716016" y="964547"/>
            <a:ext cx="0" cy="3990975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41963" y="3767446"/>
            <a:ext cx="2989877" cy="1215717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numCol="2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Калужская область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Тульская область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Ненецкий АО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Пермский край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Калининградская область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Новгородская область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Самарская область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Ульяновская область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Ивановская область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Нижегородская область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 Татарстан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Омская область</a:t>
            </a:r>
          </a:p>
        </p:txBody>
      </p:sp>
      <p:pic>
        <p:nvPicPr>
          <p:cNvPr id="12293" name="Рисунок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363" y="0"/>
            <a:ext cx="28733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Прямоугольник 1"/>
          <p:cNvSpPr>
            <a:spLocks noChangeArrowheads="1"/>
          </p:cNvSpPr>
          <p:nvPr/>
        </p:nvSpPr>
        <p:spPr bwMode="auto">
          <a:xfrm>
            <a:off x="8843963" y="111125"/>
            <a:ext cx="5984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3000" b="0" baseline="30000" dirty="0" smtClean="0">
                <a:solidFill>
                  <a:srgbClr val="A6A6A6"/>
                </a:solidFill>
                <a:latin typeface="Arial" charset="0"/>
                <a:cs typeface="Arial" charset="0"/>
              </a:rPr>
              <a:t>2</a:t>
            </a:r>
            <a:endParaRPr lang="ru-RU" altLang="ru-RU" sz="3000" b="0" baseline="30000" dirty="0">
              <a:solidFill>
                <a:srgbClr val="A6A6A6"/>
              </a:solidFill>
              <a:latin typeface="Arial" charset="0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1963" y="578803"/>
            <a:ext cx="4502045" cy="2723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5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организована работа:</a:t>
            </a:r>
          </a:p>
          <a:p>
            <a:pPr marL="285750" indent="-28575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 рабочий орган «штаб</a:t>
            </a:r>
            <a:r>
              <a:rPr lang="ru-RU" sz="900" dirty="0" smtClean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(проведено</a:t>
            </a: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его </a:t>
            </a:r>
            <a:r>
              <a:rPr lang="ru-RU" sz="900" dirty="0" smtClean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заседаний, организовано</a:t>
            </a: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smtClean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ВКС)</a:t>
            </a:r>
            <a:endParaRPr lang="ru-RU" sz="900" dirty="0">
              <a:solidFill>
                <a:srgbClr val="1B4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Разработана методология проведения </a:t>
            </a:r>
            <a:r>
              <a:rPr lang="ru-RU" sz="900" dirty="0" smtClean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инвентаризации (</a:t>
            </a:r>
            <a:r>
              <a:rPr lang="ru-RU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110</a:t>
            </a: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полномочий разделено на </a:t>
            </a:r>
            <a:r>
              <a:rPr lang="ru-RU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 </a:t>
            </a:r>
            <a:r>
              <a:rPr lang="ru-RU" sz="900" dirty="0" smtClean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деятельности)</a:t>
            </a:r>
            <a:endParaRPr lang="ru-RU" sz="900" dirty="0">
              <a:solidFill>
                <a:srgbClr val="1B4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Отлажены каналы оперативного взаимодействия с участниками </a:t>
            </a:r>
            <a:r>
              <a:rPr lang="ru-RU" sz="900" dirty="0" smtClean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процесса. В </a:t>
            </a:r>
            <a:r>
              <a:rPr lang="ru-RU" sz="900" dirty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работе </a:t>
            </a:r>
            <a:r>
              <a:rPr lang="ru-RU" sz="900" dirty="0" smtClean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участвовали: </a:t>
            </a:r>
            <a:r>
              <a:rPr lang="ru-RU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пилотных регионов, Минюст России, АСИ, ЦСР, Аналитический </a:t>
            </a:r>
            <a:r>
              <a:rPr lang="ru-RU" sz="900" dirty="0" smtClean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900" dirty="0" smtClean="0">
                <a:solidFill>
                  <a:srgbClr val="1B4296"/>
                </a:solidFill>
                <a:cs typeface="Arial" panose="020B0604020202020204" pitchFamily="34" charset="0"/>
              </a:rPr>
              <a:t>Выработано и представлено в Правительство </a:t>
            </a:r>
            <a:r>
              <a:rPr lang="ru-RU" sz="900" dirty="0" smtClean="0">
                <a:solidFill>
                  <a:srgbClr val="FF0000"/>
                </a:solidFill>
                <a:cs typeface="Arial" panose="020B0604020202020204" pitchFamily="34" charset="0"/>
              </a:rPr>
              <a:t>117</a:t>
            </a:r>
            <a:r>
              <a:rPr lang="ru-RU" sz="900" dirty="0" smtClean="0">
                <a:solidFill>
                  <a:srgbClr val="1B4296"/>
                </a:solidFill>
                <a:cs typeface="Arial" panose="020B0604020202020204" pitchFamily="34" charset="0"/>
              </a:rPr>
              <a:t> предложений </a:t>
            </a:r>
            <a:br>
              <a:rPr lang="ru-RU" sz="900" dirty="0" smtClean="0">
                <a:solidFill>
                  <a:srgbClr val="1B4296"/>
                </a:solidFill>
                <a:cs typeface="Arial" panose="020B0604020202020204" pitchFamily="34" charset="0"/>
              </a:rPr>
            </a:br>
            <a:r>
              <a:rPr lang="ru-RU" sz="900" dirty="0" smtClean="0">
                <a:solidFill>
                  <a:srgbClr val="1B4296"/>
                </a:solidFill>
                <a:cs typeface="Arial" panose="020B0604020202020204" pitchFamily="34" charset="0"/>
              </a:rPr>
              <a:t>по оптимизации полномочий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900" dirty="0" smtClean="0">
                <a:solidFill>
                  <a:srgbClr val="1B4296"/>
                </a:solidFill>
                <a:cs typeface="Arial" panose="020B0604020202020204" pitchFamily="34" charset="0"/>
              </a:rPr>
              <a:t>Предложения направлены во все регионы и заинтересованные ФОИВ (получены позиции от </a:t>
            </a:r>
            <a:r>
              <a:rPr lang="ru-RU" sz="900" dirty="0" smtClean="0">
                <a:solidFill>
                  <a:srgbClr val="FF0000"/>
                </a:solidFill>
                <a:cs typeface="Arial" panose="020B0604020202020204" pitchFamily="34" charset="0"/>
              </a:rPr>
              <a:t>76</a:t>
            </a:r>
            <a:r>
              <a:rPr lang="ru-RU" sz="900" dirty="0" smtClean="0">
                <a:solidFill>
                  <a:srgbClr val="1B4296"/>
                </a:solidFill>
                <a:cs typeface="Arial" panose="020B0604020202020204" pitchFamily="34" charset="0"/>
              </a:rPr>
              <a:t> регионов и </a:t>
            </a:r>
            <a:r>
              <a:rPr lang="ru-RU" sz="900" dirty="0" smtClean="0">
                <a:solidFill>
                  <a:srgbClr val="FF0000"/>
                </a:solidFill>
                <a:cs typeface="Arial" panose="020B0604020202020204" pitchFamily="34" charset="0"/>
              </a:rPr>
              <a:t>17</a:t>
            </a:r>
            <a:r>
              <a:rPr lang="ru-RU" sz="900" dirty="0" smtClean="0">
                <a:solidFill>
                  <a:srgbClr val="1B4296"/>
                </a:solidFill>
                <a:cs typeface="Arial" panose="020B0604020202020204" pitchFamily="34" charset="0"/>
              </a:rPr>
              <a:t> ФОИВ)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900" dirty="0" smtClean="0">
                <a:solidFill>
                  <a:srgbClr val="1B4296"/>
                </a:solidFill>
                <a:cs typeface="Arial" panose="020B0604020202020204" pitchFamily="34" charset="0"/>
              </a:rPr>
              <a:t>По поручению Правительства разработан план-график дальнейшей работы по оптимизации полномочий регионального и муниципального уровней</a:t>
            </a:r>
          </a:p>
        </p:txBody>
      </p:sp>
      <p:sp>
        <p:nvSpPr>
          <p:cNvPr id="12296" name="Прямоугольник 2"/>
          <p:cNvSpPr>
            <a:spLocks noChangeArrowheads="1"/>
          </p:cNvSpPr>
          <p:nvPr/>
        </p:nvSpPr>
        <p:spPr bwMode="auto">
          <a:xfrm>
            <a:off x="478630" y="3489633"/>
            <a:ext cx="18827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u="sng" dirty="0">
                <a:solidFill>
                  <a:srgbClr val="C00000"/>
                </a:solidFill>
                <a:latin typeface="Arial" charset="0"/>
                <a:cs typeface="Arial" charset="0"/>
              </a:rPr>
              <a:t>«Пилотные» регионы: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>
            <a:off x="251522" y="3363838"/>
            <a:ext cx="4248470" cy="9118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716016" y="319980"/>
            <a:ext cx="4055939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u="sng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ru-RU" u="sng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График </a:t>
            </a:r>
            <a:r>
              <a:rPr lang="ru-RU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</a:t>
            </a:r>
          </a:p>
          <a:p>
            <a:pPr algn="just">
              <a:spcAft>
                <a:spcPts val="0"/>
              </a:spcAft>
              <a:defRPr/>
            </a:pPr>
            <a:endParaRPr lang="ru-RU" sz="700" b="0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defRPr/>
            </a:pPr>
            <a:r>
              <a:rPr lang="ru-RU" sz="700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Декабрь 2017 года </a:t>
            </a:r>
          </a:p>
          <a:p>
            <a:pPr indent="92075" algn="just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altLang="ru-RU" sz="7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Организована и проведена на площадке Минэкономразвития России </a:t>
            </a:r>
            <a:r>
              <a:rPr lang="ru-RU" altLang="ru-RU" sz="7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работа </a:t>
            </a:r>
            <a:r>
              <a:rPr lang="ru-RU" altLang="ru-RU" sz="7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«штаба»</a:t>
            </a:r>
          </a:p>
          <a:p>
            <a:pPr indent="92075" algn="just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altLang="ru-RU" sz="7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Разработаны и направлены в регионы формы </a:t>
            </a:r>
            <a:r>
              <a:rPr lang="ru-RU" altLang="ru-RU" sz="700" b="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ru-RU" altLang="ru-RU" sz="7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altLang="ru-RU" sz="7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заполнения </a:t>
            </a:r>
          </a:p>
          <a:p>
            <a:pPr indent="92075" algn="just">
              <a:spcAft>
                <a:spcPts val="0"/>
              </a:spcAft>
              <a:defRPr/>
            </a:pPr>
            <a:r>
              <a:rPr lang="ru-RU" altLang="ru-RU" sz="700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 </a:t>
            </a:r>
            <a:r>
              <a:rPr lang="ru-RU" altLang="ru-RU" sz="700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года </a:t>
            </a:r>
          </a:p>
          <a:p>
            <a:pPr indent="92075" algn="just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altLang="ru-RU" sz="7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Доработка методологии инвентаризации полномочий регионов</a:t>
            </a:r>
          </a:p>
          <a:p>
            <a:pPr indent="92075" algn="just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altLang="ru-RU" sz="7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Закрепление ответственных лиц по инвентаризации полномочий в </a:t>
            </a:r>
            <a:r>
              <a:rPr lang="ru-RU" altLang="ru-RU" sz="7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регионах </a:t>
            </a:r>
            <a:endParaRPr lang="ru-RU" altLang="ru-RU" sz="7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92075" algn="just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altLang="ru-RU" sz="7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Организация работы в регионах</a:t>
            </a:r>
          </a:p>
          <a:p>
            <a:pPr indent="92075" algn="just">
              <a:spcAft>
                <a:spcPts val="0"/>
              </a:spcAft>
              <a:defRPr/>
            </a:pPr>
            <a:r>
              <a:rPr lang="ru-RU" altLang="ru-RU" sz="700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Февраля </a:t>
            </a:r>
            <a:r>
              <a:rPr lang="ru-RU" altLang="ru-RU" sz="700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года</a:t>
            </a:r>
            <a:endParaRPr lang="ru-RU" altLang="ru-RU" sz="7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92075" algn="just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altLang="ru-RU" sz="7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Проведение работы по инвентаризации </a:t>
            </a:r>
            <a:r>
              <a:rPr lang="ru-RU" altLang="ru-RU" sz="7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altLang="ru-RU" sz="7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регионах</a:t>
            </a:r>
          </a:p>
          <a:p>
            <a:pPr indent="92075" algn="just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altLang="ru-RU" sz="7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Привлечение финансовых, экономических и отраслевых региональных подразделений</a:t>
            </a:r>
          </a:p>
          <a:p>
            <a:pPr indent="92075" algn="just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altLang="ru-RU" sz="7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Координация и контроль проводимой в регионах работы</a:t>
            </a:r>
          </a:p>
          <a:p>
            <a:pPr indent="92075" algn="just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altLang="ru-RU" sz="7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 ряд ВКС</a:t>
            </a:r>
          </a:p>
          <a:p>
            <a:pPr indent="92075" algn="just">
              <a:spcAft>
                <a:spcPts val="0"/>
              </a:spcAft>
              <a:defRPr/>
            </a:pPr>
            <a:r>
              <a:rPr lang="ru-RU" altLang="ru-RU" sz="700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Март </a:t>
            </a:r>
            <a:r>
              <a:rPr lang="ru-RU" altLang="ru-RU" sz="700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года</a:t>
            </a:r>
          </a:p>
          <a:p>
            <a:pPr indent="92075" algn="just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altLang="ru-RU" sz="7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7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Сбор </a:t>
            </a:r>
            <a:r>
              <a:rPr lang="ru-RU" altLang="ru-RU" sz="7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анализ предложений, представленных пилотными регионами</a:t>
            </a:r>
          </a:p>
          <a:p>
            <a:pPr indent="92075" algn="just">
              <a:spcAft>
                <a:spcPts val="0"/>
              </a:spcAft>
              <a:defRPr/>
            </a:pPr>
            <a:r>
              <a:rPr lang="ru-RU" altLang="ru-RU" sz="700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Апрель </a:t>
            </a:r>
            <a:r>
              <a:rPr lang="ru-RU" altLang="ru-RU" sz="700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ru-RU" altLang="ru-RU" sz="700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ru-RU" altLang="ru-RU" sz="700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92075" algn="just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altLang="ru-RU" sz="700" b="0" dirty="0">
                <a:solidFill>
                  <a:schemeClr val="tx1"/>
                </a:solidFill>
                <a:cs typeface="Arial" panose="020B0604020202020204" pitchFamily="34" charset="0"/>
              </a:rPr>
              <a:t>Рассмотрение </a:t>
            </a:r>
            <a:r>
              <a:rPr lang="ru-RU" altLang="ru-RU" sz="7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предварительных </a:t>
            </a:r>
            <a:r>
              <a:rPr lang="ru-RU" altLang="ru-RU" sz="700" b="0" dirty="0">
                <a:solidFill>
                  <a:schemeClr val="tx1"/>
                </a:solidFill>
                <a:cs typeface="Arial" panose="020B0604020202020204" pitchFamily="34" charset="0"/>
              </a:rPr>
              <a:t>итогов работы </a:t>
            </a:r>
            <a:r>
              <a:rPr lang="ru-RU" altLang="ru-RU" sz="7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на </a:t>
            </a:r>
            <a:r>
              <a:rPr lang="ru-RU" altLang="ru-RU" sz="700" b="0" dirty="0">
                <a:solidFill>
                  <a:schemeClr val="tx1"/>
                </a:solidFill>
                <a:cs typeface="Arial" panose="020B0604020202020204" pitchFamily="34" charset="0"/>
              </a:rPr>
              <a:t>рабочей группе в Совете </a:t>
            </a:r>
            <a:r>
              <a:rPr lang="ru-RU" altLang="ru-RU" sz="7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Федерации, Счетной палате, Минфине, Минюсте.</a:t>
            </a:r>
            <a:endParaRPr lang="ru-RU" altLang="ru-RU" sz="700" b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92075" algn="just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altLang="ru-RU" sz="7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Направление итогов работы в Правительстве Российской Федерации </a:t>
            </a:r>
          </a:p>
          <a:p>
            <a:pPr indent="92075" algn="just">
              <a:spcAft>
                <a:spcPts val="0"/>
              </a:spcAft>
              <a:defRPr/>
            </a:pPr>
            <a:r>
              <a:rPr lang="ru-RU" altLang="ru-RU" sz="700" u="sng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Июнь </a:t>
            </a:r>
            <a:r>
              <a:rPr lang="ru-RU" altLang="ru-RU" sz="700" u="sng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2018 </a:t>
            </a:r>
            <a:r>
              <a:rPr lang="ru-RU" altLang="ru-RU" sz="700" u="sng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года</a:t>
            </a:r>
          </a:p>
          <a:p>
            <a:pPr indent="92075" algn="just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altLang="ru-RU" sz="7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Принятие решения </a:t>
            </a:r>
            <a:r>
              <a:rPr lang="ru-RU" altLang="ru-RU" sz="700" b="0" dirty="0">
                <a:solidFill>
                  <a:schemeClr val="tx1"/>
                </a:solidFill>
                <a:cs typeface="Arial" panose="020B0604020202020204" pitchFamily="34" charset="0"/>
              </a:rPr>
              <a:t>Правительства </a:t>
            </a:r>
            <a:r>
              <a:rPr lang="ru-RU" altLang="ru-RU" sz="7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о согласовании  предложений по оптимизации полномочий  со всеми субъектами РФ и заинтересованными ФОИВ и разработке </a:t>
            </a:r>
            <a:r>
              <a:rPr lang="ru-RU" altLang="ru-RU" sz="700" b="0" dirty="0">
                <a:solidFill>
                  <a:schemeClr val="tx1"/>
                </a:solidFill>
                <a:cs typeface="Arial" panose="020B0604020202020204" pitchFamily="34" charset="0"/>
              </a:rPr>
              <a:t>плана-графика дальнейшей работы по </a:t>
            </a:r>
            <a:r>
              <a:rPr lang="ru-RU" altLang="ru-RU" sz="7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оптимизации полномочий</a:t>
            </a:r>
          </a:p>
          <a:p>
            <a:pPr indent="92075" algn="just">
              <a:spcAft>
                <a:spcPts val="0"/>
              </a:spcAft>
              <a:defRPr/>
            </a:pPr>
            <a:r>
              <a:rPr lang="ru-RU" altLang="ru-RU" sz="700" u="sng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Июль-август </a:t>
            </a:r>
            <a:r>
              <a:rPr lang="ru-RU" altLang="ru-RU" sz="700" u="sng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2018 </a:t>
            </a:r>
            <a:r>
              <a:rPr lang="ru-RU" altLang="ru-RU" sz="700" u="sng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года</a:t>
            </a:r>
          </a:p>
          <a:p>
            <a:pPr indent="92075" algn="just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altLang="ru-RU" sz="700" b="0" dirty="0">
                <a:solidFill>
                  <a:schemeClr val="tx1"/>
                </a:solidFill>
                <a:cs typeface="Arial" panose="020B0604020202020204" pitchFamily="34" charset="0"/>
              </a:rPr>
              <a:t>Разработка, согласование и внесение в Правительство плана-графика дальнейшей работы по </a:t>
            </a:r>
            <a:r>
              <a:rPr lang="ru-RU" altLang="ru-RU" sz="7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оптимизации полномочий</a:t>
            </a:r>
          </a:p>
          <a:p>
            <a:pPr indent="92075" algn="just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altLang="ru-RU" sz="7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Одобрение Правительством </a:t>
            </a:r>
            <a:r>
              <a:rPr lang="ru-RU" altLang="ru-RU" sz="700" b="0" dirty="0">
                <a:solidFill>
                  <a:schemeClr val="tx1"/>
                </a:solidFill>
                <a:cs typeface="Arial" panose="020B0604020202020204" pitchFamily="34" charset="0"/>
              </a:rPr>
              <a:t>плана-графика дальнейшей работы по </a:t>
            </a:r>
            <a:r>
              <a:rPr lang="ru-RU" altLang="ru-RU" sz="7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оптимизации полномочий</a:t>
            </a:r>
            <a:endParaRPr lang="ru-RU" altLang="ru-RU" sz="700" b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92075" algn="just">
              <a:spcAft>
                <a:spcPts val="0"/>
              </a:spcAft>
              <a:defRPr/>
            </a:pPr>
            <a:r>
              <a:rPr lang="ru-RU" altLang="ru-RU" sz="700" u="sng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Август-октябрь 2018 года</a:t>
            </a:r>
          </a:p>
          <a:p>
            <a:pPr indent="92075" algn="just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altLang="ru-RU" sz="700" b="0" dirty="0">
                <a:solidFill>
                  <a:schemeClr val="tx1"/>
                </a:solidFill>
                <a:cs typeface="Arial" panose="020B0604020202020204" pitchFamily="34" charset="0"/>
              </a:rPr>
              <a:t>Согласование предложений по </a:t>
            </a:r>
            <a:r>
              <a:rPr lang="ru-RU" altLang="ru-RU" sz="7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оптимизации полномочий </a:t>
            </a:r>
            <a:r>
              <a:rPr lang="ru-RU" altLang="ru-RU" sz="700" b="0" dirty="0">
                <a:solidFill>
                  <a:schemeClr val="tx1"/>
                </a:solidFill>
                <a:cs typeface="Arial" panose="020B0604020202020204" pitchFamily="34" charset="0"/>
              </a:rPr>
              <a:t>со всеми регионами и </a:t>
            </a:r>
            <a:r>
              <a:rPr lang="ru-RU" altLang="ru-RU" sz="7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ФОИВ. Сбор и </a:t>
            </a:r>
            <a:r>
              <a:rPr lang="ru-RU" altLang="ru-RU" sz="700" b="0" dirty="0">
                <a:solidFill>
                  <a:schemeClr val="tx1"/>
                </a:solidFill>
                <a:cs typeface="Arial" panose="020B0604020202020204" pitchFamily="34" charset="0"/>
              </a:rPr>
              <a:t>обработка </a:t>
            </a:r>
            <a:r>
              <a:rPr lang="ru-RU" altLang="ru-RU" sz="7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предложений.</a:t>
            </a:r>
            <a:endParaRPr lang="ru-RU" altLang="ru-RU" sz="700" b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92075" algn="just">
              <a:spcAft>
                <a:spcPts val="0"/>
              </a:spcAft>
              <a:defRPr/>
            </a:pPr>
            <a:r>
              <a:rPr lang="ru-RU" altLang="ru-RU" sz="700" u="sng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15 ноября 2018 года</a:t>
            </a:r>
          </a:p>
          <a:p>
            <a:pPr indent="92075" algn="just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altLang="ru-RU" sz="700" b="0" dirty="0">
                <a:solidFill>
                  <a:schemeClr val="tx1"/>
                </a:solidFill>
                <a:cs typeface="Arial" panose="020B0604020202020204" pitchFamily="34" charset="0"/>
              </a:rPr>
              <a:t>Внесение в Правительство итоговых предложений </a:t>
            </a:r>
            <a:r>
              <a:rPr lang="ru-RU" altLang="ru-RU" sz="7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по оптимизации, </a:t>
            </a:r>
            <a:r>
              <a:rPr lang="ru-RU" altLang="ru-RU" sz="700" b="0" dirty="0">
                <a:solidFill>
                  <a:schemeClr val="tx1"/>
                </a:solidFill>
                <a:cs typeface="Arial" panose="020B0604020202020204" pitchFamily="34" charset="0"/>
              </a:rPr>
              <a:t>согласованных со всеми регионами и </a:t>
            </a:r>
            <a:r>
              <a:rPr lang="ru-RU" altLang="ru-RU" sz="7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ФОИВ</a:t>
            </a:r>
          </a:p>
          <a:p>
            <a:pPr indent="92075" algn="just">
              <a:spcAft>
                <a:spcPts val="0"/>
              </a:spcAft>
              <a:defRPr/>
            </a:pPr>
            <a:r>
              <a:rPr lang="ru-RU" altLang="ru-RU" sz="700" u="sng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Декабрь </a:t>
            </a:r>
            <a:r>
              <a:rPr lang="ru-RU" altLang="ru-RU" sz="700" u="sng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2018 </a:t>
            </a:r>
            <a:r>
              <a:rPr lang="ru-RU" altLang="ru-RU" sz="700" u="sng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года</a:t>
            </a:r>
            <a:endParaRPr lang="ru-RU" altLang="ru-RU" sz="700" u="sng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indent="92075" algn="just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7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Рассмотрение предложений по оптимизации полномочий в Правительстве Российской Федерации</a:t>
            </a:r>
            <a:endParaRPr lang="ru-RU" altLang="ru-RU" sz="700" b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11113" algn="just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ru-RU" altLang="ru-RU" sz="700" b="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753295" y="3492799"/>
            <a:ext cx="1890713" cy="922338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900" dirty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ходе работы каждая сфера деятельности проанализирована 4 и более регионами. При этом Омская область провела анализ НПА в рамках всех 15 сфер.</a:t>
            </a:r>
          </a:p>
        </p:txBody>
      </p:sp>
    </p:spTree>
    <p:extLst>
      <p:ext uri="{BB962C8B-B14F-4D97-AF65-F5344CB8AC3E}">
        <p14:creationId xmlns:p14="http://schemas.microsoft.com/office/powerpoint/2010/main" val="385846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8">
            <a:extLst>
              <a:ext uri="{FF2B5EF4-FFF2-40B4-BE49-F238E27FC236}">
                <a16:creationId xmlns:a16="http://schemas.microsoft.com/office/drawing/2014/main" xmlns="" id="{A9D1A0FA-A00C-4110-8402-B1381CD17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3175" y="-3175"/>
            <a:ext cx="287338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кругленный прямоугольник 1"/>
          <p:cNvSpPr>
            <a:spLocks noChangeArrowheads="1"/>
          </p:cNvSpPr>
          <p:nvPr/>
        </p:nvSpPr>
        <p:spPr bwMode="auto">
          <a:xfrm>
            <a:off x="93567" y="87474"/>
            <a:ext cx="8912544" cy="5040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4F81BD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Проанализировано 110 полномочий 184-ФЗ,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выработано 117 предложений, из них: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5" name="Прямоугольник 21"/>
          <p:cNvSpPr>
            <a:spLocks noChangeArrowheads="1"/>
          </p:cNvSpPr>
          <p:nvPr/>
        </p:nvSpPr>
        <p:spPr bwMode="auto">
          <a:xfrm>
            <a:off x="167097" y="4075896"/>
            <a:ext cx="3656983" cy="1002750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Разработан проект «Первого регионального пакета»: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ru-RU" altLang="ru-RU" sz="11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Полномочия с начала года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Региональное ОРВ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Неприменение</a:t>
            </a:r>
            <a:r>
              <a:rPr kumimoji="0" lang="ru-RU" altLang="ru-RU" sz="11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старых актов (гильотина)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34"/>
          <p:cNvSpPr>
            <a:spLocks noChangeArrowheads="1"/>
          </p:cNvSpPr>
          <p:nvPr/>
        </p:nvSpPr>
        <p:spPr bwMode="auto">
          <a:xfrm>
            <a:off x="101377" y="689558"/>
            <a:ext cx="8904734" cy="1960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Проблематика: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224" name="Группа 9223"/>
          <p:cNvGrpSpPr/>
          <p:nvPr/>
        </p:nvGrpSpPr>
        <p:grpSpPr>
          <a:xfrm>
            <a:off x="133726" y="2301652"/>
            <a:ext cx="8872385" cy="1714623"/>
            <a:chOff x="-317500" y="4400550"/>
            <a:chExt cx="10088563" cy="2176452"/>
          </a:xfrm>
        </p:grpSpPr>
        <p:sp>
          <p:nvSpPr>
            <p:cNvPr id="2" name="Прямоугольник 42"/>
            <p:cNvSpPr>
              <a:spLocks noChangeArrowheads="1"/>
            </p:cNvSpPr>
            <p:nvPr/>
          </p:nvSpPr>
          <p:spPr bwMode="auto">
            <a:xfrm>
              <a:off x="2519867" y="4805351"/>
              <a:ext cx="1358842" cy="1771651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9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+mn-lt"/>
                  <a:ea typeface="Calibri" pitchFamily="34" charset="0"/>
                  <a:cs typeface="Times New Roman" pitchFamily="18" charset="0"/>
                </a:rPr>
                <a:t>Предложения по отмене/изменению требований прорабатываются с </a:t>
              </a:r>
              <a:r>
                <a:rPr kumimoji="0" lang="ru-RU" altLang="ru-RU" sz="900" b="0" i="0" u="none" strike="noStrike" cap="none" normalizeH="0" baseline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+mn-lt"/>
                  <a:ea typeface="Calibri" pitchFamily="34" charset="0"/>
                  <a:cs typeface="Times New Roman" pitchFamily="18" charset="0"/>
                </a:rPr>
                <a:t>Роспотребнадзором</a:t>
              </a:r>
              <a:endPara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4" name="Прямоугольник 20"/>
            <p:cNvSpPr>
              <a:spLocks noChangeArrowheads="1"/>
            </p:cNvSpPr>
            <p:nvPr/>
          </p:nvSpPr>
          <p:spPr bwMode="auto">
            <a:xfrm>
              <a:off x="5861050" y="4791075"/>
              <a:ext cx="3883025" cy="177165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Требуется решение Правительства Российской Федерации</a:t>
              </a:r>
              <a:endPara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6" name="Прямоугольник 23"/>
            <p:cNvSpPr>
              <a:spLocks noChangeArrowheads="1"/>
            </p:cNvSpPr>
            <p:nvPr/>
          </p:nvSpPr>
          <p:spPr bwMode="auto">
            <a:xfrm>
              <a:off x="4203700" y="4791075"/>
              <a:ext cx="1352550" cy="177165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Подготовлены проекты НПА (МЭР и ФОИВ) и осуществляется их согласование на различных этапах*</a:t>
              </a:r>
              <a:endPara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7" name="Прямоугольник 26"/>
            <p:cNvSpPr>
              <a:spLocks noChangeArrowheads="1"/>
            </p:cNvSpPr>
            <p:nvPr/>
          </p:nvSpPr>
          <p:spPr bwMode="auto">
            <a:xfrm>
              <a:off x="-282575" y="4791075"/>
              <a:ext cx="2705100" cy="177165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Разработан проект распоряжения Правительства РФ </a:t>
              </a:r>
              <a:endPara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1. Отмена устаревших и принятие (при необходимости) новых НПА </a:t>
              </a:r>
              <a:endPara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2. Обеспечения единой методологии</a:t>
              </a:r>
              <a:endPara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3. Устранение избыточной/излишней детализации</a:t>
              </a:r>
              <a:endPara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" name="Скругленный прямоугольник 35"/>
            <p:cNvSpPr>
              <a:spLocks noChangeArrowheads="1"/>
            </p:cNvSpPr>
            <p:nvPr/>
          </p:nvSpPr>
          <p:spPr bwMode="auto">
            <a:xfrm>
              <a:off x="-317500" y="4400550"/>
              <a:ext cx="10088563" cy="39211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4F81B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Предложения по решению</a:t>
              </a:r>
              <a:endPara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</p:grpSp>
      <p:sp>
        <p:nvSpPr>
          <p:cNvPr id="32" name="Левая фигурная скобка 31"/>
          <p:cNvSpPr/>
          <p:nvPr/>
        </p:nvSpPr>
        <p:spPr>
          <a:xfrm rot="16200000">
            <a:off x="1158344" y="1023860"/>
            <a:ext cx="151132" cy="2333978"/>
          </a:xfrm>
          <a:prstGeom prst="leftBrace">
            <a:avLst>
              <a:gd name="adj1" fmla="val 8333"/>
              <a:gd name="adj2" fmla="val 496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3" name="Левая фигурная скобка 32"/>
          <p:cNvSpPr/>
          <p:nvPr/>
        </p:nvSpPr>
        <p:spPr>
          <a:xfrm rot="16200000">
            <a:off x="7172941" y="489103"/>
            <a:ext cx="146684" cy="3407936"/>
          </a:xfrm>
          <a:prstGeom prst="leftBrace">
            <a:avLst>
              <a:gd name="adj1" fmla="val 8333"/>
              <a:gd name="adj2" fmla="val 496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4671663" y="2115282"/>
            <a:ext cx="0" cy="151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3191617" y="2139623"/>
            <a:ext cx="0" cy="1511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29" name="Группа 9228"/>
          <p:cNvGrpSpPr/>
          <p:nvPr/>
        </p:nvGrpSpPr>
        <p:grpSpPr>
          <a:xfrm>
            <a:off x="5304" y="926947"/>
            <a:ext cx="8944947" cy="1162014"/>
            <a:chOff x="19241" y="1084350"/>
            <a:chExt cx="8944947" cy="1638588"/>
          </a:xfrm>
        </p:grpSpPr>
        <p:sp>
          <p:nvSpPr>
            <p:cNvPr id="5" name="Прямоугольник 4"/>
            <p:cNvSpPr>
              <a:spLocks noChangeArrowheads="1"/>
            </p:cNvSpPr>
            <p:nvPr/>
          </p:nvSpPr>
          <p:spPr bwMode="auto">
            <a:xfrm>
              <a:off x="107504" y="1198938"/>
              <a:ext cx="1137162" cy="15240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Устаревшие НПА</a:t>
              </a:r>
              <a:endPara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7" name="Прямоугольник 7"/>
            <p:cNvSpPr>
              <a:spLocks noChangeArrowheads="1"/>
            </p:cNvSpPr>
            <p:nvPr/>
          </p:nvSpPr>
          <p:spPr bwMode="auto">
            <a:xfrm>
              <a:off x="2642985" y="1198938"/>
              <a:ext cx="1137162" cy="15240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Избыточные требования/</a:t>
              </a:r>
              <a:endPara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излишняя детализация </a:t>
              </a:r>
              <a:br>
                <a:rPr kumimoji="0" lang="ru-RU" altLang="ru-RU" sz="10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</a:br>
              <a:r>
                <a:rPr kumimoji="0" lang="ru-RU" altLang="ru-RU" sz="10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(СанПиН)</a:t>
              </a:r>
              <a:endPara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" name="Прямоугольник 15"/>
            <p:cNvSpPr>
              <a:spLocks noChangeArrowheads="1"/>
            </p:cNvSpPr>
            <p:nvPr/>
          </p:nvSpPr>
          <p:spPr bwMode="auto">
            <a:xfrm>
              <a:off x="5552703" y="1198938"/>
              <a:ext cx="1137162" cy="15240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altLang="ru-RU" sz="1000" b="0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Дополнительное финансирование полномочий</a:t>
              </a:r>
              <a:endPara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0" name="Прямоугольник 16"/>
            <p:cNvSpPr>
              <a:spLocks noChangeArrowheads="1"/>
            </p:cNvSpPr>
            <p:nvPr/>
          </p:nvSpPr>
          <p:spPr bwMode="auto">
            <a:xfrm>
              <a:off x="1238937" y="1198938"/>
              <a:ext cx="1137162" cy="15240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Обеспечение единой (актуальной) методологии</a:t>
              </a:r>
              <a:endPara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1" name="Прямоугольник 17"/>
            <p:cNvSpPr>
              <a:spLocks noChangeArrowheads="1"/>
            </p:cNvSpPr>
            <p:nvPr/>
          </p:nvSpPr>
          <p:spPr bwMode="auto">
            <a:xfrm>
              <a:off x="6689865" y="1198938"/>
              <a:ext cx="1137162" cy="15240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Наиболее затратные полномочия</a:t>
              </a:r>
              <a:endPara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(ОМС, Сироты, </a:t>
              </a:r>
              <a:r>
                <a:rPr kumimoji="0" lang="ru-RU" altLang="ru-RU" sz="1000" b="1" i="0" u="none" strike="noStrike" cap="none" normalizeH="0" baseline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Орфанники</a:t>
              </a:r>
              <a:endPara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2" name="Прямоугольник 18"/>
            <p:cNvSpPr>
              <a:spLocks noChangeArrowheads="1"/>
            </p:cNvSpPr>
            <p:nvPr/>
          </p:nvSpPr>
          <p:spPr bwMode="auto">
            <a:xfrm>
              <a:off x="4032355" y="1189412"/>
              <a:ext cx="1372454" cy="15240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Противоречия в законодательстве (необходимость совершенствования) </a:t>
              </a:r>
              <a:endPara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3" name="Прямоугольник 19"/>
            <p:cNvSpPr>
              <a:spLocks noChangeArrowheads="1"/>
            </p:cNvSpPr>
            <p:nvPr/>
          </p:nvSpPr>
          <p:spPr bwMode="auto">
            <a:xfrm>
              <a:off x="7827026" y="1198938"/>
              <a:ext cx="1137162" cy="152400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Разграничение (передача) полномочий между уровнями публичной власти</a:t>
              </a:r>
              <a:endPara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3" name="Прямоугольник 10"/>
            <p:cNvSpPr>
              <a:spLocks noChangeArrowheads="1"/>
            </p:cNvSpPr>
            <p:nvPr/>
          </p:nvSpPr>
          <p:spPr bwMode="auto">
            <a:xfrm>
              <a:off x="1145275" y="1084350"/>
              <a:ext cx="326540" cy="29527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dirty="0" smtClean="0">
                  <a:ln>
                    <a:noFill/>
                  </a:ln>
                  <a:solidFill>
                    <a:srgbClr val="24406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41</a:t>
              </a:r>
              <a:endPara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4" name="Прямоугольник 11"/>
            <p:cNvSpPr>
              <a:spLocks noChangeArrowheads="1"/>
            </p:cNvSpPr>
            <p:nvPr/>
          </p:nvSpPr>
          <p:spPr bwMode="auto">
            <a:xfrm>
              <a:off x="7754289" y="1084350"/>
              <a:ext cx="326540" cy="29527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1000" b="0" dirty="0" smtClean="0">
                  <a:solidFill>
                    <a:srgbClr val="244061"/>
                  </a:solidFill>
                  <a:latin typeface="Calibri" pitchFamily="34" charset="0"/>
                  <a:cs typeface="Times New Roman" pitchFamily="18" charset="0"/>
                </a:rPr>
                <a:t>20</a:t>
              </a:r>
              <a:endPara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" name="Прямоугольник 12"/>
            <p:cNvSpPr>
              <a:spLocks noChangeArrowheads="1"/>
            </p:cNvSpPr>
            <p:nvPr/>
          </p:nvSpPr>
          <p:spPr bwMode="auto">
            <a:xfrm>
              <a:off x="6602161" y="1084350"/>
              <a:ext cx="326540" cy="29527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dirty="0" smtClean="0">
                  <a:ln>
                    <a:noFill/>
                  </a:ln>
                  <a:solidFill>
                    <a:srgbClr val="24406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3</a:t>
              </a:r>
              <a:endPara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6" name="Прямоугольник 13"/>
            <p:cNvSpPr>
              <a:spLocks noChangeArrowheads="1"/>
            </p:cNvSpPr>
            <p:nvPr/>
          </p:nvSpPr>
          <p:spPr bwMode="auto">
            <a:xfrm>
              <a:off x="5473828" y="1084350"/>
              <a:ext cx="326540" cy="29527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dirty="0" smtClean="0">
                  <a:ln>
                    <a:noFill/>
                  </a:ln>
                  <a:solidFill>
                    <a:srgbClr val="24406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23</a:t>
              </a:r>
              <a:endPara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7" name="Прямоугольник 14"/>
            <p:cNvSpPr>
              <a:spLocks noChangeArrowheads="1"/>
            </p:cNvSpPr>
            <p:nvPr/>
          </p:nvSpPr>
          <p:spPr bwMode="auto">
            <a:xfrm>
              <a:off x="3869685" y="1084350"/>
              <a:ext cx="326540" cy="29527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rgbClr val="24406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24</a:t>
              </a:r>
              <a:endPara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8" name="Прямоугольник 22"/>
            <p:cNvSpPr>
              <a:spLocks noChangeArrowheads="1"/>
            </p:cNvSpPr>
            <p:nvPr/>
          </p:nvSpPr>
          <p:spPr bwMode="auto">
            <a:xfrm>
              <a:off x="2557378" y="1084350"/>
              <a:ext cx="326540" cy="29527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dirty="0" smtClean="0">
                  <a:ln>
                    <a:noFill/>
                  </a:ln>
                  <a:solidFill>
                    <a:srgbClr val="24406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</a:t>
              </a:r>
              <a:endPara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9" name="Прямоугольник 24"/>
            <p:cNvSpPr>
              <a:spLocks noChangeArrowheads="1"/>
            </p:cNvSpPr>
            <p:nvPr/>
          </p:nvSpPr>
          <p:spPr bwMode="auto">
            <a:xfrm>
              <a:off x="19241" y="1084350"/>
              <a:ext cx="326541" cy="29527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000" b="0" i="0" u="none" strike="noStrike" cap="none" normalizeH="0" baseline="0" smtClean="0">
                  <a:ln>
                    <a:noFill/>
                  </a:ln>
                  <a:solidFill>
                    <a:srgbClr val="24406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  <a:endPara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</p:grpSp>
      <p:sp>
        <p:nvSpPr>
          <p:cNvPr id="30" name="Прямоугольник 25"/>
          <p:cNvSpPr>
            <a:spLocks noChangeArrowheads="1"/>
          </p:cNvSpPr>
          <p:nvPr/>
        </p:nvSpPr>
        <p:spPr bwMode="auto">
          <a:xfrm>
            <a:off x="4103743" y="4073272"/>
            <a:ext cx="4878634" cy="996950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 пример актов ФОИВ.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Минсельхозом разработан проект ФЗ об упразднении регионального ветеринарного надзора. Разграничение полномочий между регионами и федеральным уровнем не требуется.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altLang="ru-RU" sz="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Минпросвещения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разработаны проекты НПА по повышению качества оздоровления детей, передача на муниципальный уровень не требуется.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ru-RU" altLang="ru-RU" sz="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Митрансом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разработан проект ФЗ, в котором предусмотрено понятие «улично-дорожная сеть». </a:t>
            </a:r>
            <a:b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приведении в соответствие понятий «Автомобильная дорога» и «дорога» нет необходимости. И др.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6" name="Rectangle 5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1"/>
          <p:cNvSpPr>
            <a:spLocks noChangeArrowheads="1"/>
          </p:cNvSpPr>
          <p:nvPr/>
        </p:nvSpPr>
        <p:spPr bwMode="auto">
          <a:xfrm>
            <a:off x="8928323" y="211939"/>
            <a:ext cx="4313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3000" b="0" baseline="30000" dirty="0" smtClean="0">
                <a:solidFill>
                  <a:srgbClr val="A6A6A6"/>
                </a:solidFill>
                <a:latin typeface="Arial" charset="0"/>
                <a:cs typeface="Arial" charset="0"/>
              </a:rPr>
              <a:t>3</a:t>
            </a:r>
            <a:endParaRPr lang="ru-RU" altLang="ru-RU" sz="3000" b="0" baseline="30000" dirty="0">
              <a:solidFill>
                <a:srgbClr val="A6A6A6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59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8">
            <a:extLst>
              <a:ext uri="{FF2B5EF4-FFF2-40B4-BE49-F238E27FC236}">
                <a16:creationId xmlns:a16="http://schemas.microsoft.com/office/drawing/2014/main" xmlns="" id="{A9D1A0FA-A00C-4110-8402-B1381CD17A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3175" y="-3175"/>
            <a:ext cx="287338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кругленный прямоугольник 1"/>
          <p:cNvSpPr>
            <a:spLocks noChangeArrowheads="1"/>
          </p:cNvSpPr>
          <p:nvPr/>
        </p:nvSpPr>
        <p:spPr bwMode="auto">
          <a:xfrm>
            <a:off x="93567" y="87474"/>
            <a:ext cx="8912544" cy="50405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4F81BD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Дорожная карта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Скругленный прямоугольник 34"/>
          <p:cNvSpPr>
            <a:spLocks noChangeArrowheads="1"/>
          </p:cNvSpPr>
          <p:nvPr/>
        </p:nvSpPr>
        <p:spPr bwMode="auto">
          <a:xfrm>
            <a:off x="93567" y="632696"/>
            <a:ext cx="8904734" cy="58604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1150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 целях реализации предложений по </a:t>
            </a:r>
            <a:r>
              <a:rPr lang="ru-RU" altLang="ru-RU" sz="115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оптимизации</a:t>
            </a:r>
            <a:r>
              <a:rPr lang="ru-RU" sz="115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150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полномочий субъектов Российской Федерации Минэкономразвития России подготовлен проект распоряжения Правительства Российской Федерации включающий в себя 57 </a:t>
            </a:r>
            <a:r>
              <a:rPr lang="ru-RU" sz="115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предложений, в том числе:</a:t>
            </a:r>
            <a:endParaRPr lang="ru-RU" sz="1150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eaLnBrk="1" hangingPunct="1"/>
            <a:endParaRPr lang="ru-RU" altLang="ru-RU" sz="1100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885931567"/>
              </p:ext>
            </p:extLst>
          </p:nvPr>
        </p:nvGraphicFramePr>
        <p:xfrm>
          <a:off x="230952" y="1218744"/>
          <a:ext cx="410445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893311264"/>
              </p:ext>
            </p:extLst>
          </p:nvPr>
        </p:nvGraphicFramePr>
        <p:xfrm>
          <a:off x="4343218" y="1218744"/>
          <a:ext cx="4642325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4427984" y="1218744"/>
            <a:ext cx="0" cy="3672408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"/>
          <p:cNvSpPr>
            <a:spLocks noChangeArrowheads="1"/>
          </p:cNvSpPr>
          <p:nvPr/>
        </p:nvSpPr>
        <p:spPr bwMode="auto">
          <a:xfrm>
            <a:off x="8928323" y="211939"/>
            <a:ext cx="4313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3000" b="0" baseline="30000" dirty="0" smtClean="0">
                <a:solidFill>
                  <a:srgbClr val="A6A6A6"/>
                </a:solidFill>
                <a:latin typeface="Arial" charset="0"/>
                <a:cs typeface="Arial" charset="0"/>
              </a:rPr>
              <a:t>4</a:t>
            </a:r>
            <a:endParaRPr lang="ru-RU" altLang="ru-RU" sz="3000" b="0" baseline="30000" dirty="0">
              <a:solidFill>
                <a:srgbClr val="A6A6A6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59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3">
            <a:extLst>
              <a:ext uri="{FF2B5EF4-FFF2-40B4-BE49-F238E27FC236}">
                <a16:creationId xmlns="" xmlns:a16="http://schemas.microsoft.com/office/drawing/2014/main" id="{88AAF6B0-8178-4365-B977-74820BA07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46463" y="127000"/>
            <a:ext cx="5032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0EDA274C-3685-46D4-B239-E0C17151531C}" type="slidenum">
              <a:rPr lang="bg-BG" altLang="ru-RU" sz="3600" b="0" baseline="30000">
                <a:solidFill>
                  <a:srgbClr val="12338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bg-BG" altLang="ru-RU" sz="3600" b="0" baseline="30000">
              <a:solidFill>
                <a:srgbClr val="12338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19" name="Rectangle 36">
            <a:extLst>
              <a:ext uri="{FF2B5EF4-FFF2-40B4-BE49-F238E27FC236}">
                <a16:creationId xmlns="" xmlns:a16="http://schemas.microsoft.com/office/drawing/2014/main" id="{31433E2E-5446-4B7B-A20A-D4E05635D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92950" y="1995488"/>
            <a:ext cx="450850" cy="339725"/>
          </a:xfrm>
          <a:prstGeom prst="rect">
            <a:avLst/>
          </a:prstGeom>
          <a:solidFill>
            <a:srgbClr val="1233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200">
                <a:solidFill>
                  <a:srgbClr val="12338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US" altLang="ru-RU" sz="2200">
              <a:solidFill>
                <a:srgbClr val="12338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20" name="Rectangle 37">
            <a:extLst>
              <a:ext uri="{FF2B5EF4-FFF2-40B4-BE49-F238E27FC236}">
                <a16:creationId xmlns="" xmlns:a16="http://schemas.microsoft.com/office/drawing/2014/main" id="{E2C3AFD1-A858-48B5-92A9-51A93B092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92950" y="1249363"/>
            <a:ext cx="450850" cy="338137"/>
          </a:xfrm>
          <a:prstGeom prst="rect">
            <a:avLst/>
          </a:prstGeom>
          <a:solidFill>
            <a:srgbClr val="1233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2200">
                <a:solidFill>
                  <a:srgbClr val="12338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9221" name="Rectangle 38">
            <a:extLst>
              <a:ext uri="{FF2B5EF4-FFF2-40B4-BE49-F238E27FC236}">
                <a16:creationId xmlns="" xmlns:a16="http://schemas.microsoft.com/office/drawing/2014/main" id="{CDAD5199-66E0-40E9-985B-BA558EA46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92950" y="3529013"/>
            <a:ext cx="450850" cy="338137"/>
          </a:xfrm>
          <a:prstGeom prst="rect">
            <a:avLst/>
          </a:prstGeom>
          <a:solidFill>
            <a:srgbClr val="1233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200">
                <a:solidFill>
                  <a:srgbClr val="12338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en-US" altLang="ru-RU" sz="2200">
              <a:solidFill>
                <a:srgbClr val="12338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22" name="Rectangle 39">
            <a:extLst>
              <a:ext uri="{FF2B5EF4-FFF2-40B4-BE49-F238E27FC236}">
                <a16:creationId xmlns="" xmlns:a16="http://schemas.microsoft.com/office/drawing/2014/main" id="{43033153-1510-4C77-B1C1-92DC865CF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92950" y="2787650"/>
            <a:ext cx="450850" cy="339725"/>
          </a:xfrm>
          <a:prstGeom prst="rect">
            <a:avLst/>
          </a:prstGeom>
          <a:solidFill>
            <a:srgbClr val="1233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200">
                <a:solidFill>
                  <a:srgbClr val="12338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n-US" altLang="ru-RU" sz="2200">
              <a:solidFill>
                <a:srgbClr val="12338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223" name="Rectangle 40">
            <a:extLst>
              <a:ext uri="{FF2B5EF4-FFF2-40B4-BE49-F238E27FC236}">
                <a16:creationId xmlns="" xmlns:a16="http://schemas.microsoft.com/office/drawing/2014/main" id="{B3712C8D-5B6B-40D6-BE11-35A9A9DAC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92950" y="4256088"/>
            <a:ext cx="450850" cy="339725"/>
          </a:xfrm>
          <a:prstGeom prst="rect">
            <a:avLst/>
          </a:prstGeom>
          <a:solidFill>
            <a:srgbClr val="1233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200">
                <a:solidFill>
                  <a:srgbClr val="12338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en-US" altLang="ru-RU" sz="2200">
              <a:solidFill>
                <a:srgbClr val="12338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224" name="Рисунок 18">
            <a:extLst>
              <a:ext uri="{FF2B5EF4-FFF2-40B4-BE49-F238E27FC236}">
                <a16:creationId xmlns="" xmlns:a16="http://schemas.microsoft.com/office/drawing/2014/main" id="{A9D1A0FA-A00C-4110-8402-B1381CD17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3175" y="-3175"/>
            <a:ext cx="287338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Номер слайда 2">
            <a:extLst>
              <a:ext uri="{FF2B5EF4-FFF2-40B4-BE49-F238E27FC236}">
                <a16:creationId xmlns="" xmlns:a16="http://schemas.microsoft.com/office/drawing/2014/main" id="{24C4B550-3A37-49FE-9B08-1AB0DD7DC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859838" y="219075"/>
            <a:ext cx="568325" cy="274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3000" baseline="30000" dirty="0" smtClean="0">
                <a:solidFill>
                  <a:srgbClr val="A6A6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altLang="ru-RU" sz="3000" baseline="30000" dirty="0">
              <a:solidFill>
                <a:srgbClr val="A6A6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107503" y="248494"/>
            <a:ext cx="8736459" cy="5232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B4A76"/>
              </a:buClr>
              <a:buSzPct val="130000"/>
              <a:buFontTx/>
              <a:buNone/>
              <a:defRPr/>
            </a:pPr>
            <a:r>
              <a:rPr lang="ru-RU" altLang="ru-RU" sz="1400" dirty="0" smtClean="0">
                <a:solidFill>
                  <a:srgbClr val="12338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инвентаризации полномочий (вопросов) органов местного самоуправления </a:t>
            </a:r>
            <a:br>
              <a:rPr lang="ru-RU" altLang="ru-RU" sz="1400" dirty="0" smtClean="0">
                <a:solidFill>
                  <a:srgbClr val="12338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 этап, анализ</a:t>
            </a:r>
            <a:r>
              <a:rPr lang="ru-RU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131-ФЗ</a:t>
            </a:r>
            <a:r>
              <a:rPr lang="ru-RU" altLang="ru-RU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altLang="ru-RU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3170" y="541467"/>
            <a:ext cx="4782839" cy="26007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1500" u="sng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1500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sz="15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организована работа</a:t>
            </a:r>
            <a:r>
              <a:rPr lang="ru-RU" sz="1500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500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900" dirty="0" smtClean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Создана рабочая группа (проведено</a:t>
            </a: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>
                <a:solidFill>
                  <a:srgbClr val="FF0000"/>
                </a:solidFill>
                <a:cs typeface="Arial" panose="020B0604020202020204" pitchFamily="34" charset="0"/>
              </a:rPr>
              <a:t>3</a:t>
            </a:r>
            <a:r>
              <a:rPr lang="ru-RU" sz="9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smtClean="0">
                <a:solidFill>
                  <a:srgbClr val="1B4296"/>
                </a:solidFill>
                <a:cs typeface="Arial" panose="020B0604020202020204" pitchFamily="34" charset="0"/>
              </a:rPr>
              <a:t>подготовительных совещания</a:t>
            </a:r>
            <a:r>
              <a:rPr lang="ru-RU" sz="900" dirty="0" smtClean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организовано</a:t>
            </a: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smtClean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ВКС)</a:t>
            </a:r>
            <a:endParaRPr lang="ru-RU" sz="900" dirty="0">
              <a:solidFill>
                <a:srgbClr val="1B4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Разработана методология проведения </a:t>
            </a:r>
            <a:r>
              <a:rPr lang="ru-RU" sz="900" dirty="0" smtClean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инвентаризации (выявлено </a:t>
            </a:r>
            <a:br>
              <a:rPr lang="ru-RU" sz="900" dirty="0" smtClean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900" dirty="0">
                <a:solidFill>
                  <a:srgbClr val="FF0000"/>
                </a:solidFill>
                <a:cs typeface="Arial" panose="020B0604020202020204" pitchFamily="34" charset="0"/>
              </a:rPr>
              <a:t>782</a:t>
            </a:r>
            <a:r>
              <a:rPr lang="ru-RU" sz="900" dirty="0" smtClean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положения НПА, регламентирующих ВМЗ, которые распределены </a:t>
            </a:r>
            <a:br>
              <a:rPr lang="ru-RU" sz="900" dirty="0" smtClean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900" dirty="0" smtClean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900" dirty="0">
                <a:solidFill>
                  <a:srgbClr val="FF0000"/>
                </a:solidFill>
                <a:cs typeface="Arial" panose="020B0604020202020204" pitchFamily="34" charset="0"/>
              </a:rPr>
              <a:t>37</a:t>
            </a:r>
            <a:r>
              <a:rPr lang="ru-RU" sz="900" dirty="0" smtClean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групп</a:t>
            </a:r>
            <a:r>
              <a:rPr lang="ru-RU" sz="900" dirty="0" smtClean="0">
                <a:solidFill>
                  <a:srgbClr val="1B4296"/>
                </a:solidFill>
                <a:cs typeface="Arial" panose="020B0604020202020204" pitchFamily="34" charset="0"/>
              </a:rPr>
              <a:t>)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900" dirty="0" smtClean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предварительном этапе сформировано до </a:t>
            </a:r>
            <a:r>
              <a:rPr lang="ru-RU" sz="900" dirty="0">
                <a:solidFill>
                  <a:srgbClr val="FF0000"/>
                </a:solidFill>
                <a:cs typeface="Arial" panose="020B0604020202020204" pitchFamily="34" charset="0"/>
              </a:rPr>
              <a:t>500</a:t>
            </a:r>
            <a:r>
              <a:rPr lang="ru-RU" sz="900" dirty="0" smtClean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предложений </a:t>
            </a:r>
            <a:br>
              <a:rPr lang="ru-RU" sz="900" dirty="0" smtClean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900" dirty="0" smtClean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оптимизации ВМЗ.</a:t>
            </a:r>
            <a:endParaRPr lang="ru-RU" sz="900" dirty="0">
              <a:solidFill>
                <a:srgbClr val="1B4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900" dirty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Отлажены каналы оперативного взаимодействия с участниками </a:t>
            </a:r>
            <a:r>
              <a:rPr lang="ru-RU" sz="900" dirty="0" smtClean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процесса (группа в мессенджере, облачный сервис). В </a:t>
            </a:r>
            <a:r>
              <a:rPr lang="ru-RU" sz="900" dirty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работе </a:t>
            </a:r>
            <a:r>
              <a:rPr lang="ru-RU" sz="900" dirty="0" smtClean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участвуют: муниципальные образования из </a:t>
            </a:r>
            <a:r>
              <a:rPr lang="ru-RU" sz="900" dirty="0" smtClean="0">
                <a:solidFill>
                  <a:srgbClr val="FF0000"/>
                </a:solidFill>
                <a:cs typeface="Arial" panose="020B0604020202020204" pitchFamily="34" charset="0"/>
              </a:rPr>
              <a:t>14</a:t>
            </a: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пилотных </a:t>
            </a:r>
            <a:r>
              <a:rPr lang="ru-RU" sz="900" dirty="0" smtClean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регионов</a:t>
            </a:r>
            <a:r>
              <a:rPr lang="ru-RU" sz="900" dirty="0">
                <a:solidFill>
                  <a:srgbClr val="1B4296"/>
                </a:solidFill>
                <a:cs typeface="Arial" panose="020B0604020202020204" pitchFamily="34" charset="0"/>
              </a:rPr>
              <a:t> </a:t>
            </a:r>
            <a:r>
              <a:rPr lang="ru-RU" sz="900" dirty="0" smtClean="0">
                <a:solidFill>
                  <a:srgbClr val="1B4296"/>
                </a:solidFill>
                <a:cs typeface="Arial" panose="020B0604020202020204" pitchFamily="34" charset="0"/>
              </a:rPr>
              <a:t>и Общероссийский Конгресс муниципальных образований (ОКМО)</a:t>
            </a:r>
            <a:endParaRPr lang="ru-RU" sz="900" dirty="0" smtClean="0">
              <a:solidFill>
                <a:srgbClr val="1B4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900" dirty="0" smtClean="0">
                <a:solidFill>
                  <a:srgbClr val="1B4296"/>
                </a:solidFill>
                <a:cs typeface="Arial" panose="020B0604020202020204" pitchFamily="34" charset="0"/>
              </a:rPr>
              <a:t>Организована работа в регионах и муниципальных образованиях</a:t>
            </a:r>
          </a:p>
        </p:txBody>
      </p:sp>
      <p:sp>
        <p:nvSpPr>
          <p:cNvPr id="23" name="Прямоугольник 2"/>
          <p:cNvSpPr>
            <a:spLocks noChangeArrowheads="1"/>
          </p:cNvSpPr>
          <p:nvPr/>
        </p:nvSpPr>
        <p:spPr bwMode="auto">
          <a:xfrm>
            <a:off x="204481" y="3164125"/>
            <a:ext cx="427315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u="sng" dirty="0">
                <a:solidFill>
                  <a:srgbClr val="C00000"/>
                </a:solidFill>
                <a:latin typeface="Arial" charset="0"/>
                <a:cs typeface="Arial" charset="0"/>
              </a:rPr>
              <a:t>«Пилотные</a:t>
            </a:r>
            <a:r>
              <a:rPr lang="ru-RU" altLang="ru-RU" sz="1200" u="sng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» муниципальные образования регионов:</a:t>
            </a:r>
            <a:endParaRPr lang="ru-RU" altLang="ru-RU" sz="1200" u="sng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3170" y="3588912"/>
            <a:ext cx="3888432" cy="1415772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numCol="2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Калужская область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Тульская область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Ненецкий АО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Пермский край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Калининградская область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Новгородская область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Ивановская </a:t>
            </a:r>
            <a:r>
              <a:rPr lang="ru-RU" sz="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область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Нижегородская область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Омская область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*Брянская область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*Республика Марий Эл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*Республика Мордовия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*Тамбовская область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*Чувашская Республика</a:t>
            </a:r>
            <a:endParaRPr lang="ru-RU" sz="8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5162540" y="948990"/>
            <a:ext cx="0" cy="3990975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220072" y="319980"/>
            <a:ext cx="3551883" cy="46012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u="sng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ru-RU" u="sng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u="sng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График </a:t>
            </a:r>
            <a:r>
              <a:rPr lang="ru-RU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</a:t>
            </a:r>
          </a:p>
          <a:p>
            <a:pPr algn="just">
              <a:spcAft>
                <a:spcPts val="0"/>
              </a:spcAft>
              <a:defRPr/>
            </a:pPr>
            <a:endParaRPr lang="ru-RU" sz="700" b="0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defRPr/>
            </a:pPr>
            <a:r>
              <a:rPr lang="ru-RU" sz="800" u="sng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Июль 2018 </a:t>
            </a:r>
            <a:r>
              <a:rPr lang="ru-RU" sz="800" u="sng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года 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altLang="ru-RU" sz="800" b="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ru-RU" altLang="ru-RU" sz="8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Проведение совещаний с представителями ОКМО и комитета ГД </a:t>
            </a:r>
            <a:br>
              <a:rPr lang="ru-RU" altLang="ru-RU" sz="800" b="0" dirty="0" smtClean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ru-RU" altLang="ru-RU" sz="8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по федеративному устройству и вопросам местного самоуправления</a:t>
            </a:r>
          </a:p>
          <a:p>
            <a:pPr algn="just">
              <a:spcAft>
                <a:spcPts val="0"/>
              </a:spcAft>
              <a:defRPr/>
            </a:pPr>
            <a:endParaRPr lang="ru-RU" altLang="ru-RU" sz="800" u="sng" dirty="0" smtClean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defRPr/>
            </a:pPr>
            <a:r>
              <a:rPr lang="ru-RU" altLang="ru-RU" sz="800" u="sng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Август </a:t>
            </a:r>
            <a:r>
              <a:rPr lang="ru-RU" altLang="ru-RU" sz="800" u="sng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2018 года 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altLang="ru-RU" sz="800" b="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ru-RU" altLang="ru-RU" sz="8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Разработка методологии проведения инвентаризации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altLang="ru-RU" sz="8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 Определение требований к ВМЗ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altLang="ru-RU" sz="8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 Формирование рабочей группы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altLang="ru-RU" sz="800" b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defRPr/>
            </a:pPr>
            <a:r>
              <a:rPr lang="ru-RU" altLang="ru-RU" sz="800" u="sng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Сентябрь </a:t>
            </a:r>
            <a:r>
              <a:rPr lang="ru-RU" altLang="ru-RU" sz="800" u="sng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2018 </a:t>
            </a:r>
            <a:r>
              <a:rPr lang="ru-RU" altLang="ru-RU" sz="800" u="sng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года</a:t>
            </a:r>
          </a:p>
          <a:p>
            <a:pPr indent="11113" algn="just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altLang="ru-RU" sz="8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 Организация </a:t>
            </a:r>
            <a:r>
              <a:rPr lang="ru-RU" altLang="ru-RU" sz="800" b="0" dirty="0">
                <a:solidFill>
                  <a:schemeClr val="tx1"/>
                </a:solidFill>
                <a:cs typeface="Arial" panose="020B0604020202020204" pitchFamily="34" charset="0"/>
              </a:rPr>
              <a:t>ВКС с представителями рабочей </a:t>
            </a:r>
            <a:r>
              <a:rPr lang="ru-RU" altLang="ru-RU" sz="8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группы</a:t>
            </a:r>
          </a:p>
          <a:p>
            <a:pPr indent="11113" algn="just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altLang="ru-RU" sz="8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 Распределение ВМЗ среди участников работы</a:t>
            </a:r>
          </a:p>
          <a:p>
            <a:pPr indent="11113" algn="just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altLang="ru-RU" sz="8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 Координация работы в регионах и МО по инвентаризации ВМЗ</a:t>
            </a:r>
          </a:p>
          <a:p>
            <a:pPr algn="just">
              <a:spcAft>
                <a:spcPts val="0"/>
              </a:spcAft>
              <a:defRPr/>
            </a:pPr>
            <a:endParaRPr lang="ru-RU" altLang="ru-RU" sz="800" u="sng" dirty="0" smtClean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defRPr/>
            </a:pPr>
            <a:r>
              <a:rPr lang="ru-RU" altLang="ru-RU" sz="800" u="sng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Октябрь </a:t>
            </a:r>
            <a:r>
              <a:rPr lang="ru-RU" altLang="ru-RU" sz="800" u="sng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2018 года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altLang="ru-RU" sz="8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 Сбор и обработка предложений по оптимизации ВМЗ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ru-RU" altLang="ru-RU" sz="800" b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defRPr/>
            </a:pPr>
            <a:r>
              <a:rPr lang="ru-RU" altLang="ru-RU" sz="800" u="sng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Ноябрь-декабрь </a:t>
            </a:r>
            <a:r>
              <a:rPr lang="ru-RU" altLang="ru-RU" sz="800" u="sng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2018 года</a:t>
            </a:r>
          </a:p>
          <a:p>
            <a:pPr indent="11113" algn="just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8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 Формирование сводных предложений по оптимизации ВМЗ</a:t>
            </a:r>
          </a:p>
          <a:p>
            <a:pPr indent="11113" algn="just">
              <a:spcAft>
                <a:spcPts val="0"/>
              </a:spcAft>
              <a:defRPr/>
            </a:pPr>
            <a:endParaRPr lang="ru-RU" altLang="ru-RU" sz="800" u="sng" dirty="0" smtClean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indent="11113" algn="just">
              <a:spcAft>
                <a:spcPts val="0"/>
              </a:spcAft>
              <a:defRPr/>
            </a:pPr>
            <a:r>
              <a:rPr lang="ru-RU" altLang="ru-RU" sz="800" u="sng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Декабрь 2018 года–январь 2019 </a:t>
            </a:r>
            <a:r>
              <a:rPr lang="ru-RU" altLang="ru-RU" sz="800" u="sng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года</a:t>
            </a:r>
            <a:r>
              <a:rPr lang="ru-RU" altLang="ru-RU" sz="800" u="sng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</a:p>
          <a:p>
            <a:pPr indent="11113" algn="just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8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 Согласование </a:t>
            </a:r>
            <a:r>
              <a:rPr lang="ru-RU" altLang="ru-RU" sz="800" b="0" dirty="0">
                <a:solidFill>
                  <a:schemeClr val="tx1"/>
                </a:solidFill>
                <a:cs typeface="Arial" panose="020B0604020202020204" pitchFamily="34" charset="0"/>
              </a:rPr>
              <a:t>предложений по </a:t>
            </a:r>
            <a:r>
              <a:rPr lang="ru-RU" altLang="ru-RU" sz="8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оптимизации </a:t>
            </a:r>
            <a:r>
              <a:rPr lang="ru-RU" altLang="ru-RU" sz="800" b="0" dirty="0">
                <a:solidFill>
                  <a:schemeClr val="tx1"/>
                </a:solidFill>
                <a:cs typeface="Arial" panose="020B0604020202020204" pitchFamily="34" charset="0"/>
              </a:rPr>
              <a:t>ВМЗ со всеми субъектами РФ и заинтересованными ФОИВ</a:t>
            </a:r>
          </a:p>
          <a:p>
            <a:pPr indent="11113" algn="just">
              <a:spcAft>
                <a:spcPts val="0"/>
              </a:spcAft>
              <a:defRPr/>
            </a:pPr>
            <a:endParaRPr lang="ru-RU" altLang="ru-RU" sz="800" b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11113" algn="just">
              <a:spcAft>
                <a:spcPts val="0"/>
              </a:spcAft>
              <a:defRPr/>
            </a:pPr>
            <a:r>
              <a:rPr lang="ru-RU" altLang="ru-RU" sz="800" u="sng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Февраль-март 2019 года</a:t>
            </a:r>
          </a:p>
          <a:p>
            <a:pPr indent="11113" algn="just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altLang="ru-RU" sz="8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 Проведение </a:t>
            </a:r>
            <a:r>
              <a:rPr lang="ru-RU" altLang="ru-RU" sz="800" b="0" dirty="0">
                <a:solidFill>
                  <a:schemeClr val="tx1"/>
                </a:solidFill>
                <a:cs typeface="Arial" panose="020B0604020202020204" pitchFamily="34" charset="0"/>
              </a:rPr>
              <a:t>дополнительных согласительных </a:t>
            </a:r>
            <a:r>
              <a:rPr lang="ru-RU" altLang="ru-RU" sz="800" b="0" dirty="0" smtClean="0">
                <a:solidFill>
                  <a:schemeClr val="tx1"/>
                </a:solidFill>
                <a:cs typeface="Arial" panose="020B0604020202020204" pitchFamily="34" charset="0"/>
              </a:rPr>
              <a:t>мероприятий и представление итоговых предложений по оптимизации ВМЗ в Правительство РФ</a:t>
            </a:r>
            <a:endParaRPr lang="ru-RU" altLang="ru-RU" sz="800" b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defRPr/>
            </a:pPr>
            <a:endParaRPr lang="ru-RU" altLang="ru-RU" sz="700" b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defRPr/>
            </a:pPr>
            <a:endParaRPr lang="ru-RU" altLang="ru-RU" sz="700" b="0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635895" y="3705800"/>
            <a:ext cx="1288907" cy="646331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900" dirty="0" smtClean="0">
                <a:solidFill>
                  <a:srgbClr val="1B4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каждого региона в работе принимают участие до 6 МО</a:t>
            </a:r>
            <a:endParaRPr lang="ru-RU" sz="900" dirty="0">
              <a:solidFill>
                <a:srgbClr val="1B4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35896" y="4688041"/>
            <a:ext cx="1368152" cy="3166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8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*Новые участник </a:t>
            </a:r>
            <a:r>
              <a:rPr lang="ru-RU" sz="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рабочей группы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16002</TotalTime>
  <Words>716</Words>
  <Application>Microsoft Office PowerPoint</Application>
  <PresentationFormat>Экран (16:9)</PresentationFormat>
  <Paragraphs>174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</dc:creator>
  <cp:lastModifiedBy>Шнырёв Никита Сергеевич</cp:lastModifiedBy>
  <cp:revision>1136</cp:revision>
  <cp:lastPrinted>2018-12-14T10:10:41Z</cp:lastPrinted>
  <dcterms:created xsi:type="dcterms:W3CDTF">2014-01-23T16:02:34Z</dcterms:created>
  <dcterms:modified xsi:type="dcterms:W3CDTF">2018-12-14T10:11:14Z</dcterms:modified>
</cp:coreProperties>
</file>