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320" r:id="rId3"/>
    <p:sldId id="319" r:id="rId4"/>
    <p:sldId id="321" r:id="rId5"/>
    <p:sldId id="324" r:id="rId6"/>
    <p:sldId id="325" r:id="rId7"/>
    <p:sldId id="326" r:id="rId8"/>
    <p:sldId id="327" r:id="rId9"/>
    <p:sldId id="329" r:id="rId10"/>
    <p:sldId id="328" r:id="rId11"/>
    <p:sldId id="323" r:id="rId12"/>
  </p:sldIdLst>
  <p:sldSz cx="9144000" cy="5143500" type="screen16x9"/>
  <p:notesSz cx="6797675" cy="9926638"/>
  <p:defaultTextStyle>
    <a:defPPr>
      <a:defRPr lang="ru-RU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7" y="38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F2DD5B-9C8D-4A2A-BD17-499F137382BA}" type="doc">
      <dgm:prSet loTypeId="urn:microsoft.com/office/officeart/2005/8/layout/process5" loCatId="process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F5A96A6-1690-46E5-9BE9-BA5FC89BB41B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Формирование предварительного проекта – </a:t>
          </a:r>
          <a:br>
            <a:rPr lang="ru-RU" sz="12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</a:br>
          <a:r>
            <a:rPr lang="ru-RU" sz="14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до 01 апреля 2019 г.</a:t>
          </a:r>
          <a:endParaRPr lang="ru-RU" sz="1400" b="1" dirty="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C657F5-B2F8-4C96-A7FD-B14B5A3B4398}" type="parTrans" cxnId="{0192959F-D6AC-46FA-AF0D-E8BEB79388B3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A54876-9BA7-4469-A3FA-F1C662AA8209}" type="sibTrans" cxnId="{0192959F-D6AC-46FA-AF0D-E8BEB79388B3}">
      <dgm:prSet custT="1"/>
      <dgm:spPr/>
      <dgm:t>
        <a:bodyPr/>
        <a:lstStyle/>
        <a:p>
          <a:endParaRPr lang="ru-RU" sz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B1E7FD-C2E1-4931-B6E0-181C56EAF5B1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Внесение проекта в Правительство РФ</a:t>
          </a:r>
          <a:r>
            <a:rPr lang="ru-RU" sz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12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–</a:t>
          </a:r>
          <a:r>
            <a:rPr lang="ru-RU" sz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</a:p>
        <a:p>
          <a:pPr>
            <a:spcAft>
              <a:spcPts val="0"/>
            </a:spcAft>
          </a:pPr>
          <a:r>
            <a:rPr lang="ru-RU" sz="14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до 01 июня 2019 г.</a:t>
          </a:r>
          <a:endParaRPr lang="ru-RU" sz="1400" b="1" dirty="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247642B4-C556-45F7-938A-ADB696DE4A4A}" type="parTrans" cxnId="{9D9A9F96-67C0-43A7-A73F-49AE0240FC89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FD2EE4-05A1-42AF-8ED4-105226DCDFEB}" type="sibTrans" cxnId="{9D9A9F96-67C0-43A7-A73F-49AE0240FC89}">
      <dgm:prSet custT="1"/>
      <dgm:spPr/>
      <dgm:t>
        <a:bodyPr/>
        <a:lstStyle/>
        <a:p>
          <a:endParaRPr lang="ru-RU" sz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01B012-5834-4316-B842-5135CE53BB65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Внесение проекта в Администрацию Президента РФ – </a:t>
          </a:r>
          <a:r>
            <a:rPr lang="ru-RU" sz="14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до 01 июля 2019 г.</a:t>
          </a:r>
          <a:endParaRPr lang="ru-RU" sz="1400" b="1" dirty="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D8D439AF-3C53-498A-B7FA-72DEB6A616C5}" type="parTrans" cxnId="{4A2CBF93-04A7-4493-B9B2-DF3323A1C32A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8FDEE9-C170-4FC8-A99A-D8D8A53611A0}" type="sibTrans" cxnId="{4A2CBF93-04A7-4493-B9B2-DF3323A1C32A}">
      <dgm:prSet custT="1"/>
      <dgm:spPr/>
      <dgm:t>
        <a:bodyPr/>
        <a:lstStyle/>
        <a:p>
          <a:endParaRPr lang="ru-RU" sz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2BCE11-8875-4D58-A254-41789B82151C}" type="pres">
      <dgm:prSet presAssocID="{6EF2DD5B-9C8D-4A2A-BD17-499F137382B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333927-BF27-454F-A11C-41C6592E108C}" type="pres">
      <dgm:prSet presAssocID="{DF5A96A6-1690-46E5-9BE9-BA5FC89BB41B}" presName="node" presStyleLbl="node1" presStyleIdx="0" presStyleCnt="3" custScaleX="358042" custScaleY="75464" custLinFactNeighborX="-10325" custLinFactNeighborY="16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C0E935-4AF3-4586-A7E0-0AB95CAD0ABA}" type="pres">
      <dgm:prSet presAssocID="{B5A54876-9BA7-4469-A3FA-F1C662AA8209}" presName="sibTrans" presStyleLbl="sibTrans2D1" presStyleIdx="0" presStyleCnt="2"/>
      <dgm:spPr/>
      <dgm:t>
        <a:bodyPr/>
        <a:lstStyle/>
        <a:p>
          <a:endParaRPr lang="ru-RU"/>
        </a:p>
      </dgm:t>
    </dgm:pt>
    <dgm:pt modelId="{0BEE05C8-30EC-4D81-AE82-792EB2AD9394}" type="pres">
      <dgm:prSet presAssocID="{B5A54876-9BA7-4469-A3FA-F1C662AA8209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D07ABBE0-16BE-45FD-AC45-DEAA34879822}" type="pres">
      <dgm:prSet presAssocID="{F9B1E7FD-C2E1-4931-B6E0-181C56EAF5B1}" presName="node" presStyleLbl="node1" presStyleIdx="1" presStyleCnt="3" custScaleX="358042" custScaleY="75464" custLinFactNeighborX="-10325" custLinFactNeighborY="16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C76B49-5D2D-432B-A604-4A7BB6171B0E}" type="pres">
      <dgm:prSet presAssocID="{FCFD2EE4-05A1-42AF-8ED4-105226DCDFEB}" presName="sibTrans" presStyleLbl="sibTrans2D1" presStyleIdx="1" presStyleCnt="2"/>
      <dgm:spPr/>
      <dgm:t>
        <a:bodyPr/>
        <a:lstStyle/>
        <a:p>
          <a:endParaRPr lang="ru-RU"/>
        </a:p>
      </dgm:t>
    </dgm:pt>
    <dgm:pt modelId="{6B707DDA-046F-4FCF-9875-A7984586066C}" type="pres">
      <dgm:prSet presAssocID="{FCFD2EE4-05A1-42AF-8ED4-105226DCDFEB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838D8F57-1A99-40BB-B707-4B1A9DF03B5F}" type="pres">
      <dgm:prSet presAssocID="{8901B012-5834-4316-B842-5135CE53BB65}" presName="node" presStyleLbl="node1" presStyleIdx="2" presStyleCnt="3" custScaleX="358042" custScaleY="75464" custLinFactNeighborX="-10325" custLinFactNeighborY="16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92959F-D6AC-46FA-AF0D-E8BEB79388B3}" srcId="{6EF2DD5B-9C8D-4A2A-BD17-499F137382BA}" destId="{DF5A96A6-1690-46E5-9BE9-BA5FC89BB41B}" srcOrd="0" destOrd="0" parTransId="{18C657F5-B2F8-4C96-A7FD-B14B5A3B4398}" sibTransId="{B5A54876-9BA7-4469-A3FA-F1C662AA8209}"/>
    <dgm:cxn modelId="{AA53A474-2C32-4707-B95F-7E2C52EC22BB}" type="presOf" srcId="{FCFD2EE4-05A1-42AF-8ED4-105226DCDFEB}" destId="{9BC76B49-5D2D-432B-A604-4A7BB6171B0E}" srcOrd="0" destOrd="0" presId="urn:microsoft.com/office/officeart/2005/8/layout/process5"/>
    <dgm:cxn modelId="{1ABF7BD7-6F5F-4038-A76A-2A71805AA95E}" type="presOf" srcId="{6EF2DD5B-9C8D-4A2A-BD17-499F137382BA}" destId="{442BCE11-8875-4D58-A254-41789B82151C}" srcOrd="0" destOrd="0" presId="urn:microsoft.com/office/officeart/2005/8/layout/process5"/>
    <dgm:cxn modelId="{9D9A9F96-67C0-43A7-A73F-49AE0240FC89}" srcId="{6EF2DD5B-9C8D-4A2A-BD17-499F137382BA}" destId="{F9B1E7FD-C2E1-4931-B6E0-181C56EAF5B1}" srcOrd="1" destOrd="0" parTransId="{247642B4-C556-45F7-938A-ADB696DE4A4A}" sibTransId="{FCFD2EE4-05A1-42AF-8ED4-105226DCDFEB}"/>
    <dgm:cxn modelId="{FD399A88-0B77-46C3-A348-1EA42E6C49AF}" type="presOf" srcId="{F9B1E7FD-C2E1-4931-B6E0-181C56EAF5B1}" destId="{D07ABBE0-16BE-45FD-AC45-DEAA34879822}" srcOrd="0" destOrd="0" presId="urn:microsoft.com/office/officeart/2005/8/layout/process5"/>
    <dgm:cxn modelId="{5B4659A4-7E92-48E4-996C-E84FE46B0DF1}" type="presOf" srcId="{DF5A96A6-1690-46E5-9BE9-BA5FC89BB41B}" destId="{63333927-BF27-454F-A11C-41C6592E108C}" srcOrd="0" destOrd="0" presId="urn:microsoft.com/office/officeart/2005/8/layout/process5"/>
    <dgm:cxn modelId="{C6A4B638-8794-4643-AA25-57CDA6A1F204}" type="presOf" srcId="{8901B012-5834-4316-B842-5135CE53BB65}" destId="{838D8F57-1A99-40BB-B707-4B1A9DF03B5F}" srcOrd="0" destOrd="0" presId="urn:microsoft.com/office/officeart/2005/8/layout/process5"/>
    <dgm:cxn modelId="{79FF9B48-B2F2-4875-A5A2-56166100DFD0}" type="presOf" srcId="{B5A54876-9BA7-4469-A3FA-F1C662AA8209}" destId="{DBC0E935-4AF3-4586-A7E0-0AB95CAD0ABA}" srcOrd="0" destOrd="0" presId="urn:microsoft.com/office/officeart/2005/8/layout/process5"/>
    <dgm:cxn modelId="{87F39F47-AC4C-4487-AB4B-D6E6C04CA05B}" type="presOf" srcId="{FCFD2EE4-05A1-42AF-8ED4-105226DCDFEB}" destId="{6B707DDA-046F-4FCF-9875-A7984586066C}" srcOrd="1" destOrd="0" presId="urn:microsoft.com/office/officeart/2005/8/layout/process5"/>
    <dgm:cxn modelId="{4A2CBF93-04A7-4493-B9B2-DF3323A1C32A}" srcId="{6EF2DD5B-9C8D-4A2A-BD17-499F137382BA}" destId="{8901B012-5834-4316-B842-5135CE53BB65}" srcOrd="2" destOrd="0" parTransId="{D8D439AF-3C53-498A-B7FA-72DEB6A616C5}" sibTransId="{A08FDEE9-C170-4FC8-A99A-D8D8A53611A0}"/>
    <dgm:cxn modelId="{824E15CF-8700-4CD7-B605-1F92DC796E46}" type="presOf" srcId="{B5A54876-9BA7-4469-A3FA-F1C662AA8209}" destId="{0BEE05C8-30EC-4D81-AE82-792EB2AD9394}" srcOrd="1" destOrd="0" presId="urn:microsoft.com/office/officeart/2005/8/layout/process5"/>
    <dgm:cxn modelId="{9EEFC751-76F5-47E4-A0FC-7066591BCAC0}" type="presParOf" srcId="{442BCE11-8875-4D58-A254-41789B82151C}" destId="{63333927-BF27-454F-A11C-41C6592E108C}" srcOrd="0" destOrd="0" presId="urn:microsoft.com/office/officeart/2005/8/layout/process5"/>
    <dgm:cxn modelId="{E8FC9790-0158-4648-A2A7-F406A8380B29}" type="presParOf" srcId="{442BCE11-8875-4D58-A254-41789B82151C}" destId="{DBC0E935-4AF3-4586-A7E0-0AB95CAD0ABA}" srcOrd="1" destOrd="0" presId="urn:microsoft.com/office/officeart/2005/8/layout/process5"/>
    <dgm:cxn modelId="{0C055623-F395-4151-88A5-103B01CEFE12}" type="presParOf" srcId="{DBC0E935-4AF3-4586-A7E0-0AB95CAD0ABA}" destId="{0BEE05C8-30EC-4D81-AE82-792EB2AD9394}" srcOrd="0" destOrd="0" presId="urn:microsoft.com/office/officeart/2005/8/layout/process5"/>
    <dgm:cxn modelId="{04879935-729E-4BA6-B6E5-36DC0C39380D}" type="presParOf" srcId="{442BCE11-8875-4D58-A254-41789B82151C}" destId="{D07ABBE0-16BE-45FD-AC45-DEAA34879822}" srcOrd="2" destOrd="0" presId="urn:microsoft.com/office/officeart/2005/8/layout/process5"/>
    <dgm:cxn modelId="{75174BC8-093B-4E18-B46B-CFE4F9F35698}" type="presParOf" srcId="{442BCE11-8875-4D58-A254-41789B82151C}" destId="{9BC76B49-5D2D-432B-A604-4A7BB6171B0E}" srcOrd="3" destOrd="0" presId="urn:microsoft.com/office/officeart/2005/8/layout/process5"/>
    <dgm:cxn modelId="{B6282847-DDB4-4983-B572-F8B37D23AD44}" type="presParOf" srcId="{9BC76B49-5D2D-432B-A604-4A7BB6171B0E}" destId="{6B707DDA-046F-4FCF-9875-A7984586066C}" srcOrd="0" destOrd="0" presId="urn:microsoft.com/office/officeart/2005/8/layout/process5"/>
    <dgm:cxn modelId="{45E4708B-2F3F-4C14-94FA-AE1D56C721B6}" type="presParOf" srcId="{442BCE11-8875-4D58-A254-41789B82151C}" destId="{838D8F57-1A99-40BB-B707-4B1A9DF03B5F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333927-BF27-454F-A11C-41C6592E108C}">
      <dsp:nvSpPr>
        <dsp:cNvPr id="0" name=""/>
        <dsp:cNvSpPr/>
      </dsp:nvSpPr>
      <dsp:spPr>
        <a:xfrm>
          <a:off x="0" y="41390"/>
          <a:ext cx="4005150" cy="506495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Формирование предварительного проекта – </a:t>
          </a:r>
          <a:br>
            <a:rPr lang="ru-RU" sz="1200" kern="12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</a:br>
          <a:r>
            <a:rPr lang="ru-RU" sz="1400" b="1" kern="12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до 01 апреля 2019 г.</a:t>
          </a:r>
          <a:endParaRPr lang="ru-RU" sz="1400" b="1" kern="1200" dirty="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835" y="56225"/>
        <a:ext cx="3975480" cy="476825"/>
      </dsp:txXfrm>
    </dsp:sp>
    <dsp:sp modelId="{DBC0E935-4AF3-4586-A7E0-0AB95CAD0ABA}">
      <dsp:nvSpPr>
        <dsp:cNvPr id="0" name=""/>
        <dsp:cNvSpPr/>
      </dsp:nvSpPr>
      <dsp:spPr>
        <a:xfrm rot="5400000">
          <a:off x="1884000" y="626190"/>
          <a:ext cx="237148" cy="2774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919349" y="646325"/>
        <a:ext cx="166451" cy="166004"/>
      </dsp:txXfrm>
    </dsp:sp>
    <dsp:sp modelId="{D07ABBE0-16BE-45FD-AC45-DEAA34879822}">
      <dsp:nvSpPr>
        <dsp:cNvPr id="0" name=""/>
        <dsp:cNvSpPr/>
      </dsp:nvSpPr>
      <dsp:spPr>
        <a:xfrm>
          <a:off x="0" y="995336"/>
          <a:ext cx="4005150" cy="506495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Внесение проекта в Правительство РФ</a:t>
          </a:r>
          <a:r>
            <a:rPr lang="ru-RU" sz="1200" kern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1200" kern="12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–</a:t>
          </a:r>
          <a:r>
            <a:rPr lang="ru-RU" sz="1200" kern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до 01 июня 2019 г.</a:t>
          </a:r>
          <a:endParaRPr lang="ru-RU" sz="1400" b="1" kern="1200" dirty="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sp:txBody>
      <dsp:txXfrm>
        <a:off x="14835" y="1010171"/>
        <a:ext cx="3975480" cy="476825"/>
      </dsp:txXfrm>
    </dsp:sp>
    <dsp:sp modelId="{9BC76B49-5D2D-432B-A604-4A7BB6171B0E}">
      <dsp:nvSpPr>
        <dsp:cNvPr id="0" name=""/>
        <dsp:cNvSpPr/>
      </dsp:nvSpPr>
      <dsp:spPr>
        <a:xfrm rot="5400000">
          <a:off x="1884000" y="1580136"/>
          <a:ext cx="237148" cy="2774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919349" y="1600271"/>
        <a:ext cx="166451" cy="166004"/>
      </dsp:txXfrm>
    </dsp:sp>
    <dsp:sp modelId="{838D8F57-1A99-40BB-B707-4B1A9DF03B5F}">
      <dsp:nvSpPr>
        <dsp:cNvPr id="0" name=""/>
        <dsp:cNvSpPr/>
      </dsp:nvSpPr>
      <dsp:spPr>
        <a:xfrm>
          <a:off x="0" y="1949283"/>
          <a:ext cx="4005150" cy="50649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Внесение проекта в Администрацию Президента РФ – </a:t>
          </a:r>
          <a:r>
            <a:rPr lang="ru-RU" sz="1400" b="1" kern="12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до 01 июля 2019 г.</a:t>
          </a:r>
          <a:endParaRPr lang="ru-RU" sz="1400" b="1" kern="1200" dirty="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sp:txBody>
      <dsp:txXfrm>
        <a:off x="14835" y="1964118"/>
        <a:ext cx="3975480" cy="476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70" cy="497520"/>
          </a:xfrm>
          <a:prstGeom prst="rect">
            <a:avLst/>
          </a:prstGeom>
        </p:spPr>
        <p:txBody>
          <a:bodyPr vert="horz" lIns="91248" tIns="45624" rIns="91248" bIns="4562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222" y="1"/>
            <a:ext cx="2945870" cy="497520"/>
          </a:xfrm>
          <a:prstGeom prst="rect">
            <a:avLst/>
          </a:prstGeom>
        </p:spPr>
        <p:txBody>
          <a:bodyPr vert="horz" lIns="91248" tIns="45624" rIns="91248" bIns="45624" rtlCol="0"/>
          <a:lstStyle>
            <a:lvl1pPr algn="r">
              <a:defRPr sz="1200"/>
            </a:lvl1pPr>
          </a:lstStyle>
          <a:p>
            <a:fld id="{97571BE5-B20E-4652-A680-CD92E8AA43A8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118"/>
            <a:ext cx="2945870" cy="497520"/>
          </a:xfrm>
          <a:prstGeom prst="rect">
            <a:avLst/>
          </a:prstGeom>
        </p:spPr>
        <p:txBody>
          <a:bodyPr vert="horz" lIns="91248" tIns="45624" rIns="91248" bIns="4562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222" y="9429118"/>
            <a:ext cx="2945870" cy="497520"/>
          </a:xfrm>
          <a:prstGeom prst="rect">
            <a:avLst/>
          </a:prstGeom>
        </p:spPr>
        <p:txBody>
          <a:bodyPr vert="horz" lIns="91248" tIns="45624" rIns="91248" bIns="45624" rtlCol="0" anchor="b"/>
          <a:lstStyle>
            <a:lvl1pPr algn="r">
              <a:defRPr sz="1200"/>
            </a:lvl1pPr>
          </a:lstStyle>
          <a:p>
            <a:fld id="{D980FEB5-F1D6-483B-B2B0-17EE8C18C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143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5659" cy="498055"/>
          </a:xfrm>
          <a:prstGeom prst="rect">
            <a:avLst/>
          </a:prstGeom>
        </p:spPr>
        <p:txBody>
          <a:bodyPr vert="horz" lIns="91517" tIns="45759" rIns="91517" bIns="4575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8055"/>
          </a:xfrm>
          <a:prstGeom prst="rect">
            <a:avLst/>
          </a:prstGeom>
        </p:spPr>
        <p:txBody>
          <a:bodyPr vert="horz" lIns="91517" tIns="45759" rIns="91517" bIns="45759" rtlCol="0"/>
          <a:lstStyle>
            <a:lvl1pPr algn="r">
              <a:defRPr sz="1200"/>
            </a:lvl1pPr>
          </a:lstStyle>
          <a:p>
            <a:fld id="{D32F255A-F215-49D9-B9A9-E1C6E1929FC6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17" tIns="45759" rIns="91517" bIns="4575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517" tIns="45759" rIns="91517" bIns="4575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28584"/>
            <a:ext cx="2945659" cy="498054"/>
          </a:xfrm>
          <a:prstGeom prst="rect">
            <a:avLst/>
          </a:prstGeom>
        </p:spPr>
        <p:txBody>
          <a:bodyPr vert="horz" lIns="91517" tIns="45759" rIns="91517" bIns="4575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517" tIns="45759" rIns="91517" bIns="45759" rtlCol="0" anchor="b"/>
          <a:lstStyle>
            <a:lvl1pPr algn="r">
              <a:defRPr sz="1200"/>
            </a:lvl1pPr>
          </a:lstStyle>
          <a:p>
            <a:fld id="{540FD7DC-C660-4292-B9BC-293B4DB0A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263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BEA3-1E5B-415E-90B2-4A9D57367488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534A-0DC9-449C-8894-3CAD79111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692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BEA3-1E5B-415E-90B2-4A9D57367488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534A-0DC9-449C-8894-3CAD79111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11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BEA3-1E5B-415E-90B2-4A9D57367488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534A-0DC9-449C-8894-3CAD79111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00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BEA3-1E5B-415E-90B2-4A9D57367488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534A-0DC9-449C-8894-3CAD79111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830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BEA3-1E5B-415E-90B2-4A9D57367488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534A-0DC9-449C-8894-3CAD79111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573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BEA3-1E5B-415E-90B2-4A9D57367488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534A-0DC9-449C-8894-3CAD79111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39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BEA3-1E5B-415E-90B2-4A9D57367488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534A-0DC9-449C-8894-3CAD79111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44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BEA3-1E5B-415E-90B2-4A9D57367488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534A-0DC9-449C-8894-3CAD79111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011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BEA3-1E5B-415E-90B2-4A9D57367488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534A-0DC9-449C-8894-3CAD79111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109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BEA3-1E5B-415E-90B2-4A9D57367488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534A-0DC9-449C-8894-3CAD79111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50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BEA3-1E5B-415E-90B2-4A9D57367488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534A-0DC9-449C-8894-3CAD79111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59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8BEA3-1E5B-415E-90B2-4A9D57367488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1534A-0DC9-449C-8894-3CAD79111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518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1722664"/>
            <a:ext cx="9144000" cy="2134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200"/>
              </a:lnSpc>
            </a:pPr>
            <a:r>
              <a:rPr lang="ru-RU" altLang="ru-RU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концепции формирования </a:t>
            </a:r>
            <a:endParaRPr lang="ru-RU" alt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3200"/>
              </a:lnSpc>
            </a:pPr>
            <a:r>
              <a:rPr lang="ru-RU" altLang="ru-RU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 Национальной программы</a:t>
            </a:r>
            <a:br>
              <a:rPr lang="ru-RU" altLang="ru-RU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развития Дальнего Востока</a:t>
            </a:r>
            <a:br>
              <a:rPr lang="ru-RU" altLang="ru-RU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период до 2025 года</a:t>
            </a:r>
            <a:br>
              <a:rPr lang="ru-RU" altLang="ru-RU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на перспективу до 2035 года</a:t>
            </a:r>
            <a:br>
              <a:rPr lang="ru-RU" altLang="ru-RU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altLang="ru-RU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роль муниципального сообщества</a:t>
            </a:r>
            <a:endParaRPr lang="ru-RU" alt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6130" y="188119"/>
            <a:ext cx="7620002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ru-RU" alt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экономического развития Хабаровского края</a:t>
            </a:r>
            <a:endParaRPr lang="ru-RU" altLang="ru-RU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81125" y="4601473"/>
            <a:ext cx="6381750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endParaRPr lang="ru-RU" altLang="ru-RU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34" y="47225"/>
            <a:ext cx="945696" cy="1162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55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0" cy="887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646922" y="439535"/>
            <a:ext cx="8304245" cy="4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2400"/>
              </a:lnSpc>
            </a:pPr>
            <a:r>
              <a:rPr lang="ru-RU" altLang="ru-RU" sz="2600" b="1" dirty="0" smtClean="0">
                <a:latin typeface="Arial" charset="0"/>
                <a:cs typeface="Arial Unicode MS" charset="0"/>
              </a:rPr>
              <a:t>Сбор предложений через сайт </a:t>
            </a:r>
            <a:r>
              <a:rPr lang="ru-RU" altLang="ru-RU" sz="2600" b="1" dirty="0" err="1" smtClean="0">
                <a:latin typeface="Arial" charset="0"/>
                <a:cs typeface="Arial Unicode MS" charset="0"/>
              </a:rPr>
              <a:t>дв</a:t>
            </a:r>
            <a:r>
              <a:rPr lang="en-US" altLang="ru-RU" sz="2600" b="1" dirty="0" smtClean="0">
                <a:latin typeface="Arial" charset="0"/>
                <a:cs typeface="Arial Unicode MS" charset="0"/>
              </a:rPr>
              <a:t>2025.</a:t>
            </a:r>
            <a:r>
              <a:rPr lang="ru-RU" altLang="ru-RU" sz="2600" b="1" dirty="0" err="1" smtClean="0">
                <a:latin typeface="Arial" charset="0"/>
                <a:cs typeface="Arial Unicode MS" charset="0"/>
              </a:rPr>
              <a:t>рф</a:t>
            </a:r>
            <a:r>
              <a:rPr lang="ru-RU" altLang="ru-RU" sz="2600" b="1" dirty="0" smtClean="0">
                <a:latin typeface="Arial" charset="0"/>
                <a:cs typeface="Arial Unicode MS" charset="0"/>
              </a:rPr>
              <a:t/>
            </a:r>
            <a:br>
              <a:rPr lang="ru-RU" altLang="ru-RU" sz="2600" b="1" dirty="0" smtClean="0">
                <a:latin typeface="Arial" charset="0"/>
                <a:cs typeface="Arial Unicode MS" charset="0"/>
              </a:rPr>
            </a:br>
            <a:r>
              <a:rPr lang="ru-RU" altLang="ru-RU" sz="1800" i="1" dirty="0" smtClean="0">
                <a:solidFill>
                  <a:schemeClr val="bg1"/>
                </a:solidFill>
                <a:latin typeface="Arial" charset="0"/>
                <a:cs typeface="Arial Unicode MS" charset="0"/>
              </a:rPr>
              <a:t>(по состоянию на 15.01.2019)</a:t>
            </a:r>
            <a:r>
              <a:rPr lang="ru-RU" altLang="ru-RU" sz="2600" b="1" dirty="0" smtClean="0">
                <a:solidFill>
                  <a:schemeClr val="bg1"/>
                </a:solidFill>
                <a:latin typeface="Arial" charset="0"/>
                <a:cs typeface="Arial Unicode MS" charset="0"/>
              </a:rPr>
              <a:t/>
            </a:r>
            <a:br>
              <a:rPr lang="ru-RU" altLang="ru-RU" sz="2600" b="1" dirty="0" smtClean="0">
                <a:solidFill>
                  <a:schemeClr val="bg1"/>
                </a:solidFill>
                <a:latin typeface="Arial" charset="0"/>
                <a:cs typeface="Arial Unicode MS" charset="0"/>
              </a:rPr>
            </a:br>
            <a:endParaRPr lang="ru-RU" altLang="ru-RU" sz="1800" i="1" dirty="0">
              <a:solidFill>
                <a:schemeClr val="bg1"/>
              </a:solidFill>
              <a:latin typeface="Arial" charset="0"/>
              <a:cs typeface="Arial Unicode MS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0" y="30340"/>
            <a:ext cx="696891" cy="856834"/>
          </a:xfrm>
          <a:prstGeom prst="rect">
            <a:avLst/>
          </a:prstGeom>
        </p:spPr>
      </p:pic>
      <p:pic>
        <p:nvPicPr>
          <p:cNvPr id="6" name="Рисунок 5"/>
          <p:cNvPicPr/>
          <p:nvPr/>
        </p:nvPicPr>
        <p:blipFill rotWithShape="1">
          <a:blip r:embed="rId4"/>
          <a:srcRect l="12506" t="4122" r="12158" b="4262"/>
          <a:stretch/>
        </p:blipFill>
        <p:spPr bwMode="auto">
          <a:xfrm>
            <a:off x="1224597" y="978613"/>
            <a:ext cx="6182043" cy="406836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8982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0" cy="887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659363" y="303825"/>
            <a:ext cx="8304245" cy="4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2400"/>
              </a:lnSpc>
            </a:pPr>
            <a:r>
              <a:rPr lang="ru-RU" altLang="ru-RU" sz="2600" b="1" dirty="0" smtClean="0">
                <a:latin typeface="Arial" charset="0"/>
                <a:cs typeface="Arial Unicode MS" charset="0"/>
              </a:rPr>
              <a:t>Задачи Правительства края</a:t>
            </a:r>
            <a:br>
              <a:rPr lang="ru-RU" altLang="ru-RU" sz="2600" b="1" dirty="0" smtClean="0">
                <a:latin typeface="Arial" charset="0"/>
                <a:cs typeface="Arial Unicode MS" charset="0"/>
              </a:rPr>
            </a:br>
            <a:r>
              <a:rPr lang="ru-RU" altLang="ru-RU" sz="2600" b="1" dirty="0" smtClean="0">
                <a:solidFill>
                  <a:schemeClr val="bg1"/>
                </a:solidFill>
                <a:latin typeface="Arial" charset="0"/>
                <a:cs typeface="Arial Unicode MS" charset="0"/>
              </a:rPr>
              <a:t>по работе по </a:t>
            </a:r>
            <a:r>
              <a:rPr lang="ru-RU" altLang="ru-RU" sz="2600" b="1" dirty="0">
                <a:solidFill>
                  <a:schemeClr val="bg1"/>
                </a:solidFill>
                <a:latin typeface="Arial" charset="0"/>
                <a:cs typeface="Arial Unicode MS" charset="0"/>
              </a:rPr>
              <a:t>Национальной </a:t>
            </a:r>
            <a:r>
              <a:rPr lang="ru-RU" altLang="ru-RU" sz="2600" b="1" dirty="0" smtClean="0">
                <a:solidFill>
                  <a:schemeClr val="bg1"/>
                </a:solidFill>
                <a:latin typeface="Arial" charset="0"/>
                <a:cs typeface="Arial Unicode MS" charset="0"/>
              </a:rPr>
              <a:t>программе</a:t>
            </a:r>
            <a:endParaRPr lang="ru-RU" altLang="ru-RU" sz="2600" b="1" dirty="0">
              <a:solidFill>
                <a:schemeClr val="bg1"/>
              </a:solidFill>
              <a:latin typeface="Arial" charset="0"/>
              <a:cs typeface="Arial Unicode MS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0" y="30340"/>
            <a:ext cx="696891" cy="856834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93100" y="965373"/>
            <a:ext cx="8994916" cy="8198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1. Обеспечить освещение работы по формированию предложений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в проект Национальной программы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развития Дальнего Востока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3100" y="2029957"/>
            <a:ext cx="8994916" cy="8198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2.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Организовать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работу в муниципальных образованиях края по сбору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предложений, пожеланий, идей от жителей края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в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проект Национальной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программы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3100" y="3094541"/>
            <a:ext cx="8994916" cy="8198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3. Систематизировать и сформировать сводные предложения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от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региона на уровне Правительства края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3100" y="4159124"/>
            <a:ext cx="8994916" cy="8198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4. Провести защиту Губернатором края предложений в Законодательной Думе края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40557" y="2526381"/>
            <a:ext cx="1810139" cy="367000"/>
          </a:xfrm>
          <a:prstGeom prst="rect">
            <a:avLst/>
          </a:prstGeom>
          <a:noFill/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720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400" b="1" spc="-30" dirty="0" smtClean="0">
                <a:ln w="6350">
                  <a:noFill/>
                </a:ln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– до 15.02.2019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240557" y="3547425"/>
            <a:ext cx="1810139" cy="367000"/>
          </a:xfrm>
          <a:prstGeom prst="rect">
            <a:avLst/>
          </a:prstGeom>
          <a:noFill/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720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400" b="1" spc="-30" dirty="0" smtClean="0">
                <a:ln w="6350">
                  <a:noFill/>
                </a:ln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– до 15.03.2019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240556" y="4654231"/>
            <a:ext cx="1810139" cy="367000"/>
          </a:xfrm>
          <a:prstGeom prst="rect">
            <a:avLst/>
          </a:prstGeom>
          <a:noFill/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720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400" b="1" spc="-30" dirty="0" smtClean="0">
                <a:ln w="6350">
                  <a:noFill/>
                </a:ln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– 15.03.2019</a:t>
            </a:r>
          </a:p>
        </p:txBody>
      </p:sp>
    </p:spTree>
    <p:extLst>
      <p:ext uri="{BB962C8B-B14F-4D97-AF65-F5344CB8AC3E}">
        <p14:creationId xmlns:p14="http://schemas.microsoft.com/office/powerpoint/2010/main" val="396172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142793" y="1160658"/>
            <a:ext cx="4864153" cy="1171995"/>
          </a:xfrm>
          <a:prstGeom prst="round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marL="72000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2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Правительству РФ </a:t>
            </a:r>
            <a:r>
              <a:rPr lang="ru-RU" sz="1200" b="1" dirty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подготовить Национальную программу </a:t>
            </a:r>
            <a:r>
              <a:rPr lang="ru-RU" sz="12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совместно с органами государственной власти субъектов Дальневосточного федерального округа, заинтересованными организациями, общественными и деловыми объединениями</a:t>
            </a:r>
            <a:endParaRPr lang="ru-RU" sz="1200" b="1" dirty="0" smtClean="0">
              <a:ln w="6350">
                <a:noFill/>
              </a:ln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0" cy="887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659363" y="303825"/>
            <a:ext cx="8304245" cy="4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2400"/>
              </a:lnSpc>
            </a:pPr>
            <a:r>
              <a:rPr lang="ru-RU" altLang="ru-RU" sz="2600" b="1" dirty="0" smtClean="0">
                <a:latin typeface="Arial" charset="0"/>
                <a:cs typeface="Arial Unicode MS" charset="0"/>
              </a:rPr>
              <a:t>Национальная программа</a:t>
            </a:r>
            <a:br>
              <a:rPr lang="ru-RU" altLang="ru-RU" sz="2600" b="1" dirty="0" smtClean="0">
                <a:latin typeface="Arial" charset="0"/>
                <a:cs typeface="Arial Unicode MS" charset="0"/>
              </a:rPr>
            </a:br>
            <a:r>
              <a:rPr lang="ru-RU" altLang="ru-RU" sz="2600" b="1" dirty="0">
                <a:solidFill>
                  <a:schemeClr val="bg1"/>
                </a:solidFill>
                <a:latin typeface="Arial" charset="0"/>
                <a:cs typeface="Arial Unicode MS" charset="0"/>
              </a:rPr>
              <a:t>развития </a:t>
            </a:r>
            <a:r>
              <a:rPr lang="ru-RU" altLang="ru-RU" sz="2600" b="1" dirty="0" smtClean="0">
                <a:solidFill>
                  <a:schemeClr val="bg1"/>
                </a:solidFill>
                <a:latin typeface="Arial" charset="0"/>
                <a:cs typeface="Arial Unicode MS" charset="0"/>
              </a:rPr>
              <a:t>Дальнего Востока</a:t>
            </a:r>
            <a:endParaRPr lang="ru-RU" altLang="ru-RU" sz="1800" i="1" dirty="0">
              <a:solidFill>
                <a:schemeClr val="bg1"/>
              </a:solidFill>
              <a:latin typeface="Arial" charset="0"/>
              <a:cs typeface="Arial Unicode MS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0" y="30340"/>
            <a:ext cx="696891" cy="856834"/>
          </a:xfrm>
          <a:prstGeom prst="rect">
            <a:avLst/>
          </a:prstGeom>
        </p:spPr>
      </p:pic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582756557"/>
              </p:ext>
            </p:extLst>
          </p:nvPr>
        </p:nvGraphicFramePr>
        <p:xfrm>
          <a:off x="18660" y="2588523"/>
          <a:ext cx="4012164" cy="2475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1" name="Рисунок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55" y="958829"/>
            <a:ext cx="2840673" cy="1558036"/>
          </a:xfrm>
          <a:prstGeom prst="rect">
            <a:avLst/>
          </a:prstGeom>
          <a:ln>
            <a:noFill/>
          </a:ln>
          <a:effectLst>
            <a:softEdge rad="31750"/>
          </a:effectLst>
        </p:spPr>
      </p:pic>
      <p:sp>
        <p:nvSpPr>
          <p:cNvPr id="13" name="TextBox 12"/>
          <p:cNvSpPr txBox="1"/>
          <p:nvPr/>
        </p:nvSpPr>
        <p:spPr>
          <a:xfrm>
            <a:off x="4123925" y="940491"/>
            <a:ext cx="4914122" cy="7237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noAutofit/>
          </a:bodyPr>
          <a:lstStyle/>
          <a:p>
            <a:pPr algn="ctr">
              <a:lnSpc>
                <a:spcPts val="1200"/>
              </a:lnSpc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Перечень поручений</a:t>
            </a:r>
          </a:p>
          <a:p>
            <a:pPr algn="ctr">
              <a:lnSpc>
                <a:spcPts val="1200"/>
              </a:lnSpc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Президента Российской Федерации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по итогам</a:t>
            </a:r>
            <a:b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</a:b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Восточного экономического форума 11 – 13 сентября 2018 г.</a:t>
            </a:r>
            <a:b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</a:b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(от 10.10.2018 № Пр-1849)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142793" y="2764208"/>
            <a:ext cx="4864153" cy="2062829"/>
          </a:xfrm>
          <a:prstGeom prst="roundRect">
            <a:avLst/>
          </a:prstGeom>
          <a:noFill/>
          <a:ln w="285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marL="72000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2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Заместителю Председателя Правительства Российской Федерации – полномочному представителю Президента Российской Федерации в Дальневосточном федеральном округе Трутневу Ю.П.</a:t>
            </a:r>
            <a:r>
              <a:rPr lang="ru-RU" sz="1200" dirty="0" smtClean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smtClean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обеспечить координацию деятельности </a:t>
            </a:r>
            <a:r>
              <a:rPr lang="ru-RU" sz="1200" dirty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вопросам подготовки </a:t>
            </a:r>
            <a:r>
              <a:rPr lang="ru-RU" sz="12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Национальной программы</a:t>
            </a:r>
          </a:p>
          <a:p>
            <a:pPr marL="72000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200" dirty="0" err="1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Минвостокразвития</a:t>
            </a:r>
            <a:r>
              <a:rPr lang="ru-RU" sz="12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России </a:t>
            </a:r>
            <a:r>
              <a:rPr lang="ru-RU" sz="1200" b="1" dirty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подготовить Национальную </a:t>
            </a:r>
            <a:r>
              <a:rPr lang="ru-RU" sz="1200" b="1" dirty="0" smtClean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программу </a:t>
            </a:r>
            <a:r>
              <a:rPr lang="ru-RU" sz="1200" dirty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совместно </a:t>
            </a:r>
            <a:r>
              <a:rPr lang="ru-RU" sz="12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ФОИВ, ответственными за реализацию национальных проектов и государственных программ РФ</a:t>
            </a:r>
            <a:endParaRPr lang="ru-RU" sz="1200" dirty="0">
              <a:ln w="6350"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23925" y="2544041"/>
            <a:ext cx="4914122" cy="7237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noAutofit/>
          </a:bodyPr>
          <a:lstStyle/>
          <a:p>
            <a:pPr algn="ctr">
              <a:lnSpc>
                <a:spcPts val="1200"/>
              </a:lnSpc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Перечень поручений</a:t>
            </a:r>
          </a:p>
          <a:p>
            <a:pPr algn="ctr">
              <a:lnSpc>
                <a:spcPts val="1200"/>
              </a:lnSpc>
            </a:pP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Председателя Правительства Российской Федерации</a:t>
            </a:r>
            <a:b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</a:b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(от 19.10.2018 № ДМ-П16-7143)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35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0" cy="887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659363" y="303825"/>
            <a:ext cx="8304245" cy="4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2400"/>
              </a:lnSpc>
            </a:pPr>
            <a:r>
              <a:rPr lang="ru-RU" altLang="ru-RU" sz="2600" b="1" dirty="0" smtClean="0">
                <a:latin typeface="Arial" charset="0"/>
                <a:cs typeface="Arial Unicode MS" charset="0"/>
              </a:rPr>
              <a:t>Структура Национальной программы</a:t>
            </a:r>
            <a:br>
              <a:rPr lang="ru-RU" altLang="ru-RU" sz="2600" b="1" dirty="0" smtClean="0">
                <a:latin typeface="Arial" charset="0"/>
                <a:cs typeface="Arial Unicode MS" charset="0"/>
              </a:rPr>
            </a:br>
            <a:r>
              <a:rPr lang="ru-RU" altLang="ru-RU" sz="2600" b="1" dirty="0">
                <a:solidFill>
                  <a:schemeClr val="bg1"/>
                </a:solidFill>
                <a:latin typeface="Arial" charset="0"/>
                <a:cs typeface="Arial Unicode MS" charset="0"/>
              </a:rPr>
              <a:t>развития </a:t>
            </a:r>
            <a:r>
              <a:rPr lang="ru-RU" altLang="ru-RU" sz="2600" b="1" dirty="0" smtClean="0">
                <a:solidFill>
                  <a:schemeClr val="bg1"/>
                </a:solidFill>
                <a:latin typeface="Arial" charset="0"/>
                <a:cs typeface="Arial Unicode MS" charset="0"/>
              </a:rPr>
              <a:t>Дальнего Востока</a:t>
            </a:r>
            <a:endParaRPr lang="ru-RU" altLang="ru-RU" sz="1800" i="1" dirty="0">
              <a:solidFill>
                <a:schemeClr val="bg1"/>
              </a:solidFill>
              <a:latin typeface="Arial" charset="0"/>
              <a:cs typeface="Arial Unicode MS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0" y="30340"/>
            <a:ext cx="696891" cy="856834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4603099" y="994643"/>
            <a:ext cx="4459199" cy="45495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«Социальный» раздел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041" y="994643"/>
            <a:ext cx="4459199" cy="45495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«Экономический» раздел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1477048"/>
            <a:ext cx="4572000" cy="68909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ru-RU" sz="12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 обеспечение устойчивого </a:t>
            </a:r>
            <a:r>
              <a:rPr lang="ru-RU" sz="1200" b="1" i="1" dirty="0" smtClean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естественного роста </a:t>
            </a:r>
            <a:r>
              <a:rPr lang="ru-RU" sz="12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населения, </a:t>
            </a:r>
            <a:r>
              <a:rPr lang="ru-RU" sz="1200" b="1" i="1" dirty="0" smtClean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прекращение </a:t>
            </a:r>
            <a:r>
              <a:rPr lang="ru-RU" sz="1200" b="1" i="1" dirty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оттока </a:t>
            </a:r>
            <a:r>
              <a:rPr lang="ru-RU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населения </a:t>
            </a:r>
            <a:endParaRPr lang="ru-RU" sz="1200" i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ru-RU" sz="12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1200" b="1" i="1" dirty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</a:t>
            </a:r>
            <a:r>
              <a:rPr lang="ru-RU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smtClean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качества </a:t>
            </a:r>
            <a:r>
              <a:rPr lang="ru-RU" sz="1200" b="1" i="1" dirty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жизни </a:t>
            </a:r>
            <a:r>
              <a:rPr lang="ru-RU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людей и социального развития регионов </a:t>
            </a:r>
            <a:r>
              <a:rPr lang="ru-RU" sz="12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 </a:t>
            </a:r>
            <a:r>
              <a:rPr lang="ru-RU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уровня </a:t>
            </a:r>
            <a:r>
              <a:rPr lang="ru-RU" sz="1200" b="1" i="1" dirty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выше среднероссийского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6345" y="1477048"/>
            <a:ext cx="4365895" cy="353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Aft>
                <a:spcPts val="300"/>
              </a:spcAft>
            </a:pPr>
            <a:r>
              <a:rPr lang="ru-RU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  выход на </a:t>
            </a:r>
            <a:r>
              <a:rPr lang="ru-RU" sz="1200" b="1" i="1" dirty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темпы роста </a:t>
            </a:r>
            <a:r>
              <a:rPr lang="ru-RU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ВРП Дальнего Востока </a:t>
            </a:r>
            <a:r>
              <a:rPr lang="ru-RU" sz="12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12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200" b="1" i="1" dirty="0" smtClean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1200" b="1" i="1" dirty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6 %</a:t>
            </a:r>
            <a:r>
              <a:rPr lang="ru-RU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 год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56345" y="2527046"/>
            <a:ext cx="4253923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Повышение конкурентоспособности территорий опережающего социально-экономического развития и свободного порта </a:t>
            </a: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Владивосток</a:t>
            </a:r>
            <a:endParaRPr lang="ru-RU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Отраслевые </a:t>
            </a: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кластеры</a:t>
            </a:r>
            <a:endParaRPr lang="ru-RU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Защита прав </a:t>
            </a: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инвесторов</a:t>
            </a:r>
            <a:endParaRPr lang="ru-RU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Высокие </a:t>
            </a: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технологии</a:t>
            </a:r>
            <a:endParaRPr lang="ru-RU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Трансграничная инфраструктура и поддержка </a:t>
            </a: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экспорта</a:t>
            </a:r>
            <a:endParaRPr lang="ru-RU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</a:t>
            </a: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Финансовый </a:t>
            </a: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рынок</a:t>
            </a:r>
            <a:endParaRPr lang="ru-RU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</a:t>
            </a: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Развитие малого и среднего </a:t>
            </a: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предпринимательства</a:t>
            </a:r>
            <a:endParaRPr lang="ru-RU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46698" y="2479020"/>
            <a:ext cx="4572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spc="-2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ru-RU" sz="1200" spc="-2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Поддержка материнства и детства (поддержка демографии</a:t>
            </a:r>
            <a:r>
              <a:rPr lang="ru-RU" sz="1200" spc="-2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ru-RU" sz="1200" spc="-2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Занятость и трудовая </a:t>
            </a: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мобильность</a:t>
            </a:r>
            <a:endParaRPr lang="ru-RU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</a:t>
            </a: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Здравоохранение</a:t>
            </a:r>
            <a:endParaRPr lang="ru-RU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Образование и </a:t>
            </a: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наука</a:t>
            </a:r>
            <a:endParaRPr lang="ru-RU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</a:t>
            </a: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Культура</a:t>
            </a:r>
            <a:endParaRPr lang="ru-RU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</a:t>
            </a: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</a:t>
            </a: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Спорт</a:t>
            </a:r>
            <a:endParaRPr lang="ru-RU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</a:t>
            </a: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Жилье, городская среда и коммунальная </a:t>
            </a: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инфраструктура</a:t>
            </a:r>
            <a:endParaRPr lang="ru-RU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</a:t>
            </a: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</a:t>
            </a: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Экология</a:t>
            </a:r>
            <a:endParaRPr lang="ru-RU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</a:t>
            </a: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Транспортная </a:t>
            </a: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доступность</a:t>
            </a:r>
            <a:endParaRPr lang="ru-RU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Дальневосточный </a:t>
            </a: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гектар</a:t>
            </a:r>
            <a:endParaRPr lang="ru-RU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73941" y="-2193560"/>
            <a:ext cx="546359" cy="889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95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0" cy="887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659363" y="303825"/>
            <a:ext cx="8484636" cy="4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2400"/>
              </a:lnSpc>
            </a:pPr>
            <a:r>
              <a:rPr lang="ru-RU" altLang="ru-RU" sz="2600" b="1" spc="-30" dirty="0" smtClean="0">
                <a:latin typeface="Arial" charset="0"/>
                <a:cs typeface="Arial Unicode MS" charset="0"/>
              </a:rPr>
              <a:t>Организация работы по Национальной программе</a:t>
            </a:r>
            <a:br>
              <a:rPr lang="ru-RU" altLang="ru-RU" sz="2600" b="1" spc="-30" dirty="0" smtClean="0">
                <a:latin typeface="Arial" charset="0"/>
                <a:cs typeface="Arial Unicode MS" charset="0"/>
              </a:rPr>
            </a:br>
            <a:r>
              <a:rPr lang="ru-RU" altLang="ru-RU" sz="2400" i="1" dirty="0" smtClean="0">
                <a:solidFill>
                  <a:schemeClr val="bg1"/>
                </a:solidFill>
                <a:latin typeface="Arial" charset="0"/>
                <a:cs typeface="Arial Unicode MS" charset="0"/>
              </a:rPr>
              <a:t>(предложение </a:t>
            </a:r>
            <a:r>
              <a:rPr lang="ru-RU" altLang="ru-RU" sz="2400" i="1" dirty="0" err="1" smtClean="0">
                <a:solidFill>
                  <a:schemeClr val="bg1"/>
                </a:solidFill>
                <a:latin typeface="Arial" charset="0"/>
                <a:cs typeface="Arial Unicode MS" charset="0"/>
              </a:rPr>
              <a:t>Минвостокразвития</a:t>
            </a:r>
            <a:r>
              <a:rPr lang="ru-RU" altLang="ru-RU" sz="2400" i="1" dirty="0" smtClean="0">
                <a:solidFill>
                  <a:schemeClr val="bg1"/>
                </a:solidFill>
                <a:latin typeface="Arial" charset="0"/>
                <a:cs typeface="Arial Unicode MS" charset="0"/>
              </a:rPr>
              <a:t> России)</a:t>
            </a:r>
            <a:endParaRPr lang="ru-RU" altLang="ru-RU" sz="1800" i="1" dirty="0">
              <a:solidFill>
                <a:schemeClr val="bg1"/>
              </a:solidFill>
              <a:latin typeface="Arial" charset="0"/>
              <a:cs typeface="Arial Unicode MS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0" y="30340"/>
            <a:ext cx="696891" cy="856834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49968" y="967825"/>
            <a:ext cx="9031828" cy="1404000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marL="72000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ru-RU" sz="1200" b="1" dirty="0" smtClean="0">
              <a:ln w="6350">
                <a:noFill/>
              </a:ln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968" y="2481729"/>
            <a:ext cx="9031828" cy="1171995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marL="72000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ru-RU" sz="1200" b="1" dirty="0" smtClean="0">
              <a:ln w="6350">
                <a:noFill/>
              </a:ln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968" y="3762704"/>
            <a:ext cx="9031828" cy="1331604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marL="72000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ru-RU" sz="1200" b="1" dirty="0" smtClean="0">
              <a:ln w="6350">
                <a:noFill/>
              </a:ln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75827" y="1136317"/>
            <a:ext cx="2160000" cy="972000"/>
          </a:xfrm>
          <a:prstGeom prst="round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2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Сбор предложений и пожеланий через сайт </a:t>
            </a:r>
            <a:r>
              <a:rPr lang="en-US" sz="12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dv2025.ru</a:t>
            </a:r>
            <a:r>
              <a:rPr lang="ru-RU" sz="12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9" name="Стрелка вниз 18"/>
          <p:cNvSpPr/>
          <p:nvPr/>
        </p:nvSpPr>
        <p:spPr>
          <a:xfrm>
            <a:off x="1207189" y="2180901"/>
            <a:ext cx="205276" cy="337223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75827" y="2590708"/>
            <a:ext cx="2160000" cy="972000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200" dirty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Обобщение </a:t>
            </a:r>
            <a:r>
              <a:rPr lang="ru-RU" sz="12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формирование сводных предложений </a:t>
            </a:r>
            <a:endParaRPr lang="ru-RU" sz="1200" dirty="0">
              <a:ln w="6350"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836662" y="3924308"/>
            <a:ext cx="2160000" cy="972000"/>
          </a:xfrm>
          <a:prstGeom prst="roundRect">
            <a:avLst/>
          </a:prstGeom>
          <a:noFill/>
          <a:ln w="1905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2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Сбор предложений, пожеланий, идей на встречах с населением</a:t>
            </a:r>
          </a:p>
        </p:txBody>
      </p:sp>
      <p:sp>
        <p:nvSpPr>
          <p:cNvPr id="26" name="Стрелка вниз 25"/>
          <p:cNvSpPr/>
          <p:nvPr/>
        </p:nvSpPr>
        <p:spPr>
          <a:xfrm rot="10800000">
            <a:off x="1207189" y="3611219"/>
            <a:ext cx="205276" cy="28301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 rot="16200000">
            <a:off x="2432860" y="2928504"/>
            <a:ext cx="205276" cy="300399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2741681" y="2586424"/>
            <a:ext cx="2160000" cy="972000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200" dirty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Защита предложений </a:t>
            </a:r>
            <a:r>
              <a:rPr lang="ru-RU" sz="12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Губернатором края в </a:t>
            </a:r>
            <a:r>
              <a:rPr lang="ru-RU" sz="1200" dirty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Законодательной </a:t>
            </a:r>
            <a:r>
              <a:rPr lang="ru-RU" sz="12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Думе края</a:t>
            </a:r>
            <a:endParaRPr lang="ru-RU" sz="1200" dirty="0">
              <a:ln w="6350"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376293" y="2607046"/>
            <a:ext cx="2160000" cy="972000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</a:pPr>
            <a:r>
              <a:rPr lang="ru-RU" sz="12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Направление итоговой</a:t>
            </a:r>
          </a:p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</a:pPr>
            <a:r>
              <a:rPr lang="ru-RU" sz="12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версии предложений в Национальную программу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7823325" y="2834640"/>
            <a:ext cx="1202487" cy="557784"/>
          </a:xfrm>
          <a:prstGeom prst="rect">
            <a:avLst/>
          </a:prstGeom>
          <a:noFill/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720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400" b="1" spc="-30" dirty="0" smtClean="0">
                <a:ln w="6350">
                  <a:noFill/>
                </a:ln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</a:t>
            </a:r>
          </a:p>
          <a:p>
            <a:pPr marL="720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ru-RU" sz="1400" b="1" spc="-30" dirty="0">
              <a:ln w="6350">
                <a:noFill/>
              </a:ln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400" b="1" spc="-30" dirty="0" smtClean="0">
                <a:ln w="6350">
                  <a:noFill/>
                </a:ln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15 марта </a:t>
            </a:r>
            <a:endParaRPr lang="ru-RU" sz="1400" b="1" spc="-30" dirty="0" smtClean="0">
              <a:ln w="6350">
                <a:noFill/>
              </a:ln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520473" y="1246495"/>
            <a:ext cx="1561323" cy="942482"/>
          </a:xfrm>
          <a:prstGeom prst="rect">
            <a:avLst/>
          </a:prstGeom>
          <a:noFill/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720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400" b="1" spc="-30" dirty="0" smtClean="0">
                <a:ln w="6350">
                  <a:noFill/>
                </a:ln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ПО РАЗВИТИЮ ДАЛЬНЕГО ВОСТОКА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7209452" y="4005073"/>
            <a:ext cx="1816359" cy="891236"/>
          </a:xfrm>
          <a:prstGeom prst="rect">
            <a:avLst/>
          </a:prstGeom>
          <a:noFill/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720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400" b="1" spc="-30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МУНИЦИПАЛЬНЫЙ </a:t>
            </a:r>
            <a:r>
              <a:rPr lang="ru-RU" sz="1400" b="1" spc="-30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УРОВЕНЬ</a:t>
            </a:r>
          </a:p>
          <a:p>
            <a:pPr marL="720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ru-RU" sz="1400" b="1" spc="-30" dirty="0" smtClean="0">
              <a:ln w="6350">
                <a:noFill/>
              </a:ln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400" b="1" spc="-30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15 февраля</a:t>
            </a:r>
            <a:endParaRPr lang="ru-RU" sz="1400" b="1" spc="-30" dirty="0" smtClean="0">
              <a:ln w="6350">
                <a:noFill/>
              </a:ln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75827" y="3924308"/>
            <a:ext cx="2160000" cy="972000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2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Обсуждение предложений </a:t>
            </a:r>
            <a:r>
              <a:rPr lang="ru-RU" sz="1200" dirty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пожеланий, идей на </a:t>
            </a:r>
            <a:r>
              <a:rPr lang="ru-RU" sz="12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расширенных заседаниях общественных советов / общегородских конференциях</a:t>
            </a:r>
          </a:p>
        </p:txBody>
      </p:sp>
      <p:sp>
        <p:nvSpPr>
          <p:cNvPr id="40" name="Стрелка вниз 39"/>
          <p:cNvSpPr/>
          <p:nvPr/>
        </p:nvSpPr>
        <p:spPr>
          <a:xfrm rot="10800000">
            <a:off x="6353655" y="2213867"/>
            <a:ext cx="205276" cy="319649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5376293" y="1141582"/>
            <a:ext cx="2160000" cy="972000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2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Сбор предложений от  регионов в Национальную программу</a:t>
            </a:r>
          </a:p>
        </p:txBody>
      </p:sp>
      <p:sp>
        <p:nvSpPr>
          <p:cNvPr id="42" name="Стрелка вниз 41"/>
          <p:cNvSpPr/>
          <p:nvPr/>
        </p:nvSpPr>
        <p:spPr>
          <a:xfrm rot="5400000">
            <a:off x="5036349" y="1462733"/>
            <a:ext cx="205276" cy="30040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2741681" y="1145659"/>
            <a:ext cx="2160000" cy="972000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2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</a:t>
            </a:r>
            <a:br>
              <a:rPr lang="ru-RU" sz="12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Национальной программы</a:t>
            </a:r>
          </a:p>
        </p:txBody>
      </p:sp>
      <p:sp>
        <p:nvSpPr>
          <p:cNvPr id="44" name="Стрелка вниз 43"/>
          <p:cNvSpPr/>
          <p:nvPr/>
        </p:nvSpPr>
        <p:spPr>
          <a:xfrm rot="5400000">
            <a:off x="2494054" y="4268803"/>
            <a:ext cx="205276" cy="28301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низ 44"/>
          <p:cNvSpPr/>
          <p:nvPr/>
        </p:nvSpPr>
        <p:spPr>
          <a:xfrm rot="16200000">
            <a:off x="5036349" y="2942846"/>
            <a:ext cx="205276" cy="300399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851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0" cy="887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659363" y="303825"/>
            <a:ext cx="8484636" cy="4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2400"/>
              </a:lnSpc>
            </a:pPr>
            <a:r>
              <a:rPr lang="ru-RU" altLang="ru-RU" sz="2600" b="1" spc="-30" dirty="0" smtClean="0">
                <a:latin typeface="Arial" charset="0"/>
                <a:cs typeface="Arial Unicode MS" charset="0"/>
              </a:rPr>
              <a:t>Организация работы в крае:</a:t>
            </a:r>
            <a:br>
              <a:rPr lang="ru-RU" altLang="ru-RU" sz="2600" b="1" spc="-30" dirty="0" smtClean="0">
                <a:latin typeface="Arial" charset="0"/>
                <a:cs typeface="Arial Unicode MS" charset="0"/>
              </a:rPr>
            </a:br>
            <a:r>
              <a:rPr lang="ru-RU" altLang="ru-RU" sz="2400" b="1" dirty="0" smtClean="0">
                <a:solidFill>
                  <a:schemeClr val="bg1"/>
                </a:solidFill>
                <a:latin typeface="Arial" charset="0"/>
                <a:cs typeface="Arial Unicode MS" charset="0"/>
              </a:rPr>
              <a:t>муниципальный уровень</a:t>
            </a:r>
            <a:endParaRPr lang="ru-RU" altLang="ru-RU" sz="1800" b="1" dirty="0">
              <a:solidFill>
                <a:schemeClr val="bg1"/>
              </a:solidFill>
              <a:latin typeface="Arial" charset="0"/>
              <a:cs typeface="Arial Unicode MS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0" y="30340"/>
            <a:ext cx="696891" cy="856834"/>
          </a:xfrm>
          <a:prstGeom prst="rect">
            <a:avLst/>
          </a:prstGeom>
        </p:spPr>
      </p:pic>
      <p:sp>
        <p:nvSpPr>
          <p:cNvPr id="42" name="Прямоугольник 41"/>
          <p:cNvSpPr/>
          <p:nvPr/>
        </p:nvSpPr>
        <p:spPr>
          <a:xfrm>
            <a:off x="99526" y="1110917"/>
            <a:ext cx="1573764" cy="942482"/>
          </a:xfrm>
          <a:prstGeom prst="rect">
            <a:avLst/>
          </a:prstGeom>
          <a:noFill/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720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400" b="1" dirty="0" smtClean="0">
                <a:ln w="6350">
                  <a:noFill/>
                </a:ln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Муниципальные районы</a:t>
            </a:r>
          </a:p>
          <a:p>
            <a:pPr marL="720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400" i="1" dirty="0" smtClean="0">
                <a:ln w="6350">
                  <a:noFill/>
                </a:ln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(17 МО)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18660" y="3326649"/>
            <a:ext cx="1573764" cy="942482"/>
          </a:xfrm>
          <a:prstGeom prst="rect">
            <a:avLst/>
          </a:prstGeom>
          <a:noFill/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72000" algn="ctr" eaLnBrk="0" fontAlgn="base" hangingPunct="0">
              <a:lnSpc>
                <a:spcPct val="80000"/>
              </a:lnSpc>
              <a:spcBef>
                <a:spcPct val="0"/>
              </a:spcBef>
            </a:pPr>
            <a:r>
              <a:rPr lang="ru-RU" sz="1400" b="1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Городские</a:t>
            </a:r>
          </a:p>
          <a:p>
            <a:pPr marL="720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400" b="1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округа</a:t>
            </a:r>
          </a:p>
          <a:p>
            <a:pPr marL="720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400" i="1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 МО)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2036772" y="1023529"/>
            <a:ext cx="2012714" cy="1051370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720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4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расширенного заседания общественного совета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4279227" y="1110917"/>
            <a:ext cx="4802567" cy="1533059"/>
          </a:xfrm>
          <a:prstGeom prst="rect">
            <a:avLst/>
          </a:prstGeom>
          <a:noFill/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357750" indent="-285750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депутаты Законодательной Думы края</a:t>
            </a:r>
          </a:p>
          <a:p>
            <a:pPr marL="357750" indent="-285750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председатель общественного совета</a:t>
            </a:r>
          </a:p>
          <a:p>
            <a:pPr marL="357750" indent="-285750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глава муниципального района</a:t>
            </a:r>
          </a:p>
          <a:p>
            <a:pPr marL="357750" indent="-285750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dirty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председатель представительного </a:t>
            </a:r>
            <a:r>
              <a:rPr lang="ru-RU" sz="14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органа</a:t>
            </a:r>
          </a:p>
          <a:p>
            <a:pPr marL="72000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ru-RU" sz="1400" dirty="0">
              <a:ln w="6350"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200" i="1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Участники: члены общественного совета, члены совета по предпринимательству, лидеры общественного мнения, эксперты, представители гражданского общества и деловых объединений  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2036772" y="3272205"/>
            <a:ext cx="2012714" cy="1051370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720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4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общегородской конференции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4279227" y="3178898"/>
            <a:ext cx="4802567" cy="1533059"/>
          </a:xfrm>
          <a:prstGeom prst="rect">
            <a:avLst/>
          </a:prstGeom>
          <a:noFill/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357750" indent="-285750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депутаты Законодательной Думы края</a:t>
            </a:r>
          </a:p>
          <a:p>
            <a:pPr marL="357750" indent="-285750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глава городского округа</a:t>
            </a:r>
          </a:p>
          <a:p>
            <a:pPr marL="357750" indent="-285750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председатель представительного органа</a:t>
            </a:r>
          </a:p>
          <a:p>
            <a:pPr marL="72000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ru-RU" sz="1400" dirty="0">
              <a:ln w="6350"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200" i="1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Делегаты: представители трудовых коллективов, общественных и деловых объединений, профсоюзов, некоммерческих организаций</a:t>
            </a:r>
          </a:p>
        </p:txBody>
      </p:sp>
    </p:spTree>
    <p:extLst>
      <p:ext uri="{BB962C8B-B14F-4D97-AF65-F5344CB8AC3E}">
        <p14:creationId xmlns:p14="http://schemas.microsoft.com/office/powerpoint/2010/main" val="301189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0" cy="887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659363" y="303825"/>
            <a:ext cx="8074090" cy="4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2400"/>
              </a:lnSpc>
            </a:pPr>
            <a:r>
              <a:rPr lang="ru-RU" altLang="ru-RU" sz="2600" b="1" spc="-30" dirty="0" smtClean="0">
                <a:latin typeface="Arial" charset="0"/>
                <a:cs typeface="Arial Unicode MS" charset="0"/>
              </a:rPr>
              <a:t>Результат работы на</a:t>
            </a:r>
            <a:br>
              <a:rPr lang="ru-RU" altLang="ru-RU" sz="2600" b="1" spc="-30" dirty="0" smtClean="0">
                <a:latin typeface="Arial" charset="0"/>
                <a:cs typeface="Arial Unicode MS" charset="0"/>
              </a:rPr>
            </a:br>
            <a:r>
              <a:rPr lang="ru-RU" altLang="ru-RU" sz="2400" b="1" dirty="0" smtClean="0">
                <a:solidFill>
                  <a:schemeClr val="bg1"/>
                </a:solidFill>
                <a:latin typeface="Arial" charset="0"/>
                <a:cs typeface="Arial Unicode MS" charset="0"/>
              </a:rPr>
              <a:t>муниципальном уровне</a:t>
            </a:r>
            <a:endParaRPr lang="ru-RU" altLang="ru-RU" sz="1800" b="1" dirty="0">
              <a:solidFill>
                <a:schemeClr val="bg1"/>
              </a:solidFill>
              <a:latin typeface="Arial" charset="0"/>
              <a:cs typeface="Arial Unicode MS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0" y="30340"/>
            <a:ext cx="696891" cy="856834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-9132" y="1465243"/>
            <a:ext cx="2289111" cy="942482"/>
          </a:xfrm>
          <a:prstGeom prst="rect">
            <a:avLst/>
          </a:prstGeom>
          <a:noFill/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720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400" b="1" u="sng" dirty="0" smtClean="0">
                <a:ln w="6350">
                  <a:noFill/>
                </a:ln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этап:</a:t>
            </a:r>
          </a:p>
          <a:p>
            <a:pPr marL="720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400" b="1" dirty="0">
                <a:ln w="6350">
                  <a:noFill/>
                </a:ln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400" b="1" dirty="0" smtClean="0">
                <a:ln w="6350">
                  <a:noFill/>
                </a:ln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просы в рамках встреч с населением</a:t>
            </a:r>
            <a:endParaRPr lang="ru-RU" sz="1400" b="1" dirty="0" smtClean="0">
              <a:ln w="6350">
                <a:noFill/>
              </a:ln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ru-RU" sz="1400" b="1" dirty="0">
              <a:ln w="6350">
                <a:noFill/>
              </a:ln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400" b="1" dirty="0" smtClean="0">
                <a:ln w="6350">
                  <a:noFill/>
                </a:ln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ru-RU" sz="1400" b="1" dirty="0" smtClean="0">
                <a:ln w="6350">
                  <a:noFill/>
                </a:ln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фокусных вопросов – </a:t>
            </a:r>
          </a:p>
          <a:p>
            <a:pPr marL="720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400" b="1" dirty="0">
                <a:ln w="6350">
                  <a:noFill/>
                </a:ln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опросных листов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931" y="874666"/>
            <a:ext cx="546359" cy="2241758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2674776" y="874666"/>
            <a:ext cx="6469223" cy="2323762"/>
          </a:xfrm>
          <a:prstGeom prst="rect">
            <a:avLst/>
          </a:prstGeom>
          <a:noFill/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357750" indent="-285750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нужно сделать, чтобы на Дальнем Востоке развивалась экономика?</a:t>
            </a:r>
          </a:p>
          <a:p>
            <a:pPr marL="357750" indent="-285750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нужно сделать, чтобы на Дальнем Востоке было удобно и просто вести предпринимательскую деятельность?</a:t>
            </a:r>
          </a:p>
          <a:p>
            <a:pPr marL="357750" indent="-285750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нужно сделать, чтобы люди с Дальнего Востока не уезжали?</a:t>
            </a:r>
          </a:p>
          <a:p>
            <a:pPr marL="357750" indent="-285750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Какие меры могут повысить рождаемость на Дальнем Востоке?</a:t>
            </a:r>
          </a:p>
          <a:p>
            <a:pPr marL="357750" indent="-285750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Чего не хватает для жизни на Дальнем Востоке по сравнению с Центральной Россией?</a:t>
            </a:r>
          </a:p>
          <a:p>
            <a:pPr marL="357750" indent="-285750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нужно сделать, чтобы люди дольше жили?</a:t>
            </a:r>
          </a:p>
          <a:p>
            <a:pPr marL="357750" indent="-285750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нужно сделать в Вашей сфере деятельности, чтобы это улучшило жизнь жителей Дальнего Востока?</a:t>
            </a:r>
            <a:endParaRPr lang="ru-RU" sz="1400" dirty="0">
              <a:ln w="6350"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8661" y="3334139"/>
            <a:ext cx="9125339" cy="578069"/>
          </a:xfrm>
          <a:prstGeom prst="rect">
            <a:avLst/>
          </a:prstGeom>
          <a:noFill/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72000" algn="ctr" eaLnBrk="0" fontAlgn="base" hangingPunct="0">
              <a:lnSpc>
                <a:spcPct val="80000"/>
              </a:lnSpc>
              <a:spcBef>
                <a:spcPct val="0"/>
              </a:spcBef>
            </a:pPr>
            <a:r>
              <a:rPr lang="ru-RU" sz="1400" b="1" dirty="0" smtClean="0">
                <a:ln w="6350">
                  <a:noFill/>
                </a:ln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 по структуре Национальной программы</a:t>
            </a:r>
          </a:p>
          <a:p>
            <a:pPr marL="720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400" i="1" dirty="0" smtClean="0">
                <a:ln w="6350">
                  <a:noFill/>
                </a:ln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(17 разделов)</a:t>
            </a:r>
            <a:endParaRPr lang="ru-RU" sz="1400" i="1" dirty="0">
              <a:ln w="6350">
                <a:noFill/>
              </a:ln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390913" y="-549809"/>
            <a:ext cx="380833" cy="9081798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132286" y="4236098"/>
            <a:ext cx="2841072" cy="780016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72000" algn="ctr" eaLnBrk="0" fontAlgn="base" hangingPunct="0">
              <a:lnSpc>
                <a:spcPct val="80000"/>
              </a:lnSpc>
              <a:spcBef>
                <a:spcPct val="0"/>
              </a:spcBef>
            </a:pPr>
            <a:r>
              <a:rPr lang="ru-RU" sz="14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Мероприятия / объекты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165462" y="4236098"/>
            <a:ext cx="2841072" cy="780016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72000" algn="ctr" eaLnBrk="0" fontAlgn="base" hangingPunct="0">
              <a:lnSpc>
                <a:spcPct val="80000"/>
              </a:lnSpc>
              <a:spcBef>
                <a:spcPct val="0"/>
              </a:spcBef>
            </a:pPr>
            <a:r>
              <a:rPr lang="ru-RU" sz="14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Обоснование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198639" y="4236098"/>
            <a:ext cx="2841072" cy="780016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72000" algn="ctr" eaLnBrk="0" fontAlgn="base" hangingPunct="0">
              <a:lnSpc>
                <a:spcPct val="80000"/>
              </a:lnSpc>
              <a:spcBef>
                <a:spcPct val="0"/>
              </a:spcBef>
            </a:pPr>
            <a:r>
              <a:rPr lang="ru-RU" sz="14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Финансирование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116731" y="3301714"/>
            <a:ext cx="2010383" cy="686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400" b="1" u="sng" dirty="0">
                <a:ln w="6350">
                  <a:noFill/>
                </a:ln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этап:</a:t>
            </a:r>
          </a:p>
          <a:p>
            <a:pPr marL="720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400" b="1" dirty="0" smtClean="0">
                <a:ln w="6350">
                  <a:noFill/>
                </a:ln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обработка </a:t>
            </a:r>
            <a:r>
              <a:rPr lang="ru-RU" sz="1400" b="1" dirty="0">
                <a:ln w="6350">
                  <a:noFill/>
                </a:ln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опросов ОМСУ</a:t>
            </a:r>
            <a:endParaRPr lang="ru-RU" sz="1400" b="1" dirty="0">
              <a:ln w="6350">
                <a:noFill/>
              </a:ln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61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0" cy="887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659363" y="322486"/>
            <a:ext cx="8074090" cy="4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2400"/>
              </a:lnSpc>
            </a:pPr>
            <a:r>
              <a:rPr lang="ru-RU" altLang="ru-RU" sz="2600" b="1" spc="-30" dirty="0" smtClean="0">
                <a:latin typeface="Arial" charset="0"/>
                <a:cs typeface="Arial Unicode MS" charset="0"/>
              </a:rPr>
              <a:t>Форма для сбора предложений:</a:t>
            </a:r>
            <a:br>
              <a:rPr lang="ru-RU" altLang="ru-RU" sz="2600" b="1" spc="-30" dirty="0" smtClean="0">
                <a:latin typeface="Arial" charset="0"/>
                <a:cs typeface="Arial Unicode MS" charset="0"/>
              </a:rPr>
            </a:br>
            <a:r>
              <a:rPr lang="ru-RU" altLang="ru-RU" sz="2600" b="1" spc="-30" dirty="0" smtClean="0">
                <a:solidFill>
                  <a:schemeClr val="bg1"/>
                </a:solidFill>
                <a:latin typeface="Arial" charset="0"/>
                <a:cs typeface="Arial Unicode MS" charset="0"/>
              </a:rPr>
              <a:t>7 опросных листов</a:t>
            </a:r>
            <a:endParaRPr lang="ru-RU" altLang="ru-RU" sz="1800" b="1" dirty="0">
              <a:solidFill>
                <a:schemeClr val="bg1"/>
              </a:solidFill>
              <a:latin typeface="Arial" charset="0"/>
              <a:cs typeface="Arial Unicode MS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0" y="30340"/>
            <a:ext cx="696891" cy="856834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81254"/>
              </p:ext>
            </p:extLst>
          </p:nvPr>
        </p:nvGraphicFramePr>
        <p:xfrm>
          <a:off x="152043" y="1109340"/>
          <a:ext cx="8839912" cy="3566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1889"/>
                <a:gridCol w="123819"/>
                <a:gridCol w="6514394"/>
                <a:gridCol w="1729810"/>
              </a:tblGrid>
              <a:tr h="156938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220" marR="5220" marT="52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noFill/>
                  </a:tcPr>
                </a:tc>
              </a:tr>
              <a:tr h="156938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Хабаровский край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noFill/>
                  </a:tcPr>
                </a:tc>
              </a:tr>
              <a:tr h="156938">
                <a:tc gridSpan="2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220" marR="5220" marT="52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noFill/>
                  </a:tcPr>
                </a:tc>
              </a:tr>
              <a:tr h="156938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Вопрос: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220" marR="5220" marT="52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Дата проведения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noFill/>
                  </a:tcPr>
                </a:tc>
              </a:tr>
              <a:tr h="299535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1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указывается вопрос из перечня вопросов, предложенных в методических рекомендациях по проведению общественного сбора предложений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указывается дата проведения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noFill/>
                  </a:tcPr>
                </a:tc>
              </a:tr>
              <a:tr h="156938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noFill/>
                  </a:tcPr>
                </a:tc>
              </a:tr>
              <a:tr h="156938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Муниципалитет: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участников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noFill/>
                  </a:tcPr>
                </a:tc>
              </a:tr>
              <a:tr h="156938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1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указывается наименование </a:t>
                      </a:r>
                      <a:r>
                        <a:rPr lang="ru-RU" sz="110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муниципального </a:t>
                      </a:r>
                      <a:r>
                        <a:rPr lang="ru-RU" sz="11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района (городского округа)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указывается количество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noFill/>
                  </a:tcPr>
                </a:tc>
              </a:tr>
              <a:tr h="156938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693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Предложения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Контакты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693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693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693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693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693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693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693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693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693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20" marR="5220" marT="52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92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0" cy="887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659363" y="328706"/>
            <a:ext cx="8074090" cy="4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2400"/>
              </a:lnSpc>
            </a:pPr>
            <a:r>
              <a:rPr lang="ru-RU" altLang="ru-RU" sz="2600" b="1" spc="-30" dirty="0" smtClean="0">
                <a:latin typeface="Arial" charset="0"/>
                <a:cs typeface="Arial Unicode MS" charset="0"/>
              </a:rPr>
              <a:t>Форма для детализации предложений:</a:t>
            </a:r>
            <a:br>
              <a:rPr lang="ru-RU" altLang="ru-RU" sz="2600" b="1" spc="-30" dirty="0" smtClean="0">
                <a:latin typeface="Arial" charset="0"/>
                <a:cs typeface="Arial Unicode MS" charset="0"/>
              </a:rPr>
            </a:br>
            <a:r>
              <a:rPr lang="ru-RU" altLang="ru-RU" sz="2600" b="1" spc="-30" dirty="0" smtClean="0">
                <a:solidFill>
                  <a:schemeClr val="bg1"/>
                </a:solidFill>
                <a:latin typeface="Arial" charset="0"/>
                <a:cs typeface="Arial Unicode MS" charset="0"/>
              </a:rPr>
              <a:t> 17 разделов</a:t>
            </a:r>
            <a:endParaRPr lang="ru-RU" altLang="ru-RU" sz="1800" b="1" dirty="0">
              <a:solidFill>
                <a:schemeClr val="bg1"/>
              </a:solidFill>
              <a:latin typeface="Arial" charset="0"/>
              <a:cs typeface="Arial Unicode MS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0" y="30340"/>
            <a:ext cx="696891" cy="856834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392011"/>
              </p:ext>
            </p:extLst>
          </p:nvPr>
        </p:nvGraphicFramePr>
        <p:xfrm>
          <a:off x="64406" y="917513"/>
          <a:ext cx="8992507" cy="39067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765"/>
                <a:gridCol w="109123"/>
                <a:gridCol w="2337141"/>
                <a:gridCol w="1021879"/>
                <a:gridCol w="1607987"/>
                <a:gridCol w="989351"/>
                <a:gridCol w="1278268"/>
                <a:gridCol w="89131"/>
                <a:gridCol w="1216862"/>
              </a:tblGrid>
              <a:tr h="118302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Предложения, требующие дополнительного финансирования</a:t>
                      </a:r>
                    </a:p>
                  </a:txBody>
                  <a:tcPr marL="2777" marR="2777" marT="277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302">
                <a:tc gridSpan="9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30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Объекты капитального строительства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 финансирования,</a:t>
                      </a:r>
                      <a:b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 рублей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4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(реконструкция) 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капитальный 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ремонт/ 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проектно-сметная документация 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(наличие)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обоснование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3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 по муниципальному 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образованию</a:t>
                      </a:r>
                      <a:r>
                        <a:rPr lang="ru-RU" sz="10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83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Раздел Национальной программы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83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6177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sz="1000"/>
                    </a:p>
                  </a:txBody>
                  <a:tcPr marL="2777" marR="2777" marT="277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/>
                </a:tc>
                <a:tc gridSpan="2">
                  <a:txBody>
                    <a:bodyPr/>
                    <a:lstStyle/>
                    <a:p>
                      <a:endParaRPr lang="ru-RU" sz="1000"/>
                    </a:p>
                  </a:txBody>
                  <a:tcPr marL="2777" marR="2777" marT="277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/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2777" marR="2777" marT="277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830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Мероприятия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 финансирования,</a:t>
                      </a:r>
                      <a:b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 рублей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23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краткое содержание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обоснование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827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 по муниципальному образованию</a:t>
                      </a:r>
                      <a:r>
                        <a:rPr lang="ru-RU" sz="10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83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Раздел Национальной программы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83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…..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2825"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2777" marR="2777" marT="277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2777" marR="2777" marT="277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/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2777" marR="2777" marT="277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18302">
                <a:tc gridSpan="9"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Предложения, не требующие дополнительного </a:t>
                      </a:r>
                      <a:r>
                        <a:rPr lang="ru-RU" sz="11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финансирования</a:t>
                      </a:r>
                    </a:p>
                    <a:p>
                      <a:pPr marL="0" algn="ctr" defTabSz="685800" rtl="0" eaLnBrk="1" fontAlgn="b" latinLnBrk="0" hangingPunct="1"/>
                      <a:endParaRPr lang="ru-RU" sz="1100" b="1" i="0" u="none" strike="noStrike" kern="12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448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мероприятия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обоснование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эффект от реализации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30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Раздел Национальной программы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3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Мероприятия организационного характера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3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9557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Мероприятия, требующие внесения изменений в 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НПА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3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77" marR="2777" marT="27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1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0" cy="887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646922" y="439535"/>
            <a:ext cx="8304245" cy="4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2400"/>
              </a:lnSpc>
            </a:pPr>
            <a:r>
              <a:rPr lang="ru-RU" altLang="ru-RU" sz="2600" b="1" dirty="0" smtClean="0">
                <a:latin typeface="Arial" charset="0"/>
                <a:cs typeface="Arial Unicode MS" charset="0"/>
              </a:rPr>
              <a:t>Сбор предложений через сайт </a:t>
            </a:r>
            <a:r>
              <a:rPr lang="ru-RU" altLang="ru-RU" sz="2600" b="1" dirty="0" err="1" smtClean="0">
                <a:latin typeface="Arial" charset="0"/>
                <a:cs typeface="Arial Unicode MS" charset="0"/>
              </a:rPr>
              <a:t>дв</a:t>
            </a:r>
            <a:r>
              <a:rPr lang="en-US" altLang="ru-RU" sz="2600" b="1" dirty="0" smtClean="0">
                <a:latin typeface="Arial" charset="0"/>
                <a:cs typeface="Arial Unicode MS" charset="0"/>
              </a:rPr>
              <a:t>2025.</a:t>
            </a:r>
            <a:r>
              <a:rPr lang="ru-RU" altLang="ru-RU" sz="2600" b="1" dirty="0" err="1" smtClean="0">
                <a:latin typeface="Arial" charset="0"/>
                <a:cs typeface="Arial Unicode MS" charset="0"/>
              </a:rPr>
              <a:t>рф</a:t>
            </a:r>
            <a:r>
              <a:rPr lang="ru-RU" altLang="ru-RU" sz="2600" b="1" dirty="0" smtClean="0">
                <a:latin typeface="Arial" charset="0"/>
                <a:cs typeface="Arial Unicode MS" charset="0"/>
              </a:rPr>
              <a:t/>
            </a:r>
            <a:br>
              <a:rPr lang="ru-RU" altLang="ru-RU" sz="2600" b="1" dirty="0" smtClean="0">
                <a:latin typeface="Arial" charset="0"/>
                <a:cs typeface="Arial Unicode MS" charset="0"/>
              </a:rPr>
            </a:br>
            <a:r>
              <a:rPr lang="ru-RU" altLang="ru-RU" sz="1800" i="1" dirty="0" smtClean="0">
                <a:solidFill>
                  <a:schemeClr val="bg1"/>
                </a:solidFill>
                <a:latin typeface="Arial" charset="0"/>
                <a:cs typeface="Arial Unicode MS" charset="0"/>
              </a:rPr>
              <a:t>(по состоянию на </a:t>
            </a:r>
            <a:r>
              <a:rPr lang="ru-RU" altLang="ru-RU" sz="1800" i="1" dirty="0" smtClean="0">
                <a:solidFill>
                  <a:schemeClr val="bg1"/>
                </a:solidFill>
                <a:latin typeface="Arial" charset="0"/>
                <a:cs typeface="Arial Unicode MS" charset="0"/>
              </a:rPr>
              <a:t>30.01.2019</a:t>
            </a:r>
            <a:r>
              <a:rPr lang="ru-RU" altLang="ru-RU" sz="1800" i="1" dirty="0" smtClean="0">
                <a:solidFill>
                  <a:schemeClr val="bg1"/>
                </a:solidFill>
                <a:latin typeface="Arial" charset="0"/>
                <a:cs typeface="Arial Unicode MS" charset="0"/>
              </a:rPr>
              <a:t>)</a:t>
            </a:r>
            <a:r>
              <a:rPr lang="ru-RU" altLang="ru-RU" sz="2600" b="1" dirty="0" smtClean="0">
                <a:solidFill>
                  <a:schemeClr val="bg1"/>
                </a:solidFill>
                <a:latin typeface="Arial" charset="0"/>
                <a:cs typeface="Arial Unicode MS" charset="0"/>
              </a:rPr>
              <a:t/>
            </a:r>
            <a:br>
              <a:rPr lang="ru-RU" altLang="ru-RU" sz="2600" b="1" dirty="0" smtClean="0">
                <a:solidFill>
                  <a:schemeClr val="bg1"/>
                </a:solidFill>
                <a:latin typeface="Arial" charset="0"/>
                <a:cs typeface="Arial Unicode MS" charset="0"/>
              </a:rPr>
            </a:br>
            <a:endParaRPr lang="ru-RU" altLang="ru-RU" sz="1800" i="1" dirty="0">
              <a:solidFill>
                <a:schemeClr val="bg1"/>
              </a:solidFill>
              <a:latin typeface="Arial" charset="0"/>
              <a:cs typeface="Arial Unicode MS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0" y="30340"/>
            <a:ext cx="696891" cy="856834"/>
          </a:xfrm>
          <a:prstGeom prst="rect">
            <a:avLst/>
          </a:prstGeom>
        </p:spPr>
      </p:pic>
      <p:pic>
        <p:nvPicPr>
          <p:cNvPr id="6" name="Рисунок 5"/>
          <p:cNvPicPr/>
          <p:nvPr/>
        </p:nvPicPr>
        <p:blipFill rotWithShape="1">
          <a:blip r:embed="rId4"/>
          <a:srcRect l="15331" t="11475" r="1267" b="4794"/>
          <a:stretch/>
        </p:blipFill>
        <p:spPr bwMode="auto">
          <a:xfrm>
            <a:off x="710930" y="941831"/>
            <a:ext cx="7564390" cy="41028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4547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3972</TotalTime>
  <Words>665</Words>
  <Application>Microsoft Office PowerPoint</Application>
  <PresentationFormat>Экран (16:9)</PresentationFormat>
  <Paragraphs>216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 Unicode MS</vt:lpstr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Федорова Екатерина Анатольевна</dc:creator>
  <cp:lastModifiedBy>Семанив Виктор Игоревич</cp:lastModifiedBy>
  <cp:revision>241</cp:revision>
  <cp:lastPrinted>2019-01-30T07:11:57Z</cp:lastPrinted>
  <dcterms:created xsi:type="dcterms:W3CDTF">2018-05-18T01:58:53Z</dcterms:created>
  <dcterms:modified xsi:type="dcterms:W3CDTF">2019-01-30T08:31:58Z</dcterms:modified>
</cp:coreProperties>
</file>