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522" r:id="rId3"/>
    <p:sldId id="450" r:id="rId4"/>
    <p:sldId id="511" r:id="rId5"/>
    <p:sldId id="482" r:id="rId6"/>
    <p:sldId id="473" r:id="rId7"/>
    <p:sldId id="512" r:id="rId8"/>
    <p:sldId id="481" r:id="rId9"/>
    <p:sldId id="442" r:id="rId10"/>
    <p:sldId id="458" r:id="rId11"/>
    <p:sldId id="487" r:id="rId12"/>
    <p:sldId id="488" r:id="rId13"/>
    <p:sldId id="486" r:id="rId14"/>
    <p:sldId id="485" r:id="rId15"/>
    <p:sldId id="469" r:id="rId16"/>
    <p:sldId id="508" r:id="rId17"/>
    <p:sldId id="472" r:id="rId18"/>
    <p:sldId id="490" r:id="rId19"/>
    <p:sldId id="496" r:id="rId20"/>
    <p:sldId id="504" r:id="rId21"/>
    <p:sldId id="483" r:id="rId22"/>
    <p:sldId id="510" r:id="rId23"/>
    <p:sldId id="513" r:id="rId24"/>
    <p:sldId id="518" r:id="rId25"/>
    <p:sldId id="519" r:id="rId26"/>
    <p:sldId id="520" r:id="rId27"/>
    <p:sldId id="514" r:id="rId28"/>
    <p:sldId id="516" r:id="rId29"/>
    <p:sldId id="521" r:id="rId30"/>
    <p:sldId id="517" r:id="rId31"/>
    <p:sldId id="523" r:id="rId32"/>
    <p:sldId id="524" r:id="rId33"/>
    <p:sldId id="464" r:id="rId34"/>
    <p:sldId id="502" r:id="rId35"/>
    <p:sldId id="455" r:id="rId36"/>
  </p:sldIdLst>
  <p:sldSz cx="24384000" cy="13716000"/>
  <p:notesSz cx="6797675" cy="9925050"/>
  <p:embeddedFontLst>
    <p:embeddedFont>
      <p:font typeface="Myriad Pro" panose="020B0503030403020204" pitchFamily="34" charset="0"/>
      <p:regular r:id="rId39"/>
      <p:bold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7E198E2-5506-EC41-B68B-F50509B965FA}">
          <p14:sldIdLst>
            <p14:sldId id="256"/>
            <p14:sldId id="522"/>
            <p14:sldId id="450"/>
            <p14:sldId id="511"/>
            <p14:sldId id="482"/>
            <p14:sldId id="473"/>
            <p14:sldId id="512"/>
            <p14:sldId id="481"/>
            <p14:sldId id="442"/>
            <p14:sldId id="458"/>
            <p14:sldId id="487"/>
            <p14:sldId id="488"/>
            <p14:sldId id="486"/>
            <p14:sldId id="485"/>
            <p14:sldId id="469"/>
            <p14:sldId id="508"/>
            <p14:sldId id="472"/>
            <p14:sldId id="490"/>
            <p14:sldId id="496"/>
            <p14:sldId id="504"/>
            <p14:sldId id="483"/>
            <p14:sldId id="510"/>
            <p14:sldId id="513"/>
            <p14:sldId id="518"/>
            <p14:sldId id="519"/>
            <p14:sldId id="520"/>
            <p14:sldId id="514"/>
            <p14:sldId id="516"/>
            <p14:sldId id="521"/>
            <p14:sldId id="517"/>
            <p14:sldId id="523"/>
            <p14:sldId id="524"/>
            <p14:sldId id="464"/>
            <p14:sldId id="502"/>
            <p14:sldId id="45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5386" userDrawn="1">
          <p15:clr>
            <a:srgbClr val="A4A3A4"/>
          </p15:clr>
        </p15:guide>
        <p15:guide id="9" pos="14484" userDrawn="1">
          <p15:clr>
            <a:srgbClr val="A4A3A4"/>
          </p15:clr>
        </p15:guide>
        <p15:guide id="10" orient="horz" pos="1417" userDrawn="1">
          <p15:clr>
            <a:srgbClr val="A4A3A4"/>
          </p15:clr>
        </p15:guide>
        <p15:guide id="11" orient="horz" pos="1009" userDrawn="1">
          <p15:clr>
            <a:srgbClr val="A4A3A4"/>
          </p15:clr>
        </p15:guide>
        <p15:guide id="13" orient="horz" pos="4139" userDrawn="1">
          <p15:clr>
            <a:srgbClr val="A4A3A4"/>
          </p15:clr>
        </p15:guide>
        <p15:guide id="14" pos="876" userDrawn="1">
          <p15:clr>
            <a:srgbClr val="A4A3A4"/>
          </p15:clr>
        </p15:guide>
        <p15:guide id="15" pos="79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024383"/>
    <a:srgbClr val="080808"/>
    <a:srgbClr val="03519F"/>
    <a:srgbClr val="123D6F"/>
    <a:srgbClr val="BFBFBF"/>
    <a:srgbClr val="597EA9"/>
    <a:srgbClr val="5A7FAB"/>
    <a:srgbClr val="416B9E"/>
    <a:srgbClr val="002B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74" autoAdjust="0"/>
    <p:restoredTop sz="94291" autoAdjust="0"/>
  </p:normalViewPr>
  <p:slideViewPr>
    <p:cSldViewPr snapToGrid="0" showGuides="1">
      <p:cViewPr varScale="1">
        <p:scale>
          <a:sx n="57" d="100"/>
          <a:sy n="57" d="100"/>
        </p:scale>
        <p:origin x="174" y="102"/>
      </p:cViewPr>
      <p:guideLst>
        <p:guide orient="horz" pos="5386"/>
        <p:guide pos="14484"/>
        <p:guide orient="horz" pos="1417"/>
        <p:guide orient="horz" pos="1009"/>
        <p:guide orient="horz" pos="4139"/>
        <p:guide pos="876"/>
        <p:guide pos="79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A76A85-AD25-41F9-9FD1-561C7DB3A672}" type="datetimeFigureOut">
              <a:rPr lang="ru-RU" smtClean="0"/>
              <a:t>06.02.2019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C719E-6EC6-47B9-B4AF-E605A2B9BED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83891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11" name="Shape 111"/>
          <p:cNvSpPr>
            <a:spLocks noGrp="1"/>
          </p:cNvSpPr>
          <p:nvPr>
            <p:ph type="body" sz="quarter" idx="1"/>
          </p:nvPr>
        </p:nvSpPr>
        <p:spPr>
          <a:xfrm>
            <a:off x="906357" y="4714399"/>
            <a:ext cx="4984962" cy="4466273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571490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828800" latinLnBrk="0">
      <a:spcBef>
        <a:spcPts val="800"/>
      </a:spcBef>
      <a:defRPr sz="2400">
        <a:latin typeface="+mn-lt"/>
        <a:ea typeface="+mn-ea"/>
        <a:cs typeface="+mn-cs"/>
        <a:sym typeface="Calibri"/>
      </a:defRPr>
    </a:lvl1pPr>
    <a:lvl2pPr indent="228600" defTabSz="1828800" latinLnBrk="0">
      <a:spcBef>
        <a:spcPts val="800"/>
      </a:spcBef>
      <a:defRPr sz="2400">
        <a:latin typeface="+mn-lt"/>
        <a:ea typeface="+mn-ea"/>
        <a:cs typeface="+mn-cs"/>
        <a:sym typeface="Calibri"/>
      </a:defRPr>
    </a:lvl2pPr>
    <a:lvl3pPr indent="457200" defTabSz="1828800" latinLnBrk="0">
      <a:spcBef>
        <a:spcPts val="800"/>
      </a:spcBef>
      <a:defRPr sz="2400">
        <a:latin typeface="+mn-lt"/>
        <a:ea typeface="+mn-ea"/>
        <a:cs typeface="+mn-cs"/>
        <a:sym typeface="Calibri"/>
      </a:defRPr>
    </a:lvl3pPr>
    <a:lvl4pPr indent="685800" defTabSz="1828800" latinLnBrk="0">
      <a:spcBef>
        <a:spcPts val="800"/>
      </a:spcBef>
      <a:defRPr sz="2400">
        <a:latin typeface="+mn-lt"/>
        <a:ea typeface="+mn-ea"/>
        <a:cs typeface="+mn-cs"/>
        <a:sym typeface="Calibri"/>
      </a:defRPr>
    </a:lvl4pPr>
    <a:lvl5pPr indent="914400" defTabSz="1828800" latinLnBrk="0">
      <a:spcBef>
        <a:spcPts val="800"/>
      </a:spcBef>
      <a:defRPr sz="2400">
        <a:latin typeface="+mn-lt"/>
        <a:ea typeface="+mn-ea"/>
        <a:cs typeface="+mn-cs"/>
        <a:sym typeface="Calibri"/>
      </a:defRPr>
    </a:lvl5pPr>
    <a:lvl6pPr indent="1143000" defTabSz="1828800" latinLnBrk="0">
      <a:spcBef>
        <a:spcPts val="800"/>
      </a:spcBef>
      <a:defRPr sz="2400">
        <a:latin typeface="+mn-lt"/>
        <a:ea typeface="+mn-ea"/>
        <a:cs typeface="+mn-cs"/>
        <a:sym typeface="Calibri"/>
      </a:defRPr>
    </a:lvl6pPr>
    <a:lvl7pPr indent="1371600" defTabSz="1828800" latinLnBrk="0">
      <a:spcBef>
        <a:spcPts val="800"/>
      </a:spcBef>
      <a:defRPr sz="2400">
        <a:latin typeface="+mn-lt"/>
        <a:ea typeface="+mn-ea"/>
        <a:cs typeface="+mn-cs"/>
        <a:sym typeface="Calibri"/>
      </a:defRPr>
    </a:lvl7pPr>
    <a:lvl8pPr indent="1600200" defTabSz="1828800" latinLnBrk="0">
      <a:spcBef>
        <a:spcPts val="800"/>
      </a:spcBef>
      <a:defRPr sz="2400">
        <a:latin typeface="+mn-lt"/>
        <a:ea typeface="+mn-ea"/>
        <a:cs typeface="+mn-cs"/>
        <a:sym typeface="Calibri"/>
      </a:defRPr>
    </a:lvl8pPr>
    <a:lvl9pPr indent="1828800" defTabSz="1828800" latinLnBrk="0">
      <a:spcBef>
        <a:spcPts val="800"/>
      </a:spcBef>
      <a:defRPr sz="24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75760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3238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65759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55592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9290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04033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67802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63704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97976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77174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5687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2914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29335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35621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00450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4811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16118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51542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3993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36527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0089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0124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17942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65315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72570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20040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61121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39876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1132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6152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3308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5077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5077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1473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5253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EF78AA4-CF72-48C1-8FF0-73C7920D6B07}"/>
              </a:ext>
            </a:extLst>
          </p:cNvPr>
          <p:cNvSpPr/>
          <p:nvPr userDrawn="1"/>
        </p:nvSpPr>
        <p:spPr>
          <a:xfrm flipV="1">
            <a:off x="11113" y="-9135"/>
            <a:ext cx="24361775" cy="13734270"/>
          </a:xfrm>
          <a:prstGeom prst="rect">
            <a:avLst/>
          </a:prstGeom>
          <a:gradFill flip="none" rotWithShape="1">
            <a:gsLst>
              <a:gs pos="0">
                <a:srgbClr val="123D6F"/>
              </a:gs>
              <a:gs pos="100000">
                <a:srgbClr val="03519F"/>
              </a:gs>
            </a:gsLst>
            <a:lin ang="0" scaled="1"/>
            <a:tileRect/>
          </a:gra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0A01033-3D04-434D-9D1C-526C667CBAB3}"/>
              </a:ext>
            </a:extLst>
          </p:cNvPr>
          <p:cNvSpPr/>
          <p:nvPr userDrawn="1"/>
        </p:nvSpPr>
        <p:spPr>
          <a:xfrm>
            <a:off x="304800" y="288000"/>
            <a:ext cx="23774400" cy="13140000"/>
          </a:xfrm>
          <a:prstGeom prst="rect">
            <a:avLst/>
          </a:prstGeom>
          <a:noFill/>
          <a:ln w="127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F604F4F-B7D2-41EE-913D-6B8C7A0DEF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844068" y="12389794"/>
            <a:ext cx="418704" cy="461663"/>
          </a:xfrm>
        </p:spPr>
        <p:txBody>
          <a:bodyPr/>
          <a:lstStyle>
            <a:lvl1pPr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509844C-A758-4AEF-9220-2076C11A0430}"/>
              </a:ext>
            </a:extLst>
          </p:cNvPr>
          <p:cNvSpPr/>
          <p:nvPr userDrawn="1"/>
        </p:nvSpPr>
        <p:spPr>
          <a:xfrm>
            <a:off x="304800" y="288000"/>
            <a:ext cx="23774400" cy="13140000"/>
          </a:xfrm>
          <a:prstGeom prst="rect">
            <a:avLst/>
          </a:prstGeom>
          <a:noFill/>
          <a:ln w="12700" cap="flat">
            <a:gradFill>
              <a:gsLst>
                <a:gs pos="0">
                  <a:srgbClr val="123D6F"/>
                </a:gs>
                <a:gs pos="100000">
                  <a:srgbClr val="03519F"/>
                </a:gs>
              </a:gsLst>
              <a:lin ang="5400000" scaled="1"/>
            </a:gra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532218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4492625" y="8813800"/>
            <a:ext cx="15544801" cy="2724150"/>
          </a:xfrm>
          <a:prstGeom prst="rect">
            <a:avLst/>
          </a:prstGeo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4492625" y="5813426"/>
            <a:ext cx="15544801" cy="3000375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900"/>
              </a:spcBef>
              <a:buSzTx/>
              <a:buFontTx/>
              <a:buNone/>
              <a:defRPr sz="4000">
                <a:solidFill>
                  <a:srgbClr val="888888"/>
                </a:solidFill>
              </a:defRPr>
            </a:lvl1pPr>
            <a:lvl2pPr marL="0" indent="457200">
              <a:spcBef>
                <a:spcPts val="900"/>
              </a:spcBef>
              <a:buSzTx/>
              <a:buFontTx/>
              <a:buNone/>
              <a:defRPr sz="4000">
                <a:solidFill>
                  <a:srgbClr val="888888"/>
                </a:solidFill>
              </a:defRPr>
            </a:lvl2pPr>
            <a:lvl3pPr marL="0" indent="914400">
              <a:spcBef>
                <a:spcPts val="900"/>
              </a:spcBef>
              <a:buSzTx/>
              <a:buFontTx/>
              <a:buNone/>
              <a:defRPr sz="4000">
                <a:solidFill>
                  <a:srgbClr val="888888"/>
                </a:solidFill>
              </a:defRPr>
            </a:lvl3pPr>
            <a:lvl4pPr marL="0" indent="1371600">
              <a:spcBef>
                <a:spcPts val="900"/>
              </a:spcBef>
              <a:buSzTx/>
              <a:buFontTx/>
              <a:buNone/>
              <a:defRPr sz="4000">
                <a:solidFill>
                  <a:srgbClr val="888888"/>
                </a:solidFill>
              </a:defRPr>
            </a:lvl4pPr>
            <a:lvl5pPr marL="0" indent="1828800">
              <a:spcBef>
                <a:spcPts val="900"/>
              </a:spcBef>
              <a:buSzTx/>
              <a:buFontTx/>
              <a:buNone/>
              <a:defRPr sz="4000">
                <a:solidFill>
                  <a:srgbClr val="888888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3962400" y="3200400"/>
            <a:ext cx="8077200" cy="9051926"/>
          </a:xfrm>
          <a:prstGeom prst="rect">
            <a:avLst/>
          </a:prstGeom>
        </p:spPr>
        <p:txBody>
          <a:bodyPr/>
          <a:lstStyle>
            <a:lvl1pPr>
              <a:spcBef>
                <a:spcPts val="1300"/>
              </a:spcBef>
              <a:defRPr sz="5600"/>
            </a:lvl1pPr>
            <a:lvl2pPr marL="1123950" indent="-666750">
              <a:spcBef>
                <a:spcPts val="1300"/>
              </a:spcBef>
              <a:defRPr sz="5600"/>
            </a:lvl2pPr>
            <a:lvl3pPr marL="1554479" indent="-640079">
              <a:spcBef>
                <a:spcPts val="1300"/>
              </a:spcBef>
              <a:defRPr sz="5600"/>
            </a:lvl3pPr>
            <a:lvl4pPr marL="2082800" indent="-711200">
              <a:spcBef>
                <a:spcPts val="1300"/>
              </a:spcBef>
              <a:defRPr sz="5600"/>
            </a:lvl4pPr>
            <a:lvl5pPr marL="2540000" indent="-711200">
              <a:spcBef>
                <a:spcPts val="1300"/>
              </a:spcBef>
              <a:defRPr sz="560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3962400" y="3070225"/>
            <a:ext cx="8080376" cy="1279525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1100"/>
              </a:spcBef>
              <a:buSzTx/>
              <a:buFontTx/>
              <a:buNone/>
              <a:defRPr sz="4800" b="1"/>
            </a:lvl1pPr>
            <a:lvl2pPr marL="0" indent="457200">
              <a:spcBef>
                <a:spcPts val="1100"/>
              </a:spcBef>
              <a:buSzTx/>
              <a:buFontTx/>
              <a:buNone/>
              <a:defRPr sz="4800" b="1"/>
            </a:lvl2pPr>
            <a:lvl3pPr marL="0" indent="914400">
              <a:spcBef>
                <a:spcPts val="1100"/>
              </a:spcBef>
              <a:buSzTx/>
              <a:buFontTx/>
              <a:buNone/>
              <a:defRPr sz="4800" b="1"/>
            </a:lvl3pPr>
            <a:lvl4pPr marL="0" indent="1371600">
              <a:spcBef>
                <a:spcPts val="1100"/>
              </a:spcBef>
              <a:buSzTx/>
              <a:buFontTx/>
              <a:buNone/>
              <a:defRPr sz="4800" b="1"/>
            </a:lvl4pPr>
            <a:lvl5pPr marL="0" indent="1828800">
              <a:spcBef>
                <a:spcPts val="1100"/>
              </a:spcBef>
              <a:buSzTx/>
              <a:buFontTx/>
              <a:buNone/>
              <a:defRPr sz="4800" b="1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3"/>
          </p:nvPr>
        </p:nvSpPr>
        <p:spPr>
          <a:xfrm>
            <a:off x="12338050" y="3070225"/>
            <a:ext cx="8083550" cy="1279525"/>
          </a:xfrm>
          <a:prstGeom prst="rect">
            <a:avLst/>
          </a:prstGeom>
          <a:ln w="12700"/>
        </p:spPr>
        <p:txBody>
          <a:bodyPr anchor="b"/>
          <a:lstStyle/>
          <a:p>
            <a:pPr marL="0" indent="0">
              <a:spcBef>
                <a:spcPts val="1100"/>
              </a:spcBef>
              <a:buSzTx/>
              <a:buFontTx/>
              <a:buNone/>
              <a:defRPr sz="4800" b="1"/>
            </a:pPr>
            <a:endParaRPr dirty="0"/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xfrm>
            <a:off x="3962400" y="546100"/>
            <a:ext cx="6016627" cy="2324100"/>
          </a:xfrm>
          <a:prstGeom prst="rect">
            <a:avLst/>
          </a:prstGeom>
        </p:spPr>
        <p:txBody>
          <a:bodyPr anchor="b"/>
          <a:lstStyle>
            <a:lvl1pPr algn="l">
              <a:defRPr sz="4000" b="1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half" idx="1"/>
          </p:nvPr>
        </p:nvSpPr>
        <p:spPr>
          <a:xfrm>
            <a:off x="10198100" y="546100"/>
            <a:ext cx="10223500" cy="11706226"/>
          </a:xfrm>
          <a:prstGeom prst="rect">
            <a:avLst/>
          </a:prstGeom>
        </p:spPr>
        <p:txBody>
          <a:bodyPr/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5" name="Shape 75"/>
          <p:cNvSpPr>
            <a:spLocks noGrp="1"/>
          </p:cNvSpPr>
          <p:nvPr>
            <p:ph type="body" sz="quarter" idx="13"/>
          </p:nvPr>
        </p:nvSpPr>
        <p:spPr>
          <a:xfrm>
            <a:off x="3962400" y="2870200"/>
            <a:ext cx="6016627" cy="9382126"/>
          </a:xfrm>
          <a:prstGeom prst="rect">
            <a:avLst/>
          </a:prstGeom>
          <a:ln w="12700"/>
        </p:spPr>
        <p:txBody>
          <a:bodyPr/>
          <a:lstStyle/>
          <a:p>
            <a:pPr marL="0" indent="0">
              <a:spcBef>
                <a:spcPts val="600"/>
              </a:spcBef>
              <a:buSzTx/>
              <a:buFontTx/>
              <a:buNone/>
              <a:defRPr sz="2800"/>
            </a:pPr>
            <a:endParaRPr dirty="0"/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title"/>
          </p:nvPr>
        </p:nvSpPr>
        <p:spPr>
          <a:xfrm>
            <a:off x="6632576" y="9601200"/>
            <a:ext cx="10972801" cy="1133476"/>
          </a:xfrm>
          <a:prstGeom prst="rect">
            <a:avLst/>
          </a:prstGeom>
        </p:spPr>
        <p:txBody>
          <a:bodyPr anchor="b"/>
          <a:lstStyle>
            <a:lvl1pPr algn="l">
              <a:defRPr sz="4000" b="1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4" name="Shape 84"/>
          <p:cNvSpPr>
            <a:spLocks noGrp="1"/>
          </p:cNvSpPr>
          <p:nvPr>
            <p:ph type="pic" sz="half" idx="13"/>
          </p:nvPr>
        </p:nvSpPr>
        <p:spPr>
          <a:xfrm>
            <a:off x="6632576" y="1225550"/>
            <a:ext cx="10972801" cy="8229600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 dirty="0"/>
          </a:p>
        </p:txBody>
      </p:sp>
      <p:sp>
        <p:nvSpPr>
          <p:cNvPr id="85" name="Shape 85"/>
          <p:cNvSpPr>
            <a:spLocks noGrp="1"/>
          </p:cNvSpPr>
          <p:nvPr>
            <p:ph type="body" sz="quarter" idx="1"/>
          </p:nvPr>
        </p:nvSpPr>
        <p:spPr>
          <a:xfrm>
            <a:off x="6632576" y="10734675"/>
            <a:ext cx="10972801" cy="16097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SzTx/>
              <a:buFontTx/>
              <a:buNone/>
              <a:defRPr sz="2800"/>
            </a:lvl1pPr>
            <a:lvl2pPr marL="0" indent="457200">
              <a:spcBef>
                <a:spcPts val="600"/>
              </a:spcBef>
              <a:buSzTx/>
              <a:buFontTx/>
              <a:buNone/>
              <a:defRPr sz="2800"/>
            </a:lvl2pPr>
            <a:lvl3pPr marL="0" indent="914400">
              <a:spcBef>
                <a:spcPts val="600"/>
              </a:spcBef>
              <a:buSzTx/>
              <a:buFontTx/>
              <a:buNone/>
              <a:defRPr sz="2800"/>
            </a:lvl3pPr>
            <a:lvl4pPr marL="0" indent="1371600">
              <a:spcBef>
                <a:spcPts val="600"/>
              </a:spcBef>
              <a:buSzTx/>
              <a:buFontTx/>
              <a:buNone/>
              <a:defRPr sz="2800"/>
            </a:lvl4pPr>
            <a:lvl5pPr marL="0" indent="1828800">
              <a:spcBef>
                <a:spcPts val="600"/>
              </a:spcBef>
              <a:buSzTx/>
              <a:buFontTx/>
              <a:buNone/>
              <a:defRPr sz="280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Title Text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16306800" y="549276"/>
            <a:ext cx="4114800" cy="11703051"/>
          </a:xfrm>
          <a:prstGeom prst="rect">
            <a:avLst/>
          </a:prstGeom>
        </p:spPr>
        <p:txBody>
          <a:bodyPr/>
          <a:lstStyle/>
          <a:p>
            <a:r>
              <a:rPr dirty="0"/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idx="1"/>
          </p:nvPr>
        </p:nvSpPr>
        <p:spPr>
          <a:xfrm>
            <a:off x="3962400" y="549276"/>
            <a:ext cx="12039600" cy="11703051"/>
          </a:xfrm>
          <a:prstGeom prst="rect">
            <a:avLst/>
          </a:prstGeom>
        </p:spPr>
        <p:txBody>
          <a:bodyPr/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9917052" y="12802235"/>
            <a:ext cx="504548" cy="551181"/>
          </a:xfrm>
          <a:prstGeom prst="rect">
            <a:avLst/>
          </a:prstGeom>
          <a:ln w="25400">
            <a:miter lim="400000"/>
          </a:ln>
        </p:spPr>
        <p:txBody>
          <a:bodyPr wrap="none" tIns="91439" bIns="91439" anchor="ctr">
            <a:spAutoFit/>
          </a:bodyPr>
          <a:lstStyle>
            <a:lvl1pPr algn="r">
              <a:defRPr sz="2400"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6" r:id="rId6"/>
    <p:sldLayoutId id="2147483657" r:id="rId7"/>
    <p:sldLayoutId id="2147483658" r:id="rId8"/>
    <p:sldLayoutId id="2147483659" r:id="rId9"/>
  </p:sldLayoutIdLst>
  <p:transition spd="med"/>
  <p:hf hdr="0" ftr="0" dt="0"/>
  <p:txStyles>
    <p:titleStyle>
      <a:lvl1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45720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91440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137160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182880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685800" marR="0" indent="-68580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1110342" marR="0" indent="-653142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–"/>
        <a:tabLst/>
        <a:defRPr sz="6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524000" marR="0" indent="-60960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2103120" marR="0" indent="-73152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–"/>
        <a:tabLst/>
        <a:defRPr sz="6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560320" marR="0" indent="-73152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»"/>
        <a:tabLst/>
        <a:defRPr sz="6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3017520" marR="0" indent="-73152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474720" marR="0" indent="-73152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931920" marR="0" indent="-73152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389120" marR="0" indent="-73152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microsoft.com/office/2007/relationships/hdphoto" Target="../media/hdphoto12.wdp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31.png"/><Relationship Id="rId4" Type="http://schemas.microsoft.com/office/2007/relationships/hdphoto" Target="../media/hdphoto1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microsoft.com/office/2007/relationships/hdphoto" Target="../media/hdphoto12.wdp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36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31.png"/><Relationship Id="rId4" Type="http://schemas.microsoft.com/office/2007/relationships/hdphoto" Target="../media/hdphoto15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37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31.png"/><Relationship Id="rId4" Type="http://schemas.microsoft.com/office/2007/relationships/hdphoto" Target="../media/hdphoto16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microsoft.com/office/2007/relationships/hdphoto" Target="../media/hdphoto14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11" Type="http://schemas.openxmlformats.org/officeDocument/2006/relationships/image" Target="../media/image34.png"/><Relationship Id="rId5" Type="http://schemas.openxmlformats.org/officeDocument/2006/relationships/image" Target="../media/image39.png"/><Relationship Id="rId10" Type="http://schemas.microsoft.com/office/2007/relationships/hdphoto" Target="../media/hdphoto12.wdp"/><Relationship Id="rId4" Type="http://schemas.openxmlformats.org/officeDocument/2006/relationships/image" Target="../media/image42.sv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17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4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46.png"/><Relationship Id="rId4" Type="http://schemas.microsoft.com/office/2007/relationships/hdphoto" Target="../media/hdphoto18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47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46.png"/><Relationship Id="rId4" Type="http://schemas.microsoft.com/office/2007/relationships/hdphoto" Target="../media/hdphoto20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1.svg"/><Relationship Id="rId18" Type="http://schemas.openxmlformats.org/officeDocument/2006/relationships/image" Target="../media/image10.png"/><Relationship Id="rId3" Type="http://schemas.openxmlformats.org/officeDocument/2006/relationships/image" Target="../media/image2.jpeg"/><Relationship Id="rId7" Type="http://schemas.openxmlformats.org/officeDocument/2006/relationships/image" Target="../media/image5.svg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9.svg"/><Relationship Id="rId15" Type="http://schemas.openxmlformats.org/officeDocument/2006/relationships/image" Target="../media/image13.svg"/><Relationship Id="rId10" Type="http://schemas.openxmlformats.org/officeDocument/2006/relationships/image" Target="../media/image5.png"/><Relationship Id="rId19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7.svg"/><Relationship Id="rId1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48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46.png"/><Relationship Id="rId4" Type="http://schemas.microsoft.com/office/2007/relationships/hdphoto" Target="../media/hdphoto21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49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46.png"/><Relationship Id="rId4" Type="http://schemas.microsoft.com/office/2007/relationships/hdphoto" Target="../media/hdphoto2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32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svg"/><Relationship Id="rId5" Type="http://schemas.openxmlformats.org/officeDocument/2006/relationships/image" Target="../media/image51.png"/><Relationship Id="rId10" Type="http://schemas.openxmlformats.org/officeDocument/2006/relationships/image" Target="../media/image60.svg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32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89.sv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gif"/><Relationship Id="rId9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za_proekt@mail.ru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10" Type="http://schemas.openxmlformats.org/officeDocument/2006/relationships/image" Target="../media/image22.jpeg"/><Relationship Id="rId4" Type="http://schemas.microsoft.com/office/2007/relationships/hdphoto" Target="../media/hdphoto4.wdp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BBC180C7-D622-41C6-9BDE-2A27C8333FEE}"/>
              </a:ext>
            </a:extLst>
          </p:cNvPr>
          <p:cNvGrpSpPr/>
          <p:nvPr/>
        </p:nvGrpSpPr>
        <p:grpSpPr>
          <a:xfrm>
            <a:off x="3390690" y="5993632"/>
            <a:ext cx="17602619" cy="4750439"/>
            <a:chOff x="3390691" y="4857451"/>
            <a:chExt cx="17602619" cy="4750439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3F4CCFB0-1D7D-4FA1-97CB-A9A717DE342E}"/>
                </a:ext>
              </a:extLst>
            </p:cNvPr>
            <p:cNvGrpSpPr/>
            <p:nvPr/>
          </p:nvGrpSpPr>
          <p:grpSpPr>
            <a:xfrm>
              <a:off x="3390691" y="4857451"/>
              <a:ext cx="17602619" cy="4750439"/>
              <a:chOff x="3390691" y="4857451"/>
              <a:chExt cx="17602619" cy="4750439"/>
            </a:xfrm>
          </p:grpSpPr>
          <p:sp>
            <p:nvSpPr>
              <p:cNvPr id="117" name="Shape 117"/>
              <p:cNvSpPr/>
              <p:nvPr/>
            </p:nvSpPr>
            <p:spPr>
              <a:xfrm>
                <a:off x="3390691" y="4857451"/>
                <a:ext cx="17602619" cy="2215989"/>
              </a:xfrm>
              <a:prstGeom prst="rect">
                <a:avLst/>
              </a:prstGeom>
              <a:ln w="254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tIns="91439" bIns="91439" anchor="ctr">
                <a:spAutoFit/>
              </a:bodyPr>
              <a:lstStyle/>
              <a:p>
                <a:pPr algn="ctr">
                  <a:defRPr sz="6400" b="1">
                    <a:latin typeface="Myriad Pro"/>
                    <a:ea typeface="Myriad Pro"/>
                    <a:cs typeface="Myriad Pro"/>
                    <a:sym typeface="Myriad Pro"/>
                  </a:defRPr>
                </a:pPr>
                <a:r>
                  <a:rPr lang="ru-RU" sz="7200" dirty="0">
                    <a:solidFill>
                      <a:schemeClr val="bg1"/>
                    </a:solidFill>
                    <a:latin typeface="Myriad Pro"/>
                  </a:rPr>
                  <a:t>НА ПУТИ К БЕРЕЖЛИВОМУ </a:t>
                </a:r>
                <a:r>
                  <a:rPr lang="ru-RU" sz="7200" dirty="0" smtClean="0">
                    <a:solidFill>
                      <a:schemeClr val="bg1"/>
                    </a:solidFill>
                    <a:latin typeface="Myriad Pro"/>
                  </a:rPr>
                  <a:t>ГОРОДУ</a:t>
                </a:r>
                <a:endParaRPr lang="ru-RU" sz="7200" dirty="0">
                  <a:solidFill>
                    <a:schemeClr val="bg1"/>
                  </a:solidFill>
                  <a:latin typeface="Myriad Pro"/>
                </a:endParaRPr>
              </a:p>
              <a:p>
                <a:pPr algn="ctr">
                  <a:defRPr sz="6400" b="1">
                    <a:latin typeface="Myriad Pro"/>
                    <a:ea typeface="Myriad Pro"/>
                    <a:cs typeface="Myriad Pro"/>
                    <a:sym typeface="Myriad Pro"/>
                  </a:defRPr>
                </a:pPr>
                <a:r>
                  <a:rPr lang="ru-RU" sz="6000" dirty="0">
                    <a:solidFill>
                      <a:schemeClr val="bg1"/>
                    </a:solidFill>
                    <a:latin typeface="Myriad Pro"/>
                  </a:rPr>
                  <a:t>ПЕРВЫЕ ШАГИ</a:t>
                </a:r>
                <a:endParaRPr lang="en-US" sz="6000" dirty="0">
                  <a:solidFill>
                    <a:schemeClr val="bg1"/>
                  </a:solidFill>
                  <a:latin typeface="Myriad Pro"/>
                </a:endParaRPr>
              </a:p>
            </p:txBody>
          </p:sp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0473D6FA-0F68-492A-9CB0-89EC46B3F000}"/>
                  </a:ext>
                </a:extLst>
              </p:cNvPr>
              <p:cNvSpPr/>
              <p:nvPr/>
            </p:nvSpPr>
            <p:spPr>
              <a:xfrm>
                <a:off x="3390691" y="8900004"/>
                <a:ext cx="17602618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4000" dirty="0">
                    <a:solidFill>
                      <a:schemeClr val="bg1"/>
                    </a:solidFill>
                  </a:rPr>
                  <a:t>ЗАТО город Заречный Пензенской области</a:t>
                </a:r>
              </a:p>
            </p:txBody>
          </p:sp>
        </p:grp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0CC0BB8C-E56B-40A0-89DF-828AF2C897D2}"/>
                </a:ext>
              </a:extLst>
            </p:cNvPr>
            <p:cNvCxnSpPr/>
            <p:nvPr/>
          </p:nvCxnSpPr>
          <p:spPr>
            <a:xfrm>
              <a:off x="7331242" y="8032889"/>
              <a:ext cx="9721516" cy="0"/>
            </a:xfrm>
            <a:prstGeom prst="line">
              <a:avLst/>
            </a:prstGeom>
            <a:noFill/>
            <a:ln w="12700" cap="flat">
              <a:solidFill>
                <a:schemeClr val="bg1"/>
              </a:solidFill>
              <a:prstDash val="solid"/>
              <a:round/>
            </a:ln>
            <a:effectLst>
              <a:outerShdw blurRad="76200" dist="381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" y="0"/>
            <a:ext cx="24371808" cy="1372286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39234"/>
            <a:ext cx="24384000" cy="1237676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9F3F202-C41B-44A5-94C4-162B42F8445D}"/>
              </a:ext>
            </a:extLst>
          </p:cNvPr>
          <p:cNvSpPr txBox="1"/>
          <p:nvPr/>
        </p:nvSpPr>
        <p:spPr>
          <a:xfrm>
            <a:off x="12397105" y="4361652"/>
            <a:ext cx="9469371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accent3"/>
                </a:solidFill>
              </a:rPr>
              <a:t>ОСНОВНЫЕ МЕРОПРИЯТИЯ:</a:t>
            </a:r>
          </a:p>
          <a:p>
            <a:endParaRPr lang="ru-RU" sz="4400" b="1" dirty="0">
              <a:solidFill>
                <a:schemeClr val="accent3"/>
              </a:solidFill>
            </a:endParaRPr>
          </a:p>
          <a:p>
            <a:r>
              <a:rPr lang="ru-RU" sz="4400" dirty="0">
                <a:solidFill>
                  <a:schemeClr val="accent3"/>
                </a:solidFill>
              </a:rPr>
              <a:t>1. </a:t>
            </a:r>
            <a:r>
              <a:rPr lang="en-US" sz="4400" dirty="0" smtClean="0">
                <a:solidFill>
                  <a:schemeClr val="accent3"/>
                </a:solidFill>
              </a:rPr>
              <a:t>Call </a:t>
            </a:r>
            <a:r>
              <a:rPr lang="ru-RU" sz="4400" dirty="0" smtClean="0">
                <a:solidFill>
                  <a:schemeClr val="accent3"/>
                </a:solidFill>
              </a:rPr>
              <a:t>центр</a:t>
            </a:r>
            <a:r>
              <a:rPr lang="ru-RU" sz="4400" dirty="0">
                <a:solidFill>
                  <a:schemeClr val="accent3"/>
                </a:solidFill>
              </a:rPr>
              <a:t>, единая диспетчерская</a:t>
            </a:r>
          </a:p>
          <a:p>
            <a:r>
              <a:rPr lang="ru-RU" sz="4400" dirty="0">
                <a:solidFill>
                  <a:schemeClr val="accent3"/>
                </a:solidFill>
              </a:rPr>
              <a:t>2. Распределение заявок через CRM</a:t>
            </a:r>
          </a:p>
          <a:p>
            <a:r>
              <a:rPr lang="ru-RU" sz="4400" dirty="0" smtClean="0">
                <a:solidFill>
                  <a:schemeClr val="accent3"/>
                </a:solidFill>
              </a:rPr>
              <a:t>3. Служба </a:t>
            </a:r>
            <a:r>
              <a:rPr lang="ru-RU" sz="4400" dirty="0">
                <a:solidFill>
                  <a:schemeClr val="accent3"/>
                </a:solidFill>
              </a:rPr>
              <a:t>оперативного </a:t>
            </a:r>
            <a:r>
              <a:rPr lang="ru-RU" sz="4400" dirty="0" smtClean="0">
                <a:solidFill>
                  <a:schemeClr val="accent3"/>
                </a:solidFill>
              </a:rPr>
              <a:t>снабжения</a:t>
            </a:r>
          </a:p>
          <a:p>
            <a:r>
              <a:rPr lang="ru-RU" sz="4400" dirty="0" smtClean="0">
                <a:solidFill>
                  <a:schemeClr val="accent3"/>
                </a:solidFill>
              </a:rPr>
              <a:t>4</a:t>
            </a:r>
            <a:r>
              <a:rPr lang="ru-RU" sz="4400" dirty="0">
                <a:solidFill>
                  <a:schemeClr val="accent3"/>
                </a:solidFill>
              </a:rPr>
              <a:t>. Контроль качества обслуживания</a:t>
            </a:r>
            <a:endParaRPr lang="ru-RU" sz="4000" dirty="0">
              <a:solidFill>
                <a:schemeClr val="accent3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5CFAB5D-6568-4B19-BBCE-42EBF584B366}"/>
              </a:ext>
            </a:extLst>
          </p:cNvPr>
          <p:cNvSpPr/>
          <p:nvPr/>
        </p:nvSpPr>
        <p:spPr>
          <a:xfrm>
            <a:off x="2974975" y="4361652"/>
            <a:ext cx="669549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chemeClr val="accent3"/>
                </a:solidFill>
              </a:rPr>
              <a:t>ЦЕЛЬ: </a:t>
            </a:r>
          </a:p>
          <a:p>
            <a:r>
              <a:rPr lang="en-US" sz="4000" dirty="0">
                <a:solidFill>
                  <a:schemeClr val="accent3"/>
                </a:solidFill>
              </a:rPr>
              <a:t/>
            </a:r>
            <a:br>
              <a:rPr lang="en-US" sz="4000" dirty="0">
                <a:solidFill>
                  <a:schemeClr val="accent3"/>
                </a:solidFill>
              </a:rPr>
            </a:br>
            <a:r>
              <a:rPr lang="ru-RU" sz="4400" dirty="0">
                <a:solidFill>
                  <a:schemeClr val="accent3"/>
                </a:solidFill>
              </a:rPr>
              <a:t>Сократить максимальное время выполнения заявки с 72 до 5 часов</a:t>
            </a:r>
            <a:endParaRPr lang="ru-RU" sz="4000" dirty="0">
              <a:solidFill>
                <a:schemeClr val="accent3"/>
              </a:solidFill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63C52A1-E9C4-4F63-BD20-998956352981}"/>
              </a:ext>
            </a:extLst>
          </p:cNvPr>
          <p:cNvGrpSpPr/>
          <p:nvPr/>
        </p:nvGrpSpPr>
        <p:grpSpPr>
          <a:xfrm>
            <a:off x="3031433" y="8708911"/>
            <a:ext cx="6439780" cy="3271928"/>
            <a:chOff x="3031433" y="8708911"/>
            <a:chExt cx="6439780" cy="3271928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0DDEC01A-F15F-4D04-8DBC-6026971226E3}"/>
                </a:ext>
              </a:extLst>
            </p:cNvPr>
            <p:cNvGrpSpPr/>
            <p:nvPr/>
          </p:nvGrpSpPr>
          <p:grpSpPr>
            <a:xfrm>
              <a:off x="6215799" y="8708911"/>
              <a:ext cx="3255414" cy="3271928"/>
              <a:chOff x="5770670" y="8502496"/>
              <a:chExt cx="3255414" cy="3271928"/>
            </a:xfrm>
          </p:grpSpPr>
          <p:grpSp>
            <p:nvGrpSpPr>
              <p:cNvPr id="11" name="Группа 10">
                <a:extLst>
                  <a:ext uri="{FF2B5EF4-FFF2-40B4-BE49-F238E27FC236}">
                    <a16:creationId xmlns:a16="http://schemas.microsoft.com/office/drawing/2014/main" id="{A4A2B9E0-1284-4168-8EF9-2D1D516A6DD7}"/>
                  </a:ext>
                </a:extLst>
              </p:cNvPr>
              <p:cNvGrpSpPr/>
              <p:nvPr/>
            </p:nvGrpSpPr>
            <p:grpSpPr>
              <a:xfrm>
                <a:off x="5770670" y="8502496"/>
                <a:ext cx="3255414" cy="3271928"/>
                <a:chOff x="11299369" y="4573169"/>
                <a:chExt cx="4190794" cy="4212054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43" name="Арка 42">
                  <a:extLst>
                    <a:ext uri="{FF2B5EF4-FFF2-40B4-BE49-F238E27FC236}">
                      <a16:creationId xmlns:a16="http://schemas.microsoft.com/office/drawing/2014/main" id="{0D535997-0483-44D2-9187-DEAF50B6CF30}"/>
                    </a:ext>
                  </a:extLst>
                </p:cNvPr>
                <p:cNvSpPr/>
                <p:nvPr/>
              </p:nvSpPr>
              <p:spPr>
                <a:xfrm>
                  <a:off x="11299369" y="4573169"/>
                  <a:ext cx="4190793" cy="4190794"/>
                </a:xfrm>
                <a:prstGeom prst="blockArc">
                  <a:avLst>
                    <a:gd name="adj1" fmla="val 10695762"/>
                    <a:gd name="adj2" fmla="val 10619070"/>
                    <a:gd name="adj3" fmla="val 7866"/>
                  </a:avLst>
                </a:prstGeom>
                <a:grpFill/>
                <a:ln w="50800" cap="flat">
                  <a:solidFill>
                    <a:schemeClr val="bg1">
                      <a:lumMod val="95000"/>
                    </a:schemeClr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ctr">
                  <a:sp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sz="3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endParaRPr>
                </a:p>
              </p:txBody>
            </p:sp>
            <p:sp>
              <p:nvSpPr>
                <p:cNvPr id="8" name="Арка 7">
                  <a:extLst>
                    <a:ext uri="{FF2B5EF4-FFF2-40B4-BE49-F238E27FC236}">
                      <a16:creationId xmlns:a16="http://schemas.microsoft.com/office/drawing/2014/main" id="{724B854C-0222-41CF-B72A-1BF0A58900A4}"/>
                    </a:ext>
                  </a:extLst>
                </p:cNvPr>
                <p:cNvSpPr/>
                <p:nvPr/>
              </p:nvSpPr>
              <p:spPr>
                <a:xfrm>
                  <a:off x="11299370" y="4594429"/>
                  <a:ext cx="4190793" cy="4190794"/>
                </a:xfrm>
                <a:prstGeom prst="blockArc">
                  <a:avLst>
                    <a:gd name="adj1" fmla="val 10695762"/>
                    <a:gd name="adj2" fmla="val 10652124"/>
                    <a:gd name="adj3" fmla="val 8461"/>
                  </a:avLst>
                </a:prstGeom>
                <a:solidFill>
                  <a:srgbClr val="024383"/>
                </a:solidFill>
                <a:ln w="50800" cap="flat">
                  <a:solidFill>
                    <a:schemeClr val="bg1">
                      <a:lumMod val="95000"/>
                    </a:schemeClr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ctr">
                  <a:sp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sz="3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endParaRPr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F49AA75-5AAE-4EC4-B85E-18E38CB2D1AD}"/>
                  </a:ext>
                </a:extLst>
              </p:cNvPr>
              <p:cNvSpPr txBox="1"/>
              <p:nvPr/>
            </p:nvSpPr>
            <p:spPr>
              <a:xfrm>
                <a:off x="6204536" y="9538297"/>
                <a:ext cx="2387682" cy="120032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sp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600" b="1" i="0" u="none" strike="noStrike" cap="none" spc="0" normalizeH="0" baseline="0" dirty="0">
                    <a:ln>
                      <a:noFill/>
                    </a:ln>
                    <a:solidFill>
                      <a:schemeClr val="accent3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rPr>
                  <a:t>100%</a:t>
                </a:r>
                <a:endParaRPr kumimoji="0" lang="ru-RU" sz="6600" b="1" i="0" u="none" strike="noStrike" cap="none" spc="0" normalizeH="0" baseline="0" dirty="0">
                  <a:ln>
                    <a:noFill/>
                  </a:ln>
                  <a:solidFill>
                    <a:schemeClr val="accent3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</p:grpSp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A8392837-5AF0-4BCE-B207-7EA6FD378E09}"/>
                </a:ext>
              </a:extLst>
            </p:cNvPr>
            <p:cNvSpPr/>
            <p:nvPr/>
          </p:nvSpPr>
          <p:spPr>
            <a:xfrm>
              <a:off x="3031433" y="8966727"/>
              <a:ext cx="552994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400" b="1" dirty="0">
                  <a:solidFill>
                    <a:schemeClr val="accent3"/>
                  </a:solidFill>
                </a:rPr>
                <a:t>СТАТУС: </a:t>
              </a:r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232C35F-9CAB-4DAF-9F37-0AF2933D37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959484" y="12389794"/>
            <a:ext cx="303288" cy="461663"/>
          </a:xfrm>
        </p:spPr>
        <p:txBody>
          <a:bodyPr/>
          <a:lstStyle/>
          <a:p>
            <a:fld id="{86CB4B4D-7CA3-9044-876B-883B54F8677D}" type="slidenum">
              <a:rPr lang="ru-RU" smtClean="0">
                <a:solidFill>
                  <a:schemeClr val="bg1"/>
                </a:solidFill>
              </a:rPr>
              <a:pPr/>
              <a:t>10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7E52525-A946-4996-9114-0A3FBEAD8E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0000" l="3662" r="92113">
                        <a14:foregroundMark x1="51268" y1="5000" x2="51268" y2="5000"/>
                        <a14:foregroundMark x1="3662" y1="38929" x2="3662" y2="38929"/>
                        <a14:foregroundMark x1="92113" y1="41786" x2="92113" y2="41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1372" y="1494344"/>
            <a:ext cx="1240972" cy="98243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3F25B0D-A42D-43C7-8DA2-A6C282D16FAA}"/>
              </a:ext>
            </a:extLst>
          </p:cNvPr>
          <p:cNvSpPr txBox="1"/>
          <p:nvPr/>
        </p:nvSpPr>
        <p:spPr>
          <a:xfrm>
            <a:off x="12397104" y="8966727"/>
            <a:ext cx="10199689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accent3"/>
                </a:solidFill>
              </a:rPr>
              <a:t>РОЛЬ ПРОЕКТНОГО ОФИСА:</a:t>
            </a:r>
          </a:p>
          <a:p>
            <a:endParaRPr lang="ru-RU" sz="4400" b="1" dirty="0">
              <a:solidFill>
                <a:schemeClr val="accent3"/>
              </a:solidFill>
            </a:endParaRPr>
          </a:p>
          <a:p>
            <a:r>
              <a:rPr lang="ru-RU" sz="4400" dirty="0">
                <a:solidFill>
                  <a:schemeClr val="accent3"/>
                </a:solidFill>
              </a:rPr>
              <a:t>1. Методологическая поддержка</a:t>
            </a:r>
          </a:p>
          <a:p>
            <a:r>
              <a:rPr lang="ru-RU" sz="4400" dirty="0">
                <a:solidFill>
                  <a:schemeClr val="accent3"/>
                </a:solidFill>
              </a:rPr>
              <a:t>2. Администратор проекта</a:t>
            </a:r>
          </a:p>
          <a:p>
            <a:r>
              <a:rPr lang="ru-RU" sz="4400" dirty="0">
                <a:solidFill>
                  <a:schemeClr val="accent3"/>
                </a:solidFill>
              </a:rPr>
              <a:t>3. Исполнитель отдельных мероприятий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708BD10B-32F5-4E8D-B07C-34FFE263A9B5}"/>
              </a:ext>
            </a:extLst>
          </p:cNvPr>
          <p:cNvSpPr/>
          <p:nvPr/>
        </p:nvSpPr>
        <p:spPr>
          <a:xfrm>
            <a:off x="304800" y="288000"/>
            <a:ext cx="23774400" cy="13140000"/>
          </a:xfrm>
          <a:prstGeom prst="rect">
            <a:avLst/>
          </a:prstGeom>
          <a:noFill/>
          <a:ln w="12700" cap="flat">
            <a:solidFill>
              <a:schemeClr val="accent3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58A3DAE-2F00-4F0B-8903-0909D43D3439}"/>
              </a:ext>
            </a:extLst>
          </p:cNvPr>
          <p:cNvSpPr txBox="1"/>
          <p:nvPr/>
        </p:nvSpPr>
        <p:spPr>
          <a:xfrm>
            <a:off x="1247359" y="2429481"/>
            <a:ext cx="13478291" cy="203132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r>
              <a:rPr lang="ru-RU" sz="4000" dirty="0" smtClean="0">
                <a:solidFill>
                  <a:schemeClr val="accent3"/>
                </a:solidFill>
              </a:rPr>
              <a:t>Оптимизация процесса приема и исполнения оперативных и срочных заявок от жителей (сантехническая служба)</a:t>
            </a:r>
            <a:endParaRPr lang="ru-RU" sz="4000" dirty="0">
              <a:solidFill>
                <a:schemeClr val="accent3"/>
              </a:solidFill>
            </a:endParaRPr>
          </a:p>
          <a:p>
            <a:endParaRPr lang="ru-RU" sz="4000" dirty="0">
              <a:solidFill>
                <a:schemeClr val="accent3"/>
              </a:solidFill>
            </a:endParaRPr>
          </a:p>
        </p:txBody>
      </p:sp>
      <p:sp>
        <p:nvSpPr>
          <p:cNvPr id="31" name="Shape 219">
            <a:extLst>
              <a:ext uri="{FF2B5EF4-FFF2-40B4-BE49-F238E27FC236}">
                <a16:creationId xmlns:a16="http://schemas.microsoft.com/office/drawing/2014/main" id="{74F9069C-3F0E-43D8-8A74-4388F86941EE}"/>
              </a:ext>
            </a:extLst>
          </p:cNvPr>
          <p:cNvSpPr/>
          <p:nvPr/>
        </p:nvSpPr>
        <p:spPr>
          <a:xfrm>
            <a:off x="1247359" y="1339234"/>
            <a:ext cx="16881330" cy="1292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>
              <a:defRPr sz="7200" b="1">
                <a:solidFill>
                  <a:srgbClr val="8BC732"/>
                </a:solidFill>
              </a:defRPr>
            </a:pPr>
            <a:r>
              <a:rPr lang="ru-RU" dirty="0">
                <a:solidFill>
                  <a:schemeClr val="accent3"/>
                </a:solidFill>
              </a:rPr>
              <a:t>ЖКХ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F5C0958-255E-4BA7-9DC2-45A630F797B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8262" y="1582479"/>
            <a:ext cx="1100309" cy="80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25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BB5C5B7-E240-4BE9-9585-E5BABA0A58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7" b="15350"/>
          <a:stretch/>
        </p:blipFill>
        <p:spPr>
          <a:xfrm>
            <a:off x="-7889" y="0"/>
            <a:ext cx="24399779" cy="13716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76ED48A-E24B-4547-AAFF-C47923EDBF4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0000" l="3662" r="92113">
                        <a14:foregroundMark x1="51268" y1="5000" x2="51268" y2="5000"/>
                        <a14:foregroundMark x1="3662" y1="38929" x2="3662" y2="38929"/>
                        <a14:foregroundMark x1="92113" y1="41786" x2="92113" y2="41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1372" y="1494344"/>
            <a:ext cx="1240972" cy="98243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C4BA8B9-F080-4E56-95B0-2955D5AC848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31" b="99485" l="4906" r="98868">
                        <a14:foregroundMark x1="93208" y1="8247" x2="93208" y2="8247"/>
                        <a14:foregroundMark x1="95094" y1="8247" x2="95094" y2="8247"/>
                        <a14:foregroundMark x1="93962" y1="1031" x2="93962" y2="1031"/>
                        <a14:foregroundMark x1="99245" y1="4639" x2="99245" y2="4639"/>
                        <a14:foregroundMark x1="17736" y1="87113" x2="17736" y2="87113"/>
                        <a14:foregroundMark x1="39623" y1="89691" x2="39623" y2="89691"/>
                        <a14:foregroundMark x1="51698" y1="86082" x2="51698" y2="86082"/>
                        <a14:foregroundMark x1="50943" y1="93299" x2="26415" y2="87629"/>
                        <a14:foregroundMark x1="42264" y1="86082" x2="74717" y2="43299"/>
                        <a14:foregroundMark x1="74717" y1="43299" x2="84528" y2="48454"/>
                        <a14:foregroundMark x1="78113" y1="52577" x2="36604" y2="90206"/>
                        <a14:foregroundMark x1="36604" y1="90206" x2="50566" y2="46392"/>
                        <a14:foregroundMark x1="56604" y1="63402" x2="64528" y2="34021"/>
                        <a14:foregroundMark x1="60755" y1="49485" x2="33962" y2="81959"/>
                        <a14:foregroundMark x1="46038" y1="59278" x2="22264" y2="91753"/>
                        <a14:foregroundMark x1="45283" y1="53093" x2="20000" y2="81959"/>
                        <a14:foregroundMark x1="43774" y1="48969" x2="21509" y2="74742"/>
                        <a14:foregroundMark x1="22264" y1="84536" x2="11698" y2="99485"/>
                        <a14:foregroundMark x1="26415" y1="66495" x2="6792" y2="93299"/>
                        <a14:foregroundMark x1="6792" y1="97938" x2="4906" y2="99485"/>
                        <a14:foregroundMark x1="49434" y1="88144" x2="37358" y2="98454"/>
                        <a14:foregroundMark x1="33962" y1="84536" x2="70189" y2="47938"/>
                        <a14:foregroundMark x1="70189" y1="47938" x2="49811" y2="99485"/>
                        <a14:foregroundMark x1="71321" y1="57216" x2="71321" y2="58763"/>
                        <a14:foregroundMark x1="67170" y1="68557" x2="67170" y2="68557"/>
                        <a14:foregroundMark x1="92075" y1="42268" x2="58868" y2="84536"/>
                        <a14:foregroundMark x1="83019" y1="54639" x2="73962" y2="65464"/>
                        <a14:foregroundMark x1="83396" y1="55155" x2="71698" y2="67010"/>
                        <a14:foregroundMark x1="82642" y1="57732" x2="76226" y2="66495"/>
                        <a14:foregroundMark x1="83019" y1="58247" x2="76226" y2="67010"/>
                        <a14:foregroundMark x1="38113" y1="52062" x2="25283" y2="65464"/>
                        <a14:foregroundMark x1="36981" y1="51546" x2="28302" y2="63918"/>
                        <a14:foregroundMark x1="37358" y1="48969" x2="26415" y2="63918"/>
                        <a14:foregroundMark x1="38113" y1="48454" x2="25283" y2="65464"/>
                        <a14:foregroundMark x1="83396" y1="59278" x2="71321" y2="72165"/>
                        <a14:foregroundMark x1="84151" y1="58763" x2="76604" y2="69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8262" y="1582479"/>
            <a:ext cx="1100309" cy="806167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5FCB812-63D2-48B9-8C2E-B8E1DD6588E4}"/>
              </a:ext>
            </a:extLst>
          </p:cNvPr>
          <p:cNvSpPr/>
          <p:nvPr/>
        </p:nvSpPr>
        <p:spPr>
          <a:xfrm>
            <a:off x="2974975" y="4361652"/>
            <a:ext cx="849153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</a:rPr>
              <a:t>ПРОБЛЕМА:</a:t>
            </a:r>
          </a:p>
          <a:p>
            <a:endParaRPr lang="ru-RU" sz="4800" b="1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800" dirty="0" smtClean="0">
                <a:solidFill>
                  <a:schemeClr val="bg1"/>
                </a:solidFill>
              </a:rPr>
              <a:t>Временные потери при подаче заявки (поиск нужного номера и соединение с оператором)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D3474F-5404-48FF-B1F2-25DE4B4EA558}"/>
              </a:ext>
            </a:extLst>
          </p:cNvPr>
          <p:cNvSpPr txBox="1"/>
          <p:nvPr/>
        </p:nvSpPr>
        <p:spPr>
          <a:xfrm>
            <a:off x="12552364" y="4361652"/>
            <a:ext cx="10440986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</a:rPr>
              <a:t>ЧТО СДЕЛАНО:</a:t>
            </a:r>
          </a:p>
          <a:p>
            <a:endParaRPr lang="ru-RU" sz="4800" b="1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800" dirty="0">
                <a:solidFill>
                  <a:schemeClr val="bg1"/>
                </a:solidFill>
              </a:rPr>
              <a:t>Единый с</a:t>
            </a:r>
            <a:r>
              <a:rPr lang="en-US" sz="4800" dirty="0" smtClean="0">
                <a:solidFill>
                  <a:schemeClr val="bg1"/>
                </a:solidFill>
              </a:rPr>
              <a:t>all </a:t>
            </a:r>
            <a:r>
              <a:rPr lang="ru-RU" sz="4800" dirty="0" smtClean="0">
                <a:solidFill>
                  <a:schemeClr val="bg1"/>
                </a:solidFill>
              </a:rPr>
              <a:t>центр 24/7</a:t>
            </a:r>
            <a:endParaRPr lang="ru-RU" sz="48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AD6ECE5-7B6D-46D0-AAA1-063A07A9FC9E}"/>
              </a:ext>
            </a:extLst>
          </p:cNvPr>
          <p:cNvSpPr/>
          <p:nvPr/>
        </p:nvSpPr>
        <p:spPr>
          <a:xfrm>
            <a:off x="304800" y="288000"/>
            <a:ext cx="23774400" cy="13140000"/>
          </a:xfrm>
          <a:prstGeom prst="rect">
            <a:avLst/>
          </a:prstGeom>
          <a:noFill/>
          <a:ln w="127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A9304D-A0F1-4186-9DD0-689B4040D90E}"/>
              </a:ext>
            </a:extLst>
          </p:cNvPr>
          <p:cNvSpPr txBox="1"/>
          <p:nvPr/>
        </p:nvSpPr>
        <p:spPr>
          <a:xfrm>
            <a:off x="1247359" y="2429481"/>
            <a:ext cx="13668791" cy="203132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r>
              <a:rPr lang="ru-RU" sz="4000" dirty="0">
                <a:solidFill>
                  <a:schemeClr val="bg1">
                    <a:lumMod val="95000"/>
                  </a:schemeClr>
                </a:solidFill>
              </a:rPr>
              <a:t>Оптимизация процесса приема и исполнения оперативных и срочных заявок от жителей (сантехническая служба)</a:t>
            </a:r>
          </a:p>
          <a:p>
            <a:endParaRPr lang="ru-RU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9" name="Shape 219">
            <a:extLst>
              <a:ext uri="{FF2B5EF4-FFF2-40B4-BE49-F238E27FC236}">
                <a16:creationId xmlns:a16="http://schemas.microsoft.com/office/drawing/2014/main" id="{AE80A4C6-7643-4FB4-8536-1DEB36A839A3}"/>
              </a:ext>
            </a:extLst>
          </p:cNvPr>
          <p:cNvSpPr/>
          <p:nvPr/>
        </p:nvSpPr>
        <p:spPr>
          <a:xfrm>
            <a:off x="1247359" y="1339234"/>
            <a:ext cx="16881330" cy="1292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>
              <a:defRPr sz="7200" b="1">
                <a:solidFill>
                  <a:srgbClr val="8BC732"/>
                </a:solidFill>
              </a:defRPr>
            </a:pPr>
            <a:r>
              <a:rPr lang="ru-RU" dirty="0">
                <a:solidFill>
                  <a:schemeClr val="bg1"/>
                </a:solidFill>
              </a:rPr>
              <a:t>ЖКХ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077F51F-21B8-411D-A55B-09B53F5352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ru-RU">
                <a:solidFill>
                  <a:schemeClr val="bg1"/>
                </a:solidFill>
              </a:rPr>
              <a:pPr/>
              <a:t>11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9388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36967"/>
            <a:ext cx="24384000" cy="6679033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232C35F-9CAB-4DAF-9F37-0AF2933D37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ru-RU">
                <a:solidFill>
                  <a:schemeClr val="bg1"/>
                </a:solidFill>
              </a:rPr>
              <a:pPr/>
              <a:t>12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225C6BD-DD50-4E67-A08B-3CAB307DA8E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0000" l="3662" r="92113">
                        <a14:foregroundMark x1="51268" y1="5000" x2="51268" y2="5000"/>
                        <a14:foregroundMark x1="3662" y1="38929" x2="3662" y2="38929"/>
                        <a14:foregroundMark x1="92113" y1="41786" x2="92113" y2="41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1372" y="1494344"/>
            <a:ext cx="1240972" cy="982436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B2EBA56-69E4-4073-99FC-3E2CF20F51E7}"/>
              </a:ext>
            </a:extLst>
          </p:cNvPr>
          <p:cNvSpPr/>
          <p:nvPr/>
        </p:nvSpPr>
        <p:spPr>
          <a:xfrm>
            <a:off x="2974975" y="4361652"/>
            <a:ext cx="892377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chemeClr val="accent3"/>
                </a:solidFill>
              </a:rPr>
              <a:t>ПРОБЛЕМА:</a:t>
            </a:r>
          </a:p>
          <a:p>
            <a:endParaRPr lang="ru-RU" sz="4800" b="1" dirty="0">
              <a:solidFill>
                <a:schemeClr val="accent3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800" dirty="0" smtClean="0">
                <a:solidFill>
                  <a:schemeClr val="accent3"/>
                </a:solidFill>
              </a:rPr>
              <a:t>Регистрация и учет заявок вручную (журнал)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800" dirty="0" smtClean="0">
                <a:solidFill>
                  <a:schemeClr val="accent3"/>
                </a:solidFill>
              </a:rPr>
              <a:t>Отсутствие системы оперативного распределения задач</a:t>
            </a:r>
            <a:endParaRPr lang="ru-RU" sz="4800" dirty="0">
              <a:solidFill>
                <a:schemeClr val="accent3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229318F-4B18-496F-A8F8-5FF6A97C8214}"/>
              </a:ext>
            </a:extLst>
          </p:cNvPr>
          <p:cNvSpPr/>
          <p:nvPr/>
        </p:nvSpPr>
        <p:spPr>
          <a:xfrm>
            <a:off x="304800" y="288000"/>
            <a:ext cx="23774400" cy="13140000"/>
          </a:xfrm>
          <a:prstGeom prst="rect">
            <a:avLst/>
          </a:prstGeom>
          <a:noFill/>
          <a:ln w="12700" cap="flat">
            <a:solidFill>
              <a:schemeClr val="accent3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DD321B-8951-4275-8434-B5C41D724ECB}"/>
              </a:ext>
            </a:extLst>
          </p:cNvPr>
          <p:cNvSpPr txBox="1"/>
          <p:nvPr/>
        </p:nvSpPr>
        <p:spPr>
          <a:xfrm>
            <a:off x="1247359" y="2429481"/>
            <a:ext cx="13497341" cy="203132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r>
              <a:rPr lang="ru-RU" sz="4000" dirty="0">
                <a:solidFill>
                  <a:schemeClr val="accent3"/>
                </a:solidFill>
              </a:rPr>
              <a:t>Оптимизация процесса приема и исполнения оперативных и срочных заявок от </a:t>
            </a:r>
            <a:r>
              <a:rPr lang="ru-RU" sz="4000" dirty="0" smtClean="0">
                <a:solidFill>
                  <a:schemeClr val="accent3"/>
                </a:solidFill>
              </a:rPr>
              <a:t>жителей (</a:t>
            </a:r>
            <a:r>
              <a:rPr lang="ru-RU" sz="4000" dirty="0">
                <a:solidFill>
                  <a:schemeClr val="accent3"/>
                </a:solidFill>
              </a:rPr>
              <a:t>сантехническая служба)</a:t>
            </a:r>
          </a:p>
          <a:p>
            <a:endParaRPr lang="ru-RU" sz="4000" dirty="0">
              <a:solidFill>
                <a:schemeClr val="accent3"/>
              </a:solidFill>
            </a:endParaRPr>
          </a:p>
        </p:txBody>
      </p:sp>
      <p:sp>
        <p:nvSpPr>
          <p:cNvPr id="22" name="Shape 219">
            <a:extLst>
              <a:ext uri="{FF2B5EF4-FFF2-40B4-BE49-F238E27FC236}">
                <a16:creationId xmlns:a16="http://schemas.microsoft.com/office/drawing/2014/main" id="{E3C341F4-B93C-4A81-86DF-C3F0487253F3}"/>
              </a:ext>
            </a:extLst>
          </p:cNvPr>
          <p:cNvSpPr/>
          <p:nvPr/>
        </p:nvSpPr>
        <p:spPr>
          <a:xfrm>
            <a:off x="1247359" y="1339234"/>
            <a:ext cx="16881330" cy="1292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>
              <a:defRPr sz="7200" b="1">
                <a:solidFill>
                  <a:srgbClr val="8BC732"/>
                </a:solidFill>
              </a:defRPr>
            </a:pPr>
            <a:r>
              <a:rPr lang="ru-RU" dirty="0">
                <a:solidFill>
                  <a:schemeClr val="accent3"/>
                </a:solidFill>
              </a:rPr>
              <a:t>ЖКХ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F5C0958-255E-4BA7-9DC2-45A630F797B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42242" y="1443321"/>
            <a:ext cx="1100309" cy="8061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03F505B-7E51-4635-9ADA-047B304CEEFE}"/>
              </a:ext>
            </a:extLst>
          </p:cNvPr>
          <p:cNvSpPr txBox="1"/>
          <p:nvPr/>
        </p:nvSpPr>
        <p:spPr>
          <a:xfrm>
            <a:off x="12506792" y="4361652"/>
            <a:ext cx="10817810" cy="52629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accent3"/>
                </a:solidFill>
              </a:rPr>
              <a:t>ЧТО СДЕЛАНО:</a:t>
            </a:r>
          </a:p>
          <a:p>
            <a:endParaRPr lang="ru-RU" sz="4800" b="1" dirty="0">
              <a:solidFill>
                <a:schemeClr val="accent3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800" dirty="0">
                <a:solidFill>
                  <a:schemeClr val="accent3"/>
                </a:solidFill>
              </a:rPr>
              <a:t>Электронная система управления </a:t>
            </a:r>
            <a:r>
              <a:rPr lang="ru-RU" sz="4800" dirty="0" smtClean="0">
                <a:solidFill>
                  <a:schemeClr val="accent3"/>
                </a:solidFill>
              </a:rPr>
              <a:t>заявками</a:t>
            </a:r>
          </a:p>
          <a:p>
            <a:pPr marL="533400"/>
            <a:r>
              <a:rPr lang="en-US" sz="4800" dirty="0" smtClean="0">
                <a:solidFill>
                  <a:schemeClr val="accent3"/>
                </a:solidFill>
              </a:rPr>
              <a:t>Call</a:t>
            </a:r>
            <a:r>
              <a:rPr lang="ru-RU" sz="4800" dirty="0" smtClean="0">
                <a:solidFill>
                  <a:schemeClr val="accent3"/>
                </a:solidFill>
              </a:rPr>
              <a:t> центр    </a:t>
            </a:r>
            <a:r>
              <a:rPr lang="en-US" sz="4800" dirty="0" smtClean="0">
                <a:solidFill>
                  <a:schemeClr val="accent3"/>
                </a:solidFill>
              </a:rPr>
              <a:t> </a:t>
            </a:r>
            <a:r>
              <a:rPr lang="ru-RU" sz="4800" dirty="0" smtClean="0">
                <a:solidFill>
                  <a:schemeClr val="accent3"/>
                </a:solidFill>
              </a:rPr>
              <a:t> </a:t>
            </a:r>
            <a:r>
              <a:rPr lang="en-US" sz="4800" dirty="0" smtClean="0">
                <a:solidFill>
                  <a:schemeClr val="accent3"/>
                </a:solidFill>
              </a:rPr>
              <a:t>   </a:t>
            </a:r>
            <a:r>
              <a:rPr lang="ru-RU" sz="4800" dirty="0" smtClean="0">
                <a:solidFill>
                  <a:schemeClr val="accent3"/>
                </a:solidFill>
              </a:rPr>
              <a:t>мастер </a:t>
            </a:r>
            <a:r>
              <a:rPr lang="en-US" sz="4800" dirty="0" smtClean="0">
                <a:solidFill>
                  <a:schemeClr val="accent3"/>
                </a:solidFill>
              </a:rPr>
              <a:t>   </a:t>
            </a:r>
            <a:r>
              <a:rPr lang="ru-RU" sz="4800" dirty="0" smtClean="0">
                <a:solidFill>
                  <a:schemeClr val="accent3"/>
                </a:solidFill>
              </a:rPr>
              <a:t>   </a:t>
            </a:r>
            <a:r>
              <a:rPr lang="en-US" sz="4800" dirty="0" smtClean="0">
                <a:solidFill>
                  <a:schemeClr val="accent3"/>
                </a:solidFill>
              </a:rPr>
              <a:t> </a:t>
            </a:r>
            <a:r>
              <a:rPr lang="ru-RU" sz="4800" dirty="0" smtClean="0">
                <a:solidFill>
                  <a:schemeClr val="accent3"/>
                </a:solidFill>
              </a:rPr>
              <a:t>сантехник</a:t>
            </a:r>
          </a:p>
          <a:p>
            <a:pPr marL="533400"/>
            <a:endParaRPr lang="ru-RU" sz="4800" b="1" dirty="0" smtClean="0">
              <a:solidFill>
                <a:schemeClr val="accent3"/>
              </a:solidFill>
            </a:endParaRPr>
          </a:p>
          <a:p>
            <a:pPr marL="6362700"/>
            <a:endParaRPr lang="ru-RU" sz="4800" dirty="0">
              <a:solidFill>
                <a:schemeClr val="accent3"/>
              </a:solidFill>
            </a:endParaRPr>
          </a:p>
        </p:txBody>
      </p:sp>
      <p:sp>
        <p:nvSpPr>
          <p:cNvPr id="2" name="Стрелка вправо 1"/>
          <p:cNvSpPr/>
          <p:nvPr/>
        </p:nvSpPr>
        <p:spPr>
          <a:xfrm>
            <a:off x="16103600" y="7501466"/>
            <a:ext cx="626533" cy="508000"/>
          </a:xfrm>
          <a:prstGeom prst="rightArrow">
            <a:avLst/>
          </a:prstGeom>
          <a:noFill/>
          <a:ln w="50800" cap="flat">
            <a:solidFill>
              <a:srgbClr val="00B05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9" name="Стрелка вправо 18"/>
          <p:cNvSpPr/>
          <p:nvPr/>
        </p:nvSpPr>
        <p:spPr>
          <a:xfrm>
            <a:off x="19087568" y="7501466"/>
            <a:ext cx="626533" cy="508000"/>
          </a:xfrm>
          <a:prstGeom prst="rightArrow">
            <a:avLst/>
          </a:prstGeom>
          <a:noFill/>
          <a:ln w="50800" cap="flat">
            <a:solidFill>
              <a:srgbClr val="00B05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06676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764662E-8C34-4994-81EA-10A54AC4B8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964" b="13660"/>
          <a:stretch/>
        </p:blipFill>
        <p:spPr>
          <a:xfrm>
            <a:off x="0" y="-1"/>
            <a:ext cx="24384000" cy="13716001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F1C9DCD-DB49-4C50-B714-1F32DE9FE2A8}"/>
              </a:ext>
            </a:extLst>
          </p:cNvPr>
          <p:cNvSpPr/>
          <p:nvPr/>
        </p:nvSpPr>
        <p:spPr>
          <a:xfrm flipV="1">
            <a:off x="0" y="-9135"/>
            <a:ext cx="24384000" cy="13734270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70000"/>
                </a:schemeClr>
              </a:gs>
              <a:gs pos="100000">
                <a:srgbClr val="03519F">
                  <a:alpha val="70000"/>
                </a:srgbClr>
              </a:gs>
            </a:gsLst>
            <a:lin ang="0" scaled="1"/>
            <a:tileRect/>
          </a:gra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232C35F-9CAB-4DAF-9F37-0AF2933D37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ru-RU">
                <a:solidFill>
                  <a:schemeClr val="bg1"/>
                </a:solidFill>
              </a:rPr>
              <a:pPr/>
              <a:t>13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7610FDB-2147-4390-BCC4-22AA62F7C57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0000" l="3662" r="92113">
                        <a14:foregroundMark x1="51268" y1="5000" x2="51268" y2="5000"/>
                        <a14:foregroundMark x1="3662" y1="38929" x2="3662" y2="38929"/>
                        <a14:foregroundMark x1="92113" y1="41786" x2="92113" y2="41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1372" y="1494344"/>
            <a:ext cx="1240972" cy="98243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A960DC3-6364-4C7C-A3DF-3D951459DB3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31" b="99485" l="4906" r="98868">
                        <a14:foregroundMark x1="93208" y1="8247" x2="93208" y2="8247"/>
                        <a14:foregroundMark x1="95094" y1="8247" x2="95094" y2="8247"/>
                        <a14:foregroundMark x1="93962" y1="1031" x2="93962" y2="1031"/>
                        <a14:foregroundMark x1="99245" y1="4639" x2="99245" y2="4639"/>
                        <a14:foregroundMark x1="17736" y1="87113" x2="17736" y2="87113"/>
                        <a14:foregroundMark x1="39623" y1="89691" x2="39623" y2="89691"/>
                        <a14:foregroundMark x1="51698" y1="86082" x2="51698" y2="86082"/>
                        <a14:foregroundMark x1="50943" y1="93299" x2="26415" y2="87629"/>
                        <a14:foregroundMark x1="42264" y1="86082" x2="74717" y2="43299"/>
                        <a14:foregroundMark x1="74717" y1="43299" x2="84528" y2="48454"/>
                        <a14:foregroundMark x1="78113" y1="52577" x2="36604" y2="90206"/>
                        <a14:foregroundMark x1="36604" y1="90206" x2="50566" y2="46392"/>
                        <a14:foregroundMark x1="56604" y1="63402" x2="64528" y2="34021"/>
                        <a14:foregroundMark x1="60755" y1="49485" x2="33962" y2="81959"/>
                        <a14:foregroundMark x1="46038" y1="59278" x2="22264" y2="91753"/>
                        <a14:foregroundMark x1="45283" y1="53093" x2="20000" y2="81959"/>
                        <a14:foregroundMark x1="43774" y1="48969" x2="21509" y2="74742"/>
                        <a14:foregroundMark x1="22264" y1="84536" x2="11698" y2="99485"/>
                        <a14:foregroundMark x1="26415" y1="66495" x2="6792" y2="93299"/>
                        <a14:foregroundMark x1="6792" y1="97938" x2="4906" y2="99485"/>
                        <a14:foregroundMark x1="49434" y1="88144" x2="37358" y2="98454"/>
                        <a14:foregroundMark x1="33962" y1="84536" x2="70189" y2="47938"/>
                        <a14:foregroundMark x1="70189" y1="47938" x2="49811" y2="99485"/>
                        <a14:foregroundMark x1="71321" y1="57216" x2="71321" y2="58763"/>
                        <a14:foregroundMark x1="67170" y1="68557" x2="67170" y2="68557"/>
                        <a14:foregroundMark x1="92075" y1="42268" x2="58868" y2="84536"/>
                        <a14:foregroundMark x1="83019" y1="54639" x2="73962" y2="65464"/>
                        <a14:foregroundMark x1="83396" y1="55155" x2="71698" y2="67010"/>
                        <a14:foregroundMark x1="82642" y1="57732" x2="76226" y2="66495"/>
                        <a14:foregroundMark x1="83019" y1="58247" x2="76226" y2="67010"/>
                        <a14:foregroundMark x1="38113" y1="52062" x2="25283" y2="65464"/>
                        <a14:foregroundMark x1="36981" y1="51546" x2="28302" y2="63918"/>
                        <a14:foregroundMark x1="37358" y1="48969" x2="26415" y2="63918"/>
                        <a14:foregroundMark x1="38113" y1="48454" x2="25283" y2="65464"/>
                        <a14:foregroundMark x1="83396" y1="59278" x2="71321" y2="72165"/>
                        <a14:foregroundMark x1="84151" y1="58763" x2="76604" y2="69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8262" y="1582479"/>
            <a:ext cx="1100309" cy="806167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ADEC524-7379-4B3C-A739-FF1DED2C811F}"/>
              </a:ext>
            </a:extLst>
          </p:cNvPr>
          <p:cNvSpPr/>
          <p:nvPr/>
        </p:nvSpPr>
        <p:spPr>
          <a:xfrm>
            <a:off x="2974976" y="4361652"/>
            <a:ext cx="66770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</a:rPr>
              <a:t>ПРОБЛЕМА:</a:t>
            </a:r>
          </a:p>
          <a:p>
            <a:endParaRPr lang="ru-RU" sz="4800" b="1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800" dirty="0" smtClean="0">
                <a:solidFill>
                  <a:schemeClr val="bg1"/>
                </a:solidFill>
              </a:rPr>
              <a:t>Лишние перемещения при доставке материалов и оборудования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6E2293-B8BB-4AFC-BD80-D6080F0C42F8}"/>
              </a:ext>
            </a:extLst>
          </p:cNvPr>
          <p:cNvSpPr txBox="1"/>
          <p:nvPr/>
        </p:nvSpPr>
        <p:spPr>
          <a:xfrm>
            <a:off x="12552363" y="4361652"/>
            <a:ext cx="11192540" cy="52629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</a:rPr>
              <a:t>ЧТО СДЕЛАНО:</a:t>
            </a:r>
          </a:p>
          <a:p>
            <a:endParaRPr lang="ru-RU" sz="4800" b="1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800" dirty="0">
                <a:solidFill>
                  <a:schemeClr val="bg1"/>
                </a:solidFill>
              </a:rPr>
              <a:t>Склад с запасами материала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800" dirty="0">
                <a:solidFill>
                  <a:schemeClr val="bg1"/>
                </a:solidFill>
              </a:rPr>
              <a:t>Логист, фургон для перевозки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800" dirty="0">
                <a:solidFill>
                  <a:schemeClr val="bg1"/>
                </a:solidFill>
              </a:rPr>
              <a:t>Доставка </a:t>
            </a:r>
            <a:r>
              <a:rPr lang="ru-RU" sz="4800" dirty="0" smtClean="0">
                <a:solidFill>
                  <a:schemeClr val="bg1"/>
                </a:solidFill>
              </a:rPr>
              <a:t>материалов </a:t>
            </a:r>
            <a:r>
              <a:rPr lang="ru-RU" sz="4800" dirty="0">
                <a:solidFill>
                  <a:schemeClr val="bg1"/>
                </a:solidFill>
              </a:rPr>
              <a:t>за 5-10 </a:t>
            </a:r>
            <a:r>
              <a:rPr lang="ru-RU" sz="4800" dirty="0" smtClean="0">
                <a:solidFill>
                  <a:schemeClr val="bg1"/>
                </a:solidFill>
              </a:rPr>
              <a:t>мин</a:t>
            </a:r>
            <a:endParaRPr lang="ru-RU" sz="48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800" dirty="0">
                <a:solidFill>
                  <a:schemeClr val="bg1"/>
                </a:solidFill>
              </a:rPr>
              <a:t>Униформа и дежурный набор </a:t>
            </a:r>
            <a:r>
              <a:rPr lang="ru-RU" sz="4800" dirty="0" smtClean="0">
                <a:solidFill>
                  <a:schemeClr val="bg1"/>
                </a:solidFill>
              </a:rPr>
              <a:t>инструментов сантехника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00EEB99-1447-4A8D-AA09-0FF201780A43}"/>
              </a:ext>
            </a:extLst>
          </p:cNvPr>
          <p:cNvSpPr/>
          <p:nvPr/>
        </p:nvSpPr>
        <p:spPr>
          <a:xfrm>
            <a:off x="304800" y="288000"/>
            <a:ext cx="23774400" cy="13140000"/>
          </a:xfrm>
          <a:prstGeom prst="rect">
            <a:avLst/>
          </a:prstGeom>
          <a:noFill/>
          <a:ln w="127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03F0E1-9276-4C05-86F0-4051EA35A983}"/>
              </a:ext>
            </a:extLst>
          </p:cNvPr>
          <p:cNvSpPr txBox="1"/>
          <p:nvPr/>
        </p:nvSpPr>
        <p:spPr>
          <a:xfrm>
            <a:off x="1247359" y="2429481"/>
            <a:ext cx="13649741" cy="203132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r>
              <a:rPr lang="ru-RU" sz="4000" dirty="0">
                <a:solidFill>
                  <a:schemeClr val="bg1">
                    <a:lumMod val="95000"/>
                  </a:schemeClr>
                </a:solidFill>
              </a:rPr>
              <a:t>Оптимизация процесса приема и исполнения оперативных и срочных заявок от жителей (сантехническая служба)</a:t>
            </a:r>
          </a:p>
          <a:p>
            <a:endParaRPr lang="ru-RU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2" name="Shape 219">
            <a:extLst>
              <a:ext uri="{FF2B5EF4-FFF2-40B4-BE49-F238E27FC236}">
                <a16:creationId xmlns:a16="http://schemas.microsoft.com/office/drawing/2014/main" id="{AD4763A0-5B5B-4945-A4F0-4F7E7379117D}"/>
              </a:ext>
            </a:extLst>
          </p:cNvPr>
          <p:cNvSpPr/>
          <p:nvPr/>
        </p:nvSpPr>
        <p:spPr>
          <a:xfrm>
            <a:off x="1247359" y="1339234"/>
            <a:ext cx="16881330" cy="1292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>
              <a:defRPr sz="7200" b="1">
                <a:solidFill>
                  <a:srgbClr val="8BC732"/>
                </a:solidFill>
              </a:defRPr>
            </a:pPr>
            <a:r>
              <a:rPr lang="ru-RU" dirty="0">
                <a:solidFill>
                  <a:schemeClr val="bg1"/>
                </a:solidFill>
              </a:rPr>
              <a:t>ЖКХ</a:t>
            </a:r>
          </a:p>
        </p:txBody>
      </p:sp>
    </p:spTree>
    <p:extLst>
      <p:ext uri="{BB962C8B-B14F-4D97-AF65-F5344CB8AC3E}">
        <p14:creationId xmlns:p14="http://schemas.microsoft.com/office/powerpoint/2010/main" val="24956005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3674" b="13674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1C87CDB-B904-4394-A31D-F8BF7D837B6E}"/>
              </a:ext>
            </a:extLst>
          </p:cNvPr>
          <p:cNvSpPr/>
          <p:nvPr/>
        </p:nvSpPr>
        <p:spPr>
          <a:xfrm flipV="1">
            <a:off x="0" y="0"/>
            <a:ext cx="24384000" cy="13734270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70000"/>
                </a:schemeClr>
              </a:gs>
              <a:gs pos="100000">
                <a:srgbClr val="03519F">
                  <a:alpha val="70000"/>
                </a:srgbClr>
              </a:gs>
            </a:gsLst>
            <a:lin ang="0" scaled="1"/>
            <a:tileRect/>
          </a:gra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5CFAB5D-6568-4B19-BBCE-42EBF584B366}"/>
              </a:ext>
            </a:extLst>
          </p:cNvPr>
          <p:cNvSpPr/>
          <p:nvPr/>
        </p:nvSpPr>
        <p:spPr>
          <a:xfrm>
            <a:off x="6052866" y="5684846"/>
            <a:ext cx="509133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Время</a:t>
            </a:r>
            <a:br>
              <a:rPr lang="ru-RU" sz="4400" dirty="0">
                <a:solidFill>
                  <a:schemeClr val="bg1"/>
                </a:solidFill>
              </a:rPr>
            </a:br>
            <a:r>
              <a:rPr lang="ru-RU" sz="4400" dirty="0">
                <a:solidFill>
                  <a:schemeClr val="bg1"/>
                </a:solidFill>
              </a:rPr>
              <a:t>для подачи заявки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232C35F-9CAB-4DAF-9F37-0AF2933D37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ru-RU">
                <a:solidFill>
                  <a:schemeClr val="bg1"/>
                </a:solidFill>
              </a:rPr>
              <a:pPr/>
              <a:t>14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45CFAB5D-6568-4B19-BBCE-42EBF584B366}"/>
              </a:ext>
            </a:extLst>
          </p:cNvPr>
          <p:cNvSpPr/>
          <p:nvPr/>
        </p:nvSpPr>
        <p:spPr>
          <a:xfrm>
            <a:off x="6052866" y="8004009"/>
            <a:ext cx="542961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Время</a:t>
            </a:r>
            <a:br>
              <a:rPr lang="ru-RU" sz="4400" dirty="0">
                <a:solidFill>
                  <a:schemeClr val="bg1"/>
                </a:solidFill>
              </a:rPr>
            </a:br>
            <a:r>
              <a:rPr lang="ru-RU" sz="4400" dirty="0">
                <a:solidFill>
                  <a:schemeClr val="bg1"/>
                </a:solidFill>
              </a:rPr>
              <a:t>исполнения заявки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5CFAB5D-6568-4B19-BBCE-42EBF584B366}"/>
              </a:ext>
            </a:extLst>
          </p:cNvPr>
          <p:cNvSpPr/>
          <p:nvPr/>
        </p:nvSpPr>
        <p:spPr>
          <a:xfrm>
            <a:off x="6085826" y="10488313"/>
            <a:ext cx="542961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</a:rPr>
              <a:t>Обратная связь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F15A6BBD-AE90-4920-8A36-8BB1175296E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0000" l="3662" r="92113">
                        <a14:foregroundMark x1="51268" y1="5000" x2="51268" y2="5000"/>
                        <a14:foregroundMark x1="3662" y1="38929" x2="3662" y2="38929"/>
                        <a14:foregroundMark x1="92113" y1="41786" x2="92113" y2="41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1372" y="1494344"/>
            <a:ext cx="1240972" cy="982436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FF66E41-F90C-4634-AEB5-9520F524242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31" b="99485" l="4906" r="98868">
                        <a14:foregroundMark x1="93208" y1="8247" x2="93208" y2="8247"/>
                        <a14:foregroundMark x1="95094" y1="8247" x2="95094" y2="8247"/>
                        <a14:foregroundMark x1="93962" y1="1031" x2="93962" y2="1031"/>
                        <a14:foregroundMark x1="99245" y1="4639" x2="99245" y2="4639"/>
                        <a14:foregroundMark x1="17736" y1="87113" x2="17736" y2="87113"/>
                        <a14:foregroundMark x1="39623" y1="89691" x2="39623" y2="89691"/>
                        <a14:foregroundMark x1="51698" y1="86082" x2="51698" y2="86082"/>
                        <a14:foregroundMark x1="50943" y1="93299" x2="26415" y2="87629"/>
                        <a14:foregroundMark x1="42264" y1="86082" x2="74717" y2="43299"/>
                        <a14:foregroundMark x1="74717" y1="43299" x2="84528" y2="48454"/>
                        <a14:foregroundMark x1="78113" y1="52577" x2="36604" y2="90206"/>
                        <a14:foregroundMark x1="36604" y1="90206" x2="50566" y2="46392"/>
                        <a14:foregroundMark x1="56604" y1="63402" x2="64528" y2="34021"/>
                        <a14:foregroundMark x1="60755" y1="49485" x2="33962" y2="81959"/>
                        <a14:foregroundMark x1="46038" y1="59278" x2="22264" y2="91753"/>
                        <a14:foregroundMark x1="45283" y1="53093" x2="20000" y2="81959"/>
                        <a14:foregroundMark x1="43774" y1="48969" x2="21509" y2="74742"/>
                        <a14:foregroundMark x1="22264" y1="84536" x2="11698" y2="99485"/>
                        <a14:foregroundMark x1="26415" y1="66495" x2="6792" y2="93299"/>
                        <a14:foregroundMark x1="6792" y1="97938" x2="4906" y2="99485"/>
                        <a14:foregroundMark x1="49434" y1="88144" x2="37358" y2="98454"/>
                        <a14:foregroundMark x1="33962" y1="84536" x2="70189" y2="47938"/>
                        <a14:foregroundMark x1="70189" y1="47938" x2="49811" y2="99485"/>
                        <a14:foregroundMark x1="71321" y1="57216" x2="71321" y2="58763"/>
                        <a14:foregroundMark x1="67170" y1="68557" x2="67170" y2="68557"/>
                        <a14:foregroundMark x1="92075" y1="42268" x2="58868" y2="84536"/>
                        <a14:foregroundMark x1="83019" y1="54639" x2="73962" y2="65464"/>
                        <a14:foregroundMark x1="83396" y1="55155" x2="71698" y2="67010"/>
                        <a14:foregroundMark x1="82642" y1="57732" x2="76226" y2="66495"/>
                        <a14:foregroundMark x1="83019" y1="58247" x2="76226" y2="67010"/>
                        <a14:foregroundMark x1="38113" y1="52062" x2="25283" y2="65464"/>
                        <a14:foregroundMark x1="36981" y1="51546" x2="28302" y2="63918"/>
                        <a14:foregroundMark x1="37358" y1="48969" x2="26415" y2="63918"/>
                        <a14:foregroundMark x1="38113" y1="48454" x2="25283" y2="65464"/>
                        <a14:foregroundMark x1="83396" y1="59278" x2="71321" y2="72165"/>
                        <a14:foregroundMark x1="84151" y1="58763" x2="76604" y2="69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8262" y="1582479"/>
            <a:ext cx="1100309" cy="806167"/>
          </a:xfrm>
          <a:prstGeom prst="rect">
            <a:avLst/>
          </a:prstGeom>
        </p:spPr>
      </p:pic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D21B380C-0A46-452B-A870-BEC105408B88}"/>
              </a:ext>
            </a:extLst>
          </p:cNvPr>
          <p:cNvSpPr/>
          <p:nvPr/>
        </p:nvSpPr>
        <p:spPr>
          <a:xfrm>
            <a:off x="12475493" y="4392006"/>
            <a:ext cx="20292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chemeClr val="bg1">
                    <a:lumMod val="95000"/>
                  </a:schemeClr>
                </a:solidFill>
              </a:rPr>
              <a:t>БЫЛО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031A2BB9-BBDE-4898-96AB-3DD1A22DC152}"/>
              </a:ext>
            </a:extLst>
          </p:cNvPr>
          <p:cNvSpPr/>
          <p:nvPr/>
        </p:nvSpPr>
        <p:spPr>
          <a:xfrm>
            <a:off x="11515443" y="6023401"/>
            <a:ext cx="39493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bg1">
                    <a:lumMod val="95000"/>
                  </a:schemeClr>
                </a:solidFill>
              </a:rPr>
              <a:t>до 2,5 часов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30ED20F4-B568-49B1-AC9B-478DBDE6B8B2}"/>
              </a:ext>
            </a:extLst>
          </p:cNvPr>
          <p:cNvSpPr/>
          <p:nvPr/>
        </p:nvSpPr>
        <p:spPr>
          <a:xfrm>
            <a:off x="11515443" y="8281009"/>
            <a:ext cx="39493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bg1">
                    <a:lumMod val="95000"/>
                  </a:schemeClr>
                </a:solidFill>
              </a:rPr>
              <a:t>до 3-х дней</a:t>
            </a:r>
          </a:p>
        </p:txBody>
      </p:sp>
      <p:sp>
        <p:nvSpPr>
          <p:cNvPr id="5" name="Знак умножения 4">
            <a:extLst>
              <a:ext uri="{FF2B5EF4-FFF2-40B4-BE49-F238E27FC236}">
                <a16:creationId xmlns:a16="http://schemas.microsoft.com/office/drawing/2014/main" id="{4767F368-F0F2-4F5C-BFC4-0A502138E6C0}"/>
              </a:ext>
            </a:extLst>
          </p:cNvPr>
          <p:cNvSpPr/>
          <p:nvPr/>
        </p:nvSpPr>
        <p:spPr>
          <a:xfrm>
            <a:off x="13002978" y="10521896"/>
            <a:ext cx="974256" cy="870159"/>
          </a:xfrm>
          <a:prstGeom prst="mathMultiply">
            <a:avLst>
              <a:gd name="adj1" fmla="val 16952"/>
            </a:avLst>
          </a:prstGeom>
          <a:solidFill>
            <a:srgbClr val="FF0000"/>
          </a:solidFill>
          <a:ln w="3175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28CFAAEF-775D-476E-8CA9-FBDB2A452EF4}"/>
              </a:ext>
            </a:extLst>
          </p:cNvPr>
          <p:cNvSpPr/>
          <p:nvPr/>
        </p:nvSpPr>
        <p:spPr>
          <a:xfrm>
            <a:off x="15929268" y="4392005"/>
            <a:ext cx="2359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СТАЛО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49B22EB5-31D5-4B18-A507-72AB0022D465}"/>
              </a:ext>
            </a:extLst>
          </p:cNvPr>
          <p:cNvSpPr/>
          <p:nvPr/>
        </p:nvSpPr>
        <p:spPr>
          <a:xfrm>
            <a:off x="15616308" y="6042451"/>
            <a:ext cx="30827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3 минуты</a:t>
            </a: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7AC29917-D527-46D1-9ED0-05F8C7465603}"/>
              </a:ext>
            </a:extLst>
          </p:cNvPr>
          <p:cNvSpPr/>
          <p:nvPr/>
        </p:nvSpPr>
        <p:spPr>
          <a:xfrm>
            <a:off x="15497728" y="7907919"/>
            <a:ext cx="326652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chemeClr val="bg1"/>
                </a:solidFill>
              </a:rPr>
              <a:t>не более</a:t>
            </a:r>
          </a:p>
          <a:p>
            <a:pPr algn="ctr"/>
            <a:r>
              <a:rPr lang="ru-RU" sz="4400" dirty="0" smtClean="0">
                <a:solidFill>
                  <a:schemeClr val="bg1"/>
                </a:solidFill>
              </a:rPr>
              <a:t>5 </a:t>
            </a:r>
            <a:r>
              <a:rPr lang="ru-RU" sz="4400" dirty="0">
                <a:solidFill>
                  <a:schemeClr val="bg1"/>
                </a:solidFill>
              </a:rPr>
              <a:t>часов</a:t>
            </a:r>
          </a:p>
        </p:txBody>
      </p:sp>
      <p:sp>
        <p:nvSpPr>
          <p:cNvPr id="6" name="Половина рамки 5">
            <a:extLst>
              <a:ext uri="{FF2B5EF4-FFF2-40B4-BE49-F238E27FC236}">
                <a16:creationId xmlns:a16="http://schemas.microsoft.com/office/drawing/2014/main" id="{B3DFCB36-40EF-4927-91EF-94C8B03573EA}"/>
              </a:ext>
            </a:extLst>
          </p:cNvPr>
          <p:cNvSpPr/>
          <p:nvPr/>
        </p:nvSpPr>
        <p:spPr>
          <a:xfrm rot="8323489" flipH="1">
            <a:off x="16886086" y="10428810"/>
            <a:ext cx="543237" cy="786500"/>
          </a:xfrm>
          <a:prstGeom prst="halfFrame">
            <a:avLst>
              <a:gd name="adj1" fmla="val 26116"/>
              <a:gd name="adj2" fmla="val 33333"/>
            </a:avLst>
          </a:prstGeom>
          <a:solidFill>
            <a:srgbClr val="92D050"/>
          </a:solidFill>
          <a:ln w="635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1121CCA-2188-4B04-83BD-EEDEAAFFA1D8}"/>
              </a:ext>
            </a:extLst>
          </p:cNvPr>
          <p:cNvSpPr/>
          <p:nvPr/>
        </p:nvSpPr>
        <p:spPr>
          <a:xfrm>
            <a:off x="304800" y="288000"/>
            <a:ext cx="23774400" cy="13140000"/>
          </a:xfrm>
          <a:prstGeom prst="rect">
            <a:avLst/>
          </a:prstGeom>
          <a:noFill/>
          <a:ln w="127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9E772C-175B-4B06-910B-98AE6AA09A78}"/>
              </a:ext>
            </a:extLst>
          </p:cNvPr>
          <p:cNvSpPr txBox="1"/>
          <p:nvPr/>
        </p:nvSpPr>
        <p:spPr>
          <a:xfrm>
            <a:off x="1247359" y="2429481"/>
            <a:ext cx="13611641" cy="203132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r>
              <a:rPr lang="ru-RU" sz="4000" dirty="0">
                <a:solidFill>
                  <a:schemeClr val="bg1">
                    <a:lumMod val="95000"/>
                  </a:schemeClr>
                </a:solidFill>
              </a:rPr>
              <a:t>Оптимизация процесса приема и исполнения оперативных и срочных заявок от жителей (сантехническая служба)</a:t>
            </a:r>
          </a:p>
          <a:p>
            <a:endParaRPr lang="ru-RU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7" name="Shape 219">
            <a:extLst>
              <a:ext uri="{FF2B5EF4-FFF2-40B4-BE49-F238E27FC236}">
                <a16:creationId xmlns:a16="http://schemas.microsoft.com/office/drawing/2014/main" id="{9B434CBE-77CB-41CE-9EB2-EB3DE869FAD4}"/>
              </a:ext>
            </a:extLst>
          </p:cNvPr>
          <p:cNvSpPr/>
          <p:nvPr/>
        </p:nvSpPr>
        <p:spPr>
          <a:xfrm>
            <a:off x="1247359" y="1339234"/>
            <a:ext cx="16881330" cy="1292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>
              <a:defRPr sz="7200" b="1">
                <a:solidFill>
                  <a:srgbClr val="8BC732"/>
                </a:solidFill>
              </a:defRPr>
            </a:pPr>
            <a:r>
              <a:rPr lang="ru-RU" dirty="0">
                <a:solidFill>
                  <a:schemeClr val="bg1"/>
                </a:solidFill>
              </a:rPr>
              <a:t>ЖКХ</a:t>
            </a:r>
          </a:p>
        </p:txBody>
      </p:sp>
    </p:spTree>
    <p:extLst>
      <p:ext uri="{BB962C8B-B14F-4D97-AF65-F5344CB8AC3E}">
        <p14:creationId xmlns:p14="http://schemas.microsoft.com/office/powerpoint/2010/main" val="2498543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  <p:bldP spid="23" grpId="0"/>
      <p:bldP spid="50" grpId="0"/>
      <p:bldP spid="52" grpId="0"/>
      <p:bldP spid="5" grpId="0" animBg="1"/>
      <p:bldP spid="51" grpId="0"/>
      <p:bldP spid="53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9EA64A9-A87A-4CCA-B1F8-A17AFEDED30F}"/>
              </a:ext>
            </a:extLst>
          </p:cNvPr>
          <p:cNvSpPr/>
          <p:nvPr/>
        </p:nvSpPr>
        <p:spPr>
          <a:xfrm flipV="1">
            <a:off x="0" y="0"/>
            <a:ext cx="24399779" cy="1373427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232C35F-9CAB-4DAF-9F37-0AF2933D37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chemeClr val="bg1"/>
                </a:solidFill>
              </a:rPr>
              <a:pPr/>
              <a:t>15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B5F189-3F97-4C20-8F02-69CABC8A4EF2}"/>
              </a:ext>
            </a:extLst>
          </p:cNvPr>
          <p:cNvSpPr txBox="1"/>
          <p:nvPr/>
        </p:nvSpPr>
        <p:spPr>
          <a:xfrm>
            <a:off x="1247359" y="2429481"/>
            <a:ext cx="13488947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r>
              <a:rPr lang="ru-RU" sz="4000" b="1" dirty="0">
                <a:solidFill>
                  <a:schemeClr val="bg1">
                    <a:lumMod val="95000"/>
                  </a:schemeClr>
                </a:solidFill>
              </a:rPr>
              <a:t>Следующие проекты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8C2F958-680F-40D0-835D-E2D2F6C05D1E}"/>
              </a:ext>
            </a:extLst>
          </p:cNvPr>
          <p:cNvGrpSpPr/>
          <p:nvPr/>
        </p:nvGrpSpPr>
        <p:grpSpPr>
          <a:xfrm>
            <a:off x="3165475" y="5219700"/>
            <a:ext cx="8085534" cy="6225899"/>
            <a:chOff x="3197987" y="3984513"/>
            <a:chExt cx="9465446" cy="7455351"/>
          </a:xfrm>
        </p:grpSpPr>
        <p:sp>
          <p:nvSpPr>
            <p:cNvPr id="32" name="Shape 219">
              <a:extLst>
                <a:ext uri="{FF2B5EF4-FFF2-40B4-BE49-F238E27FC236}">
                  <a16:creationId xmlns:a16="http://schemas.microsoft.com/office/drawing/2014/main" id="{B22EBAF6-94F9-4D94-A273-F5667D31103F}"/>
                </a:ext>
              </a:extLst>
            </p:cNvPr>
            <p:cNvSpPr/>
            <p:nvPr/>
          </p:nvSpPr>
          <p:spPr>
            <a:xfrm>
              <a:off x="3197987" y="6796086"/>
              <a:ext cx="9465446" cy="464377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91437" tIns="91437" rIns="91437" bIns="91437">
              <a:spAutoFit/>
            </a:bodyPr>
            <a:lstStyle/>
            <a:p>
              <a:pPr>
                <a:defRPr sz="7200" b="1">
                  <a:solidFill>
                    <a:srgbClr val="8BC732"/>
                  </a:solidFill>
                </a:defRPr>
              </a:pPr>
              <a:r>
                <a:rPr lang="ru-RU" sz="6000" dirty="0">
                  <a:solidFill>
                    <a:schemeClr val="bg1"/>
                  </a:solidFill>
                </a:rPr>
                <a:t>Оптимизация процесса планово-предупредительного ремонта теплосетей</a:t>
              </a:r>
            </a:p>
          </p:txBody>
        </p:sp>
        <p:pic>
          <p:nvPicPr>
            <p:cNvPr id="9" name="Рисунок 8" descr="Шестеренки">
              <a:extLst>
                <a:ext uri="{FF2B5EF4-FFF2-40B4-BE49-F238E27FC236}">
                  <a16:creationId xmlns:a16="http://schemas.microsoft.com/office/drawing/2014/main" id="{43405C95-ED0A-4AB1-A1E9-427993A31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3498758" y="4317886"/>
              <a:ext cx="2478200" cy="2478200"/>
            </a:xfrm>
            <a:prstGeom prst="rect">
              <a:avLst/>
            </a:prstGeom>
          </p:spPr>
        </p:pic>
        <p:pic>
          <p:nvPicPr>
            <p:cNvPr id="11" name="Рисунок 10" descr="Гаечный ключ">
              <a:extLst>
                <a:ext uri="{FF2B5EF4-FFF2-40B4-BE49-F238E27FC236}">
                  <a16:creationId xmlns:a16="http://schemas.microsoft.com/office/drawing/2014/main" id="{69E141E2-AA5D-4DE5-8745-D0844AF43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22641" y="3984513"/>
              <a:ext cx="1663114" cy="1663114"/>
            </a:xfrm>
            <a:prstGeom prst="rect">
              <a:avLst/>
            </a:prstGeom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31C450B5-6BA7-4B96-904B-9E3AC33AA253}"/>
              </a:ext>
            </a:extLst>
          </p:cNvPr>
          <p:cNvGrpSpPr/>
          <p:nvPr/>
        </p:nvGrpSpPr>
        <p:grpSpPr>
          <a:xfrm>
            <a:off x="13115024" y="4824747"/>
            <a:ext cx="10045411" cy="5605195"/>
            <a:chOff x="13575320" y="3891297"/>
            <a:chExt cx="10045411" cy="5605195"/>
          </a:xfrm>
        </p:grpSpPr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743480F4-A374-4870-93CF-B50CC0300B0E}"/>
                </a:ext>
              </a:extLst>
            </p:cNvPr>
            <p:cNvSpPr/>
            <p:nvPr/>
          </p:nvSpPr>
          <p:spPr>
            <a:xfrm>
              <a:off x="13630597" y="6634170"/>
              <a:ext cx="9990134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 sz="7200" b="1">
                  <a:solidFill>
                    <a:srgbClr val="8BC732"/>
                  </a:solidFill>
                </a:defRPr>
              </a:pPr>
              <a:r>
                <a:rPr lang="ru-RU" sz="6000" dirty="0">
                  <a:solidFill>
                    <a:schemeClr val="bg1"/>
                  </a:solidFill>
                </a:rPr>
                <a:t>Создание </a:t>
              </a:r>
              <a:r>
                <a:rPr lang="ru-RU" sz="6000" dirty="0" smtClean="0">
                  <a:solidFill>
                    <a:schemeClr val="bg1"/>
                  </a:solidFill>
                </a:rPr>
                <a:t>специализированных </a:t>
              </a:r>
              <a:r>
                <a:rPr lang="ru-RU" sz="6000" dirty="0">
                  <a:solidFill>
                    <a:schemeClr val="bg1"/>
                  </a:solidFill>
                </a:rPr>
                <a:t>участков обслуживания</a:t>
              </a:r>
            </a:p>
          </p:txBody>
        </p:sp>
        <p:pic>
          <p:nvPicPr>
            <p:cNvPr id="19" name="Рисунок 18" descr="Карта с кнопкой">
              <a:extLst>
                <a:ext uri="{FF2B5EF4-FFF2-40B4-BE49-F238E27FC236}">
                  <a16:creationId xmlns:a16="http://schemas.microsoft.com/office/drawing/2014/main" id="{103D098C-15D8-4C0C-80B3-F7229419C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3575320" y="3891297"/>
              <a:ext cx="2811573" cy="2811573"/>
            </a:xfrm>
            <a:prstGeom prst="rect">
              <a:avLst/>
            </a:prstGeom>
          </p:spPr>
        </p:pic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1CA4362-E60E-4575-8370-6126BDED3A6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" b="90000" l="3662" r="92113">
                        <a14:foregroundMark x1="51268" y1="5000" x2="51268" y2="5000"/>
                        <a14:foregroundMark x1="3662" y1="38929" x2="3662" y2="38929"/>
                        <a14:foregroundMark x1="92113" y1="41786" x2="92113" y2="41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1372" y="1494344"/>
            <a:ext cx="1240972" cy="98243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0E81913-AD47-4886-97E6-1956D9A9425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31" b="99485" l="4906" r="98868">
                        <a14:foregroundMark x1="93208" y1="8247" x2="93208" y2="8247"/>
                        <a14:foregroundMark x1="95094" y1="8247" x2="95094" y2="8247"/>
                        <a14:foregroundMark x1="93962" y1="1031" x2="93962" y2="1031"/>
                        <a14:foregroundMark x1="99245" y1="4639" x2="99245" y2="4639"/>
                        <a14:foregroundMark x1="17736" y1="87113" x2="17736" y2="87113"/>
                        <a14:foregroundMark x1="39623" y1="89691" x2="39623" y2="89691"/>
                        <a14:foregroundMark x1="51698" y1="86082" x2="51698" y2="86082"/>
                        <a14:foregroundMark x1="50943" y1="93299" x2="26415" y2="87629"/>
                        <a14:foregroundMark x1="42264" y1="86082" x2="74717" y2="43299"/>
                        <a14:foregroundMark x1="74717" y1="43299" x2="84528" y2="48454"/>
                        <a14:foregroundMark x1="78113" y1="52577" x2="36604" y2="90206"/>
                        <a14:foregroundMark x1="36604" y1="90206" x2="50566" y2="46392"/>
                        <a14:foregroundMark x1="56604" y1="63402" x2="64528" y2="34021"/>
                        <a14:foregroundMark x1="60755" y1="49485" x2="33962" y2="81959"/>
                        <a14:foregroundMark x1="46038" y1="59278" x2="22264" y2="91753"/>
                        <a14:foregroundMark x1="45283" y1="53093" x2="20000" y2="81959"/>
                        <a14:foregroundMark x1="43774" y1="48969" x2="21509" y2="74742"/>
                        <a14:foregroundMark x1="22264" y1="84536" x2="11698" y2="99485"/>
                        <a14:foregroundMark x1="26415" y1="66495" x2="6792" y2="93299"/>
                        <a14:foregroundMark x1="6792" y1="97938" x2="4906" y2="99485"/>
                        <a14:foregroundMark x1="49434" y1="88144" x2="37358" y2="98454"/>
                        <a14:foregroundMark x1="33962" y1="84536" x2="70189" y2="47938"/>
                        <a14:foregroundMark x1="70189" y1="47938" x2="49811" y2="99485"/>
                        <a14:foregroundMark x1="71321" y1="57216" x2="71321" y2="58763"/>
                        <a14:foregroundMark x1="67170" y1="68557" x2="67170" y2="68557"/>
                        <a14:foregroundMark x1="92075" y1="42268" x2="58868" y2="84536"/>
                        <a14:foregroundMark x1="83019" y1="54639" x2="73962" y2="65464"/>
                        <a14:foregroundMark x1="83396" y1="55155" x2="71698" y2="67010"/>
                        <a14:foregroundMark x1="82642" y1="57732" x2="76226" y2="66495"/>
                        <a14:foregroundMark x1="83019" y1="58247" x2="76226" y2="67010"/>
                        <a14:foregroundMark x1="38113" y1="52062" x2="25283" y2="65464"/>
                        <a14:foregroundMark x1="36981" y1="51546" x2="28302" y2="63918"/>
                        <a14:foregroundMark x1="37358" y1="48969" x2="26415" y2="63918"/>
                        <a14:foregroundMark x1="38113" y1="48454" x2="25283" y2="65464"/>
                        <a14:foregroundMark x1="83396" y1="59278" x2="71321" y2="72165"/>
                        <a14:foregroundMark x1="84151" y1="58763" x2="76604" y2="69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8262" y="1582479"/>
            <a:ext cx="1100309" cy="806167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D6455C7-F346-4BB6-9DE7-24E8A404B00C}"/>
              </a:ext>
            </a:extLst>
          </p:cNvPr>
          <p:cNvSpPr/>
          <p:nvPr/>
        </p:nvSpPr>
        <p:spPr>
          <a:xfrm>
            <a:off x="304800" y="288000"/>
            <a:ext cx="23774400" cy="13140000"/>
          </a:xfrm>
          <a:prstGeom prst="rect">
            <a:avLst/>
          </a:prstGeom>
          <a:noFill/>
          <a:ln w="127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6" name="Shape 219">
            <a:extLst>
              <a:ext uri="{FF2B5EF4-FFF2-40B4-BE49-F238E27FC236}">
                <a16:creationId xmlns:a16="http://schemas.microsoft.com/office/drawing/2014/main" id="{42389D53-1B67-447B-A275-FB98C112B578}"/>
              </a:ext>
            </a:extLst>
          </p:cNvPr>
          <p:cNvSpPr/>
          <p:nvPr/>
        </p:nvSpPr>
        <p:spPr>
          <a:xfrm>
            <a:off x="1247359" y="1339234"/>
            <a:ext cx="16881330" cy="1292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>
              <a:defRPr sz="7200" b="1">
                <a:solidFill>
                  <a:srgbClr val="8BC732"/>
                </a:solidFill>
              </a:defRPr>
            </a:pPr>
            <a:r>
              <a:rPr lang="ru-RU" dirty="0">
                <a:solidFill>
                  <a:schemeClr val="bg1"/>
                </a:solidFill>
              </a:rPr>
              <a:t>ЖКХ</a:t>
            </a:r>
          </a:p>
        </p:txBody>
      </p:sp>
    </p:spTree>
    <p:extLst>
      <p:ext uri="{BB962C8B-B14F-4D97-AF65-F5344CB8AC3E}">
        <p14:creationId xmlns:p14="http://schemas.microsoft.com/office/powerpoint/2010/main" val="3677099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F5B4C3A-F797-4EF3-821C-21B28283C350}"/>
              </a:ext>
            </a:extLst>
          </p:cNvPr>
          <p:cNvSpPr txBox="1"/>
          <p:nvPr/>
        </p:nvSpPr>
        <p:spPr>
          <a:xfrm>
            <a:off x="2935429" y="5070748"/>
            <a:ext cx="8670317" cy="203132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r>
              <a:rPr lang="ru-RU" sz="12000" b="1" dirty="0">
                <a:solidFill>
                  <a:schemeClr val="accent3"/>
                </a:solidFill>
              </a:rPr>
              <a:t>МФЦ</a:t>
            </a:r>
            <a:endParaRPr kumimoji="0" lang="ru-RU" sz="12000" b="1" i="0" u="none" strike="noStrike" cap="none" spc="0" normalizeH="0" baseline="0" dirty="0">
              <a:ln>
                <a:noFill/>
              </a:ln>
              <a:solidFill>
                <a:schemeClr val="accent3"/>
              </a:solidFill>
              <a:effectLst/>
              <a:uFillTx/>
              <a:sym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E113D5-A665-454B-BFFE-8BCC0DB3CAE0}"/>
              </a:ext>
            </a:extLst>
          </p:cNvPr>
          <p:cNvSpPr txBox="1"/>
          <p:nvPr/>
        </p:nvSpPr>
        <p:spPr>
          <a:xfrm>
            <a:off x="2974974" y="6858000"/>
            <a:ext cx="10630189" cy="221598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r>
              <a:rPr lang="ru-RU" sz="4400" dirty="0">
                <a:solidFill>
                  <a:srgbClr val="0070C0"/>
                </a:solidFill>
              </a:rPr>
              <a:t>Сокращение времени приема документов на оказание услуг Росреестра</a:t>
            </a:r>
            <a:br>
              <a:rPr lang="ru-RU" sz="4400" dirty="0">
                <a:solidFill>
                  <a:srgbClr val="0070C0"/>
                </a:solidFill>
              </a:rPr>
            </a:br>
            <a:r>
              <a:rPr lang="ru-RU" sz="4400" dirty="0">
                <a:solidFill>
                  <a:srgbClr val="0070C0"/>
                </a:solidFill>
              </a:rPr>
              <a:t>в МФЦ города Заречного</a:t>
            </a:r>
          </a:p>
        </p:txBody>
      </p:sp>
      <p:pic>
        <p:nvPicPr>
          <p:cNvPr id="1034" name="Picture 10" descr="http://bagra.ru/logos/httpmfc_nsoru.png">
            <a:extLst>
              <a:ext uri="{FF2B5EF4-FFF2-40B4-BE49-F238E27FC236}">
                <a16:creationId xmlns:a16="http://schemas.microsoft.com/office/drawing/2014/main" id="{B17356D9-AF3C-4FC2-82CA-29F4E7705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92350" y="1601788"/>
            <a:ext cx="80010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362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397" b="12906"/>
          <a:stretch/>
        </p:blipFill>
        <p:spPr>
          <a:xfrm>
            <a:off x="0" y="-1"/>
            <a:ext cx="24384000" cy="13716001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72633E1-E1D4-4166-8111-A6F7696792A1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gradFill>
            <a:gsLst>
              <a:gs pos="0">
                <a:schemeClr val="bg1">
                  <a:alpha val="9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2125EA0-892A-4817-8534-43429F4DBF7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1372" y="1509378"/>
            <a:ext cx="740571" cy="92010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04E06EA-D009-4B72-B988-9A4D87C5E64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8262" y="1582479"/>
            <a:ext cx="1100309" cy="806167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A7683D8-6599-409C-849F-68A1B8BF1BB2}"/>
              </a:ext>
            </a:extLst>
          </p:cNvPr>
          <p:cNvSpPr/>
          <p:nvPr/>
        </p:nvSpPr>
        <p:spPr>
          <a:xfrm>
            <a:off x="304800" y="288000"/>
            <a:ext cx="23774400" cy="13140000"/>
          </a:xfrm>
          <a:prstGeom prst="rect">
            <a:avLst/>
          </a:prstGeom>
          <a:noFill/>
          <a:ln w="12700" cap="flat">
            <a:gradFill>
              <a:gsLst>
                <a:gs pos="0">
                  <a:srgbClr val="123D6F"/>
                </a:gs>
                <a:gs pos="100000">
                  <a:srgbClr val="03519F"/>
                </a:gs>
              </a:gsLst>
              <a:lin ang="5400000" scaled="1"/>
            </a:gra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20E3D7-E004-4821-84B6-CCF5EE71D4AA}"/>
              </a:ext>
            </a:extLst>
          </p:cNvPr>
          <p:cNvSpPr txBox="1"/>
          <p:nvPr/>
        </p:nvSpPr>
        <p:spPr>
          <a:xfrm>
            <a:off x="8258992" y="4224191"/>
            <a:ext cx="7572362" cy="46782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tx1"/>
                </a:solidFill>
              </a:rPr>
              <a:t>ОСНОВНЫЕ МЕРОПРИЯТИЯ:</a:t>
            </a:r>
          </a:p>
          <a:p>
            <a:endParaRPr lang="ru-RU" sz="4400" b="1" dirty="0">
              <a:solidFill>
                <a:schemeClr val="tx1"/>
              </a:solidFill>
            </a:endParaRPr>
          </a:p>
          <a:p>
            <a:pPr marL="742950" indent="-742950">
              <a:buAutoNum type="arabicPeriod"/>
            </a:pPr>
            <a:r>
              <a:rPr lang="ru-RU" sz="4200" dirty="0"/>
              <a:t>Оптимизация сети передачи данных</a:t>
            </a:r>
            <a:endParaRPr lang="en-US" sz="4200" dirty="0"/>
          </a:p>
          <a:p>
            <a:pPr marL="742950" indent="-742950">
              <a:buFontTx/>
              <a:buAutoNum type="arabicPeriod"/>
            </a:pPr>
            <a:r>
              <a:rPr lang="ru-RU" sz="4200" dirty="0"/>
              <a:t>Техническое оснащение</a:t>
            </a:r>
          </a:p>
          <a:p>
            <a:pPr marL="742950" indent="-742950">
              <a:buAutoNum type="arabicPeriod"/>
            </a:pPr>
            <a:r>
              <a:rPr lang="ru-RU" sz="4200" dirty="0"/>
              <a:t>Сокращение времени операций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B13E6D5-B1E0-43A0-AB4B-76DDA1822205}"/>
              </a:ext>
            </a:extLst>
          </p:cNvPr>
          <p:cNvSpPr/>
          <p:nvPr/>
        </p:nvSpPr>
        <p:spPr>
          <a:xfrm>
            <a:off x="1390650" y="4224190"/>
            <a:ext cx="6563542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chemeClr val="tx1"/>
                </a:solidFill>
              </a:rPr>
              <a:t>ЦЕЛЬ: </a:t>
            </a:r>
          </a:p>
          <a:p>
            <a:endParaRPr lang="ru-RU" sz="4400" b="1" dirty="0">
              <a:solidFill>
                <a:schemeClr val="tx1"/>
              </a:solidFill>
            </a:endParaRPr>
          </a:p>
          <a:p>
            <a:r>
              <a:rPr lang="ru-RU" sz="4200" dirty="0">
                <a:solidFill>
                  <a:schemeClr val="tx1"/>
                </a:solidFill>
              </a:rPr>
              <a:t>Сократить максимальное время приема документов с 180 до 50 минут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5A290C6-8A68-4D34-BFA5-4A1E11F7ED2D}"/>
              </a:ext>
            </a:extLst>
          </p:cNvPr>
          <p:cNvGrpSpPr/>
          <p:nvPr/>
        </p:nvGrpSpPr>
        <p:grpSpPr>
          <a:xfrm>
            <a:off x="1390650" y="9173967"/>
            <a:ext cx="5890978" cy="3363691"/>
            <a:chOff x="1390650" y="9173967"/>
            <a:chExt cx="5890978" cy="3363691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1AE06378-331C-47EB-8AA1-12AFF31C9C5F}"/>
                </a:ext>
              </a:extLst>
            </p:cNvPr>
            <p:cNvGrpSpPr/>
            <p:nvPr/>
          </p:nvGrpSpPr>
          <p:grpSpPr>
            <a:xfrm>
              <a:off x="4026216" y="9282246"/>
              <a:ext cx="3255412" cy="3255412"/>
              <a:chOff x="4646699" y="8763720"/>
              <a:chExt cx="3255412" cy="3255412"/>
            </a:xfrm>
          </p:grpSpPr>
          <p:grpSp>
            <p:nvGrpSpPr>
              <p:cNvPr id="11" name="Группа 10">
                <a:extLst>
                  <a:ext uri="{FF2B5EF4-FFF2-40B4-BE49-F238E27FC236}">
                    <a16:creationId xmlns:a16="http://schemas.microsoft.com/office/drawing/2014/main" id="{A4A2B9E0-1284-4168-8EF9-2D1D516A6DD7}"/>
                  </a:ext>
                </a:extLst>
              </p:cNvPr>
              <p:cNvGrpSpPr/>
              <p:nvPr/>
            </p:nvGrpSpPr>
            <p:grpSpPr>
              <a:xfrm>
                <a:off x="4646699" y="8763720"/>
                <a:ext cx="3255412" cy="3255412"/>
                <a:chOff x="11299370" y="4573168"/>
                <a:chExt cx="4190793" cy="4190795"/>
              </a:xfrm>
            </p:grpSpPr>
            <p:sp>
              <p:nvSpPr>
                <p:cNvPr id="43" name="Арка 42">
                  <a:extLst>
                    <a:ext uri="{FF2B5EF4-FFF2-40B4-BE49-F238E27FC236}">
                      <a16:creationId xmlns:a16="http://schemas.microsoft.com/office/drawing/2014/main" id="{0D535997-0483-44D2-9187-DEAF50B6CF30}"/>
                    </a:ext>
                  </a:extLst>
                </p:cNvPr>
                <p:cNvSpPr/>
                <p:nvPr/>
              </p:nvSpPr>
              <p:spPr>
                <a:xfrm>
                  <a:off x="11299370" y="4573168"/>
                  <a:ext cx="4190793" cy="4190795"/>
                </a:xfrm>
                <a:prstGeom prst="blockArc">
                  <a:avLst>
                    <a:gd name="adj1" fmla="val 10732816"/>
                    <a:gd name="adj2" fmla="val 10619070"/>
                    <a:gd name="adj3" fmla="val 7866"/>
                  </a:avLst>
                </a:prstGeom>
                <a:noFill/>
                <a:ln w="50800" cap="flat">
                  <a:solidFill>
                    <a:srgbClr val="03519F"/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ctr">
                  <a:sp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sz="3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endParaRPr>
                </a:p>
              </p:txBody>
            </p:sp>
            <p:sp>
              <p:nvSpPr>
                <p:cNvPr id="8" name="Арка 7">
                  <a:extLst>
                    <a:ext uri="{FF2B5EF4-FFF2-40B4-BE49-F238E27FC236}">
                      <a16:creationId xmlns:a16="http://schemas.microsoft.com/office/drawing/2014/main" id="{724B854C-0222-41CF-B72A-1BF0A58900A4}"/>
                    </a:ext>
                  </a:extLst>
                </p:cNvPr>
                <p:cNvSpPr/>
                <p:nvPr/>
              </p:nvSpPr>
              <p:spPr>
                <a:xfrm>
                  <a:off x="11299370" y="4573168"/>
                  <a:ext cx="4190793" cy="4190795"/>
                </a:xfrm>
                <a:prstGeom prst="blockArc">
                  <a:avLst>
                    <a:gd name="adj1" fmla="val 10531037"/>
                    <a:gd name="adj2" fmla="val 5376911"/>
                    <a:gd name="adj3" fmla="val 8265"/>
                  </a:avLst>
                </a:prstGeom>
                <a:solidFill>
                  <a:srgbClr val="03519F"/>
                </a:solidFill>
                <a:ln w="508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ctr">
                  <a:spAutoFit/>
                </a:bodyPr>
                <a:lstStyle/>
                <a:p>
                  <a:pPr marL="0" marR="0" indent="0" algn="l" defTabSz="18288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sz="3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endParaRPr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F49AA75-5AAE-4EC4-B85E-18E38CB2D1AD}"/>
                  </a:ext>
                </a:extLst>
              </p:cNvPr>
              <p:cNvSpPr txBox="1"/>
              <p:nvPr/>
            </p:nvSpPr>
            <p:spPr>
              <a:xfrm>
                <a:off x="5332549" y="9791263"/>
                <a:ext cx="1883713" cy="120032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spAutoFit/>
              </a:bodyPr>
              <a:lstStyle/>
              <a:p>
                <a:pPr marL="0" marR="0" indent="0" algn="ctr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6600" b="1" i="0" u="none" strike="noStrike" cap="none" spc="0" normalizeH="0" baseline="0" dirty="0">
                    <a:ln>
                      <a:noFill/>
                    </a:ln>
                    <a:solidFill>
                      <a:srgbClr val="03519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rPr>
                  <a:t>7</a:t>
                </a:r>
                <a:r>
                  <a:rPr kumimoji="0" lang="en-US" sz="6600" b="1" i="0" u="none" strike="noStrike" cap="none" spc="0" normalizeH="0" baseline="0" dirty="0">
                    <a:ln>
                      <a:noFill/>
                    </a:ln>
                    <a:solidFill>
                      <a:srgbClr val="03519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rPr>
                  <a:t>5%</a:t>
                </a:r>
                <a:endParaRPr kumimoji="0" lang="ru-RU" sz="6600" b="1" i="0" u="none" strike="noStrike" cap="none" spc="0" normalizeH="0" baseline="0" dirty="0">
                  <a:ln>
                    <a:noFill/>
                  </a:ln>
                  <a:solidFill>
                    <a:srgbClr val="03519F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</p:grp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7A1D4DCE-3541-45E7-B8E8-F36B840CD601}"/>
                </a:ext>
              </a:extLst>
            </p:cNvPr>
            <p:cNvSpPr/>
            <p:nvPr/>
          </p:nvSpPr>
          <p:spPr>
            <a:xfrm>
              <a:off x="1390650" y="9173967"/>
              <a:ext cx="552994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400" b="1" dirty="0">
                  <a:solidFill>
                    <a:schemeClr val="tx1"/>
                  </a:solidFill>
                </a:rPr>
                <a:t>СТАТУС: 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EEB4DAC-CFD5-4C88-8904-06E9FAFAF617}"/>
              </a:ext>
            </a:extLst>
          </p:cNvPr>
          <p:cNvSpPr txBox="1"/>
          <p:nvPr/>
        </p:nvSpPr>
        <p:spPr>
          <a:xfrm>
            <a:off x="8258993" y="9173967"/>
            <a:ext cx="7572362" cy="33547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tx1"/>
                </a:solidFill>
              </a:rPr>
              <a:t>РОЛЬ ПРОЕКТНОГО ОФИСА:</a:t>
            </a:r>
          </a:p>
          <a:p>
            <a:endParaRPr lang="ru-RU" sz="4200" b="1" dirty="0">
              <a:solidFill>
                <a:schemeClr val="tx1"/>
              </a:solidFill>
            </a:endParaRPr>
          </a:p>
          <a:p>
            <a:r>
              <a:rPr lang="ru-RU" sz="4200" dirty="0"/>
              <a:t>1. Администратор проекта</a:t>
            </a:r>
          </a:p>
          <a:p>
            <a:r>
              <a:rPr lang="ru-RU" sz="4200" dirty="0"/>
              <a:t>2. Разработчик плана мероприятий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F07DCF0-7246-4E16-AA3C-19C0893B8EF7}"/>
              </a:ext>
            </a:extLst>
          </p:cNvPr>
          <p:cNvSpPr txBox="1"/>
          <p:nvPr/>
        </p:nvSpPr>
        <p:spPr>
          <a:xfrm>
            <a:off x="16136154" y="5578407"/>
            <a:ext cx="7502059" cy="33239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 startAt="5"/>
            </a:pPr>
            <a:r>
              <a:rPr lang="ru-RU" sz="4200" dirty="0"/>
              <a:t>Настойка потоков электронной очереди</a:t>
            </a:r>
          </a:p>
          <a:p>
            <a:pPr marL="742950" indent="-742950">
              <a:buFont typeface="+mj-lt"/>
              <a:buAutoNum type="arabicPeriod" startAt="5"/>
            </a:pPr>
            <a:r>
              <a:rPr lang="ru-RU" sz="4200" dirty="0"/>
              <a:t>Удобный график работы</a:t>
            </a:r>
          </a:p>
          <a:p>
            <a:pPr marL="742950" indent="-742950">
              <a:buFont typeface="+mj-lt"/>
              <a:buAutoNum type="arabicPeriod" startAt="5"/>
            </a:pPr>
            <a:r>
              <a:rPr lang="ru-RU" sz="4200" dirty="0"/>
              <a:t>Мотивация персонала</a:t>
            </a:r>
          </a:p>
          <a:p>
            <a:pPr marL="742950" indent="-742950">
              <a:buFont typeface="+mj-lt"/>
              <a:buAutoNum type="arabicPeriod" startAt="5"/>
            </a:pPr>
            <a:r>
              <a:rPr lang="ru-RU" sz="4200" dirty="0"/>
              <a:t>Бережливые технологии</a:t>
            </a:r>
          </a:p>
        </p:txBody>
      </p:sp>
      <p:sp>
        <p:nvSpPr>
          <p:cNvPr id="41" name="Shape 219">
            <a:extLst>
              <a:ext uri="{FF2B5EF4-FFF2-40B4-BE49-F238E27FC236}">
                <a16:creationId xmlns:a16="http://schemas.microsoft.com/office/drawing/2014/main" id="{6A242686-9AE2-4684-93E0-8D0BE844F36E}"/>
              </a:ext>
            </a:extLst>
          </p:cNvPr>
          <p:cNvSpPr/>
          <p:nvPr/>
        </p:nvSpPr>
        <p:spPr>
          <a:xfrm>
            <a:off x="1247359" y="1339234"/>
            <a:ext cx="16881330" cy="1292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>
              <a:defRPr sz="7200" b="1">
                <a:solidFill>
                  <a:srgbClr val="8BC732"/>
                </a:solidFill>
              </a:defRPr>
            </a:pPr>
            <a:r>
              <a:rPr lang="ru-RU" dirty="0">
                <a:solidFill>
                  <a:schemeClr val="accent3"/>
                </a:solidFill>
              </a:rPr>
              <a:t>МФЦ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8B095A8-1868-4341-84A2-2B4E9D119718}"/>
              </a:ext>
            </a:extLst>
          </p:cNvPr>
          <p:cNvSpPr txBox="1"/>
          <p:nvPr/>
        </p:nvSpPr>
        <p:spPr>
          <a:xfrm>
            <a:off x="1283865" y="2443262"/>
            <a:ext cx="13019964" cy="141577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</a:rPr>
              <a:t>Сокращение времени приема документов</a:t>
            </a:r>
            <a:br>
              <a:rPr lang="ru-RU" sz="4000" dirty="0">
                <a:solidFill>
                  <a:srgbClr val="0070C0"/>
                </a:solidFill>
              </a:rPr>
            </a:br>
            <a:r>
              <a:rPr lang="ru-RU" sz="4000" dirty="0">
                <a:solidFill>
                  <a:srgbClr val="0070C0"/>
                </a:solidFill>
              </a:rPr>
              <a:t>на оказание услуг Росреестра в МФЦ города Заречного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10C4821-25D8-4EE5-8421-9EE6FB595989}"/>
              </a:ext>
            </a:extLst>
          </p:cNvPr>
          <p:cNvSpPr txBox="1"/>
          <p:nvPr/>
        </p:nvSpPr>
        <p:spPr>
          <a:xfrm>
            <a:off x="16136153" y="9851076"/>
            <a:ext cx="7502059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4200" dirty="0"/>
              <a:t>3. Исполнитель отдельных мероприятий</a:t>
            </a:r>
          </a:p>
          <a:p>
            <a:r>
              <a:rPr lang="ru-RU" sz="4200" dirty="0"/>
              <a:t>4. Методологическая поддержка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13D0FA5-54E3-4AB5-8FCD-AD1A36BFB8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0957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d-russia.ru/wp-content/uploads/2014/12/15995555571_e270fd6d68_z.jpg">
            <a:extLst>
              <a:ext uri="{FF2B5EF4-FFF2-40B4-BE49-F238E27FC236}">
                <a16:creationId xmlns:a16="http://schemas.microsoft.com/office/drawing/2014/main" id="{FDAC934F-593A-4985-8832-76804AF17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105" b="12188"/>
          <a:stretch/>
        </p:blipFill>
        <p:spPr bwMode="auto">
          <a:xfrm>
            <a:off x="0" y="-1"/>
            <a:ext cx="24384000" cy="137160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E2A7A54-2E0A-4306-B941-211D8E29A95D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gradFill>
            <a:gsLst>
              <a:gs pos="0">
                <a:schemeClr val="bg1">
                  <a:alpha val="90000"/>
                </a:schemeClr>
              </a:gs>
              <a:gs pos="100000">
                <a:schemeClr val="bg1">
                  <a:alpha val="85000"/>
                </a:schemeClr>
              </a:gs>
            </a:gsLst>
            <a:lin ang="0" scaled="1"/>
          </a:gra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0" name="Номер слайда 2">
            <a:extLst>
              <a:ext uri="{FF2B5EF4-FFF2-40B4-BE49-F238E27FC236}">
                <a16:creationId xmlns:a16="http://schemas.microsoft.com/office/drawing/2014/main" id="{C232C35F-9CAB-4DAF-9F37-0AF2933D37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844068" y="12389794"/>
            <a:ext cx="418704" cy="461663"/>
          </a:xfrm>
        </p:spPr>
        <p:txBody>
          <a:bodyPr/>
          <a:lstStyle/>
          <a:p>
            <a:fld id="{86CB4B4D-7CA3-9044-876B-883B54F8677D}" type="slidenum">
              <a:rPr lang="ru-RU" smtClean="0"/>
              <a:pPr/>
              <a:t>18</a:t>
            </a:fld>
            <a:endParaRPr lang="ru-RU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393C294-CC4B-4C01-88EE-20FABCF141C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56" b="92683" l="9848" r="89394">
                        <a14:foregroundMark x1="47727" y1="92683" x2="47727" y2="92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1372" y="1509378"/>
            <a:ext cx="740571" cy="92010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847E124-8C5D-4873-BD6C-47CAF42F70B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31" b="99485" l="4906" r="98868">
                        <a14:foregroundMark x1="93208" y1="8247" x2="93208" y2="8247"/>
                        <a14:foregroundMark x1="95094" y1="8247" x2="95094" y2="8247"/>
                        <a14:foregroundMark x1="93962" y1="1031" x2="93962" y2="1031"/>
                        <a14:foregroundMark x1="99245" y1="4639" x2="99245" y2="4639"/>
                        <a14:foregroundMark x1="17736" y1="87113" x2="17736" y2="87113"/>
                        <a14:foregroundMark x1="39623" y1="89691" x2="39623" y2="89691"/>
                        <a14:foregroundMark x1="51698" y1="86082" x2="51698" y2="86082"/>
                        <a14:foregroundMark x1="50943" y1="93299" x2="26415" y2="87629"/>
                        <a14:foregroundMark x1="42264" y1="86082" x2="74717" y2="43299"/>
                        <a14:foregroundMark x1="74717" y1="43299" x2="84528" y2="48454"/>
                        <a14:foregroundMark x1="78113" y1="52577" x2="36604" y2="90206"/>
                        <a14:foregroundMark x1="36604" y1="90206" x2="50566" y2="46392"/>
                        <a14:foregroundMark x1="56604" y1="63402" x2="64528" y2="34021"/>
                        <a14:foregroundMark x1="60755" y1="49485" x2="33962" y2="81959"/>
                        <a14:foregroundMark x1="46038" y1="59278" x2="22264" y2="91753"/>
                        <a14:foregroundMark x1="45283" y1="53093" x2="20000" y2="81959"/>
                        <a14:foregroundMark x1="43774" y1="48969" x2="21509" y2="74742"/>
                        <a14:foregroundMark x1="22264" y1="84536" x2="11698" y2="99485"/>
                        <a14:foregroundMark x1="26415" y1="66495" x2="6792" y2="93299"/>
                        <a14:foregroundMark x1="6792" y1="97938" x2="4906" y2="99485"/>
                        <a14:foregroundMark x1="49434" y1="88144" x2="37358" y2="98454"/>
                        <a14:foregroundMark x1="33962" y1="84536" x2="70189" y2="47938"/>
                        <a14:foregroundMark x1="70189" y1="47938" x2="49811" y2="99485"/>
                        <a14:foregroundMark x1="71321" y1="57216" x2="71321" y2="58763"/>
                        <a14:foregroundMark x1="67170" y1="68557" x2="67170" y2="68557"/>
                        <a14:foregroundMark x1="92075" y1="42268" x2="58868" y2="84536"/>
                        <a14:foregroundMark x1="83019" y1="54639" x2="73962" y2="65464"/>
                        <a14:foregroundMark x1="83396" y1="55155" x2="71698" y2="67010"/>
                        <a14:foregroundMark x1="82642" y1="57732" x2="76226" y2="66495"/>
                        <a14:foregroundMark x1="83019" y1="58247" x2="76226" y2="67010"/>
                        <a14:foregroundMark x1="38113" y1="52062" x2="25283" y2="65464"/>
                        <a14:foregroundMark x1="36981" y1="51546" x2="28302" y2="63918"/>
                        <a14:foregroundMark x1="37358" y1="48969" x2="26415" y2="63918"/>
                        <a14:foregroundMark x1="38113" y1="48454" x2="25283" y2="65464"/>
                        <a14:foregroundMark x1="83396" y1="59278" x2="71321" y2="72165"/>
                        <a14:foregroundMark x1="84151" y1="58763" x2="76604" y2="69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8262" y="1582479"/>
            <a:ext cx="1100309" cy="806167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F113264-AF1C-480E-935E-906BFF81AA43}"/>
              </a:ext>
            </a:extLst>
          </p:cNvPr>
          <p:cNvSpPr/>
          <p:nvPr/>
        </p:nvSpPr>
        <p:spPr>
          <a:xfrm>
            <a:off x="2974975" y="4361652"/>
            <a:ext cx="851924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chemeClr val="tx1"/>
                </a:solidFill>
              </a:rPr>
              <a:t>ПРОБЛЕМА:</a:t>
            </a:r>
          </a:p>
          <a:p>
            <a:endParaRPr lang="ru-RU" sz="4800" b="1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800" dirty="0"/>
              <a:t>Сложная и перегруженная архитектура сети</a:t>
            </a:r>
            <a:br>
              <a:rPr lang="ru-RU" sz="4800" dirty="0"/>
            </a:br>
            <a:r>
              <a:rPr lang="ru-RU" sz="4800" dirty="0"/>
              <a:t>передачи данных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3F3662-530D-413A-A010-D5B526D5EDF2}"/>
              </a:ext>
            </a:extLst>
          </p:cNvPr>
          <p:cNvSpPr txBox="1"/>
          <p:nvPr/>
        </p:nvSpPr>
        <p:spPr>
          <a:xfrm>
            <a:off x="12580073" y="4361652"/>
            <a:ext cx="10413277" cy="52629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tx1"/>
                </a:solidFill>
              </a:rPr>
              <a:t>ЧТО СДЕЛАНО:</a:t>
            </a:r>
          </a:p>
          <a:p>
            <a:endParaRPr lang="ru-RU" sz="4800" b="1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800" dirty="0"/>
              <a:t>Переход на оптоволокно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800" dirty="0"/>
              <a:t>Прямое подключение к оператору Электронного Правительства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800" dirty="0"/>
              <a:t>Выделенный индивидуальный канал</a:t>
            </a:r>
          </a:p>
        </p:txBody>
      </p:sp>
      <p:sp>
        <p:nvSpPr>
          <p:cNvPr id="22" name="Shape 219">
            <a:extLst>
              <a:ext uri="{FF2B5EF4-FFF2-40B4-BE49-F238E27FC236}">
                <a16:creationId xmlns:a16="http://schemas.microsoft.com/office/drawing/2014/main" id="{4428D935-118E-4261-AB32-9C34197AE432}"/>
              </a:ext>
            </a:extLst>
          </p:cNvPr>
          <p:cNvSpPr/>
          <p:nvPr/>
        </p:nvSpPr>
        <p:spPr>
          <a:xfrm>
            <a:off x="1247359" y="1339234"/>
            <a:ext cx="16881330" cy="1292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>
              <a:defRPr sz="7200" b="1">
                <a:solidFill>
                  <a:srgbClr val="8BC732"/>
                </a:solidFill>
              </a:defRPr>
            </a:pPr>
            <a:r>
              <a:rPr lang="ru-RU" dirty="0">
                <a:solidFill>
                  <a:schemeClr val="accent3"/>
                </a:solidFill>
              </a:rPr>
              <a:t>МФЦ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DF4C86-35DD-4AD9-9EFD-1020DC97D09B}"/>
              </a:ext>
            </a:extLst>
          </p:cNvPr>
          <p:cNvSpPr txBox="1"/>
          <p:nvPr/>
        </p:nvSpPr>
        <p:spPr>
          <a:xfrm>
            <a:off x="1283865" y="2443262"/>
            <a:ext cx="13019964" cy="141577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</a:rPr>
              <a:t>Сокращение времени приема документов</a:t>
            </a:r>
            <a:br>
              <a:rPr lang="ru-RU" sz="4000" dirty="0">
                <a:solidFill>
                  <a:srgbClr val="0070C0"/>
                </a:solidFill>
              </a:rPr>
            </a:br>
            <a:r>
              <a:rPr lang="ru-RU" sz="4000" dirty="0">
                <a:solidFill>
                  <a:srgbClr val="0070C0"/>
                </a:solidFill>
              </a:rPr>
              <a:t>на оказание услуг Росреестра в МФЦ города Заречного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E66B599-9B2B-4808-BD0D-937B76BB73CB}"/>
              </a:ext>
            </a:extLst>
          </p:cNvPr>
          <p:cNvSpPr/>
          <p:nvPr/>
        </p:nvSpPr>
        <p:spPr>
          <a:xfrm>
            <a:off x="304800" y="288000"/>
            <a:ext cx="23774400" cy="13140000"/>
          </a:xfrm>
          <a:prstGeom prst="rect">
            <a:avLst/>
          </a:prstGeom>
          <a:noFill/>
          <a:ln w="12700" cap="flat">
            <a:gradFill>
              <a:gsLst>
                <a:gs pos="0">
                  <a:srgbClr val="123D6F"/>
                </a:gs>
                <a:gs pos="100000">
                  <a:srgbClr val="03519F"/>
                </a:gs>
              </a:gsLst>
              <a:lin ang="5400000" scaled="1"/>
            </a:gra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40560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1020" b="4331"/>
          <a:stretch/>
        </p:blipFill>
        <p:spPr>
          <a:xfrm flipH="1">
            <a:off x="0" y="0"/>
            <a:ext cx="24384000" cy="13716000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480CD102-C82F-4ABE-B25A-41BA91B8964D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gradFill>
            <a:gsLst>
              <a:gs pos="0">
                <a:schemeClr val="bg1">
                  <a:alpha val="9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FF8D04F-C877-48A9-8DF2-7D3422EA633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56" b="92683" l="9848" r="89394">
                        <a14:foregroundMark x1="47727" y1="92683" x2="47727" y2="92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1372" y="1509378"/>
            <a:ext cx="740571" cy="9201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F63F6FB-63AC-42CC-BCC8-2061E691438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31" b="99485" l="4906" r="98868">
                        <a14:foregroundMark x1="93208" y1="8247" x2="93208" y2="8247"/>
                        <a14:foregroundMark x1="95094" y1="8247" x2="95094" y2="8247"/>
                        <a14:foregroundMark x1="93962" y1="1031" x2="93962" y2="1031"/>
                        <a14:foregroundMark x1="99245" y1="4639" x2="99245" y2="4639"/>
                        <a14:foregroundMark x1="17736" y1="87113" x2="17736" y2="87113"/>
                        <a14:foregroundMark x1="39623" y1="89691" x2="39623" y2="89691"/>
                        <a14:foregroundMark x1="51698" y1="86082" x2="51698" y2="86082"/>
                        <a14:foregroundMark x1="50943" y1="93299" x2="26415" y2="87629"/>
                        <a14:foregroundMark x1="42264" y1="86082" x2="74717" y2="43299"/>
                        <a14:foregroundMark x1="74717" y1="43299" x2="84528" y2="48454"/>
                        <a14:foregroundMark x1="78113" y1="52577" x2="36604" y2="90206"/>
                        <a14:foregroundMark x1="36604" y1="90206" x2="50566" y2="46392"/>
                        <a14:foregroundMark x1="56604" y1="63402" x2="64528" y2="34021"/>
                        <a14:foregroundMark x1="60755" y1="49485" x2="33962" y2="81959"/>
                        <a14:foregroundMark x1="46038" y1="59278" x2="22264" y2="91753"/>
                        <a14:foregroundMark x1="45283" y1="53093" x2="20000" y2="81959"/>
                        <a14:foregroundMark x1="43774" y1="48969" x2="21509" y2="74742"/>
                        <a14:foregroundMark x1="22264" y1="84536" x2="11698" y2="99485"/>
                        <a14:foregroundMark x1="26415" y1="66495" x2="6792" y2="93299"/>
                        <a14:foregroundMark x1="6792" y1="97938" x2="4906" y2="99485"/>
                        <a14:foregroundMark x1="49434" y1="88144" x2="37358" y2="98454"/>
                        <a14:foregroundMark x1="33962" y1="84536" x2="70189" y2="47938"/>
                        <a14:foregroundMark x1="70189" y1="47938" x2="49811" y2="99485"/>
                        <a14:foregroundMark x1="71321" y1="57216" x2="71321" y2="58763"/>
                        <a14:foregroundMark x1="67170" y1="68557" x2="67170" y2="68557"/>
                        <a14:foregroundMark x1="92075" y1="42268" x2="58868" y2="84536"/>
                        <a14:foregroundMark x1="83019" y1="54639" x2="73962" y2="65464"/>
                        <a14:foregroundMark x1="83396" y1="55155" x2="71698" y2="67010"/>
                        <a14:foregroundMark x1="82642" y1="57732" x2="76226" y2="66495"/>
                        <a14:foregroundMark x1="83019" y1="58247" x2="76226" y2="67010"/>
                        <a14:foregroundMark x1="38113" y1="52062" x2="25283" y2="65464"/>
                        <a14:foregroundMark x1="36981" y1="51546" x2="28302" y2="63918"/>
                        <a14:foregroundMark x1="37358" y1="48969" x2="26415" y2="63918"/>
                        <a14:foregroundMark x1="38113" y1="48454" x2="25283" y2="65464"/>
                        <a14:foregroundMark x1="83396" y1="59278" x2="71321" y2="72165"/>
                        <a14:foregroundMark x1="84151" y1="58763" x2="76604" y2="69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8262" y="1582479"/>
            <a:ext cx="1100309" cy="806167"/>
          </a:xfrm>
          <a:prstGeom prst="rect">
            <a:avLst/>
          </a:prstGeom>
        </p:spPr>
      </p:pic>
      <p:sp>
        <p:nvSpPr>
          <p:cNvPr id="14" name="Shape 219">
            <a:extLst>
              <a:ext uri="{FF2B5EF4-FFF2-40B4-BE49-F238E27FC236}">
                <a16:creationId xmlns:a16="http://schemas.microsoft.com/office/drawing/2014/main" id="{65A2D405-8492-4DFC-BCBF-CFD6580888EF}"/>
              </a:ext>
            </a:extLst>
          </p:cNvPr>
          <p:cNvSpPr/>
          <p:nvPr/>
        </p:nvSpPr>
        <p:spPr>
          <a:xfrm>
            <a:off x="1247359" y="1339234"/>
            <a:ext cx="16881330" cy="1292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>
              <a:defRPr sz="7200" b="1">
                <a:solidFill>
                  <a:srgbClr val="8BC732"/>
                </a:solidFill>
              </a:defRPr>
            </a:pPr>
            <a:r>
              <a:rPr lang="ru-RU" dirty="0">
                <a:solidFill>
                  <a:schemeClr val="accent3"/>
                </a:solidFill>
              </a:rPr>
              <a:t>МФЦ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0F3EEE-6BD8-4F6D-A740-A10856CB6199}"/>
              </a:ext>
            </a:extLst>
          </p:cNvPr>
          <p:cNvSpPr txBox="1"/>
          <p:nvPr/>
        </p:nvSpPr>
        <p:spPr>
          <a:xfrm>
            <a:off x="1283865" y="2443262"/>
            <a:ext cx="13019964" cy="141577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</a:rPr>
              <a:t>Сокращение времени приема документов</a:t>
            </a:r>
            <a:br>
              <a:rPr lang="ru-RU" sz="4000" dirty="0">
                <a:solidFill>
                  <a:srgbClr val="0070C0"/>
                </a:solidFill>
              </a:rPr>
            </a:br>
            <a:r>
              <a:rPr lang="ru-RU" sz="4000" dirty="0">
                <a:solidFill>
                  <a:srgbClr val="0070C0"/>
                </a:solidFill>
              </a:rPr>
              <a:t>на оказание услуг Росреестра в МФЦ города Заречного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C19811-78A7-4C05-BC54-3D051E23FA8F}"/>
              </a:ext>
            </a:extLst>
          </p:cNvPr>
          <p:cNvSpPr/>
          <p:nvPr/>
        </p:nvSpPr>
        <p:spPr>
          <a:xfrm>
            <a:off x="2974976" y="4361652"/>
            <a:ext cx="835804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chemeClr val="tx1"/>
                </a:solidFill>
              </a:rPr>
              <a:t>ПРОБЛЕМА:</a:t>
            </a:r>
          </a:p>
          <a:p>
            <a:endParaRPr lang="ru-RU" sz="4800" b="1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800" dirty="0"/>
              <a:t>Копирование и сканирование – ключевые потери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04403A-9729-4F96-9CE1-6E8D09E0D149}"/>
              </a:ext>
            </a:extLst>
          </p:cNvPr>
          <p:cNvSpPr txBox="1"/>
          <p:nvPr/>
        </p:nvSpPr>
        <p:spPr>
          <a:xfrm>
            <a:off x="12580072" y="4361652"/>
            <a:ext cx="9715770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tx1"/>
                </a:solidFill>
              </a:rPr>
              <a:t>ЧТО СДЕЛАНО:</a:t>
            </a:r>
          </a:p>
          <a:p>
            <a:endParaRPr lang="ru-RU" sz="4800" b="1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800" dirty="0"/>
              <a:t>Приобретена производительная машина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800" dirty="0"/>
              <a:t>Настроен процесс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800" dirty="0"/>
              <a:t>Обучен отдельный сотрудник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CACD195C-B245-4A61-961D-B7A664BC32B1}"/>
              </a:ext>
            </a:extLst>
          </p:cNvPr>
          <p:cNvSpPr/>
          <p:nvPr/>
        </p:nvSpPr>
        <p:spPr>
          <a:xfrm>
            <a:off x="304800" y="288000"/>
            <a:ext cx="23774400" cy="13140000"/>
          </a:xfrm>
          <a:prstGeom prst="rect">
            <a:avLst/>
          </a:prstGeom>
          <a:noFill/>
          <a:ln w="12700" cap="flat">
            <a:gradFill>
              <a:gsLst>
                <a:gs pos="0">
                  <a:srgbClr val="123D6F"/>
                </a:gs>
                <a:gs pos="100000">
                  <a:srgbClr val="03519F"/>
                </a:gs>
              </a:gsLst>
              <a:lin ang="5400000" scaled="1"/>
            </a:gra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299F18C-AFC8-4691-AF57-770E22B016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08205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24420512" cy="13757117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54C2F9DD-D6CC-4F17-B5EF-5476E18D3720}"/>
              </a:ext>
            </a:extLst>
          </p:cNvPr>
          <p:cNvSpPr/>
          <p:nvPr/>
        </p:nvSpPr>
        <p:spPr>
          <a:xfrm rot="5400000">
            <a:off x="11966462" y="-5488425"/>
            <a:ext cx="680082" cy="20216159"/>
          </a:xfrm>
          <a:custGeom>
            <a:avLst/>
            <a:gdLst>
              <a:gd name="connsiteX0" fmla="*/ 0 w 3694182"/>
              <a:gd name="connsiteY0" fmla="*/ 0 h 3694182"/>
              <a:gd name="connsiteX1" fmla="*/ 3694182 w 3694182"/>
              <a:gd name="connsiteY1" fmla="*/ 0 h 3694182"/>
              <a:gd name="connsiteX2" fmla="*/ 3694182 w 3694182"/>
              <a:gd name="connsiteY2" fmla="*/ 3694182 h 3694182"/>
              <a:gd name="connsiteX3" fmla="*/ 0 w 3694182"/>
              <a:gd name="connsiteY3" fmla="*/ 3694182 h 3694182"/>
              <a:gd name="connsiteX4" fmla="*/ 0 w 3694182"/>
              <a:gd name="connsiteY4" fmla="*/ 0 h 3694182"/>
              <a:gd name="connsiteX0" fmla="*/ 3694182 w 3785622"/>
              <a:gd name="connsiteY0" fmla="*/ 0 h 3694182"/>
              <a:gd name="connsiteX1" fmla="*/ 3694182 w 3785622"/>
              <a:gd name="connsiteY1" fmla="*/ 3694182 h 3694182"/>
              <a:gd name="connsiteX2" fmla="*/ 0 w 3785622"/>
              <a:gd name="connsiteY2" fmla="*/ 3694182 h 3694182"/>
              <a:gd name="connsiteX3" fmla="*/ 0 w 3785622"/>
              <a:gd name="connsiteY3" fmla="*/ 0 h 3694182"/>
              <a:gd name="connsiteX4" fmla="*/ 3785622 w 3785622"/>
              <a:gd name="connsiteY4" fmla="*/ 91440 h 3694182"/>
              <a:gd name="connsiteX0" fmla="*/ 7423971 w 7423971"/>
              <a:gd name="connsiteY0" fmla="*/ 2863515 h 3694182"/>
              <a:gd name="connsiteX1" fmla="*/ 3694182 w 7423971"/>
              <a:gd name="connsiteY1" fmla="*/ 3694182 h 3694182"/>
              <a:gd name="connsiteX2" fmla="*/ 0 w 7423971"/>
              <a:gd name="connsiteY2" fmla="*/ 3694182 h 3694182"/>
              <a:gd name="connsiteX3" fmla="*/ 0 w 7423971"/>
              <a:gd name="connsiteY3" fmla="*/ 0 h 3694182"/>
              <a:gd name="connsiteX4" fmla="*/ 3785622 w 7423971"/>
              <a:gd name="connsiteY4" fmla="*/ 91440 h 3694182"/>
              <a:gd name="connsiteX0" fmla="*/ 3694182 w 3785622"/>
              <a:gd name="connsiteY0" fmla="*/ 3694182 h 3694182"/>
              <a:gd name="connsiteX1" fmla="*/ 0 w 3785622"/>
              <a:gd name="connsiteY1" fmla="*/ 3694182 h 3694182"/>
              <a:gd name="connsiteX2" fmla="*/ 0 w 3785622"/>
              <a:gd name="connsiteY2" fmla="*/ 0 h 3694182"/>
              <a:gd name="connsiteX3" fmla="*/ 3785622 w 3785622"/>
              <a:gd name="connsiteY3" fmla="*/ 91440 h 3694182"/>
              <a:gd name="connsiteX0" fmla="*/ 3694182 w 3809685"/>
              <a:gd name="connsiteY0" fmla="*/ 3694182 h 3694182"/>
              <a:gd name="connsiteX1" fmla="*/ 0 w 3809685"/>
              <a:gd name="connsiteY1" fmla="*/ 3694182 h 3694182"/>
              <a:gd name="connsiteX2" fmla="*/ 0 w 3809685"/>
              <a:gd name="connsiteY2" fmla="*/ 0 h 3694182"/>
              <a:gd name="connsiteX3" fmla="*/ 3809685 w 3809685"/>
              <a:gd name="connsiteY3" fmla="*/ 19250 h 3694182"/>
              <a:gd name="connsiteX0" fmla="*/ 3694182 w 4828268"/>
              <a:gd name="connsiteY0" fmla="*/ 3698995 h 3698995"/>
              <a:gd name="connsiteX1" fmla="*/ 0 w 4828268"/>
              <a:gd name="connsiteY1" fmla="*/ 3698995 h 3698995"/>
              <a:gd name="connsiteX2" fmla="*/ 0 w 4828268"/>
              <a:gd name="connsiteY2" fmla="*/ 4813 h 3698995"/>
              <a:gd name="connsiteX3" fmla="*/ 4828268 w 4828268"/>
              <a:gd name="connsiteY3" fmla="*/ 0 h 369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8268" h="3698995">
                <a:moveTo>
                  <a:pt x="3694182" y="3698995"/>
                </a:moveTo>
                <a:lnTo>
                  <a:pt x="0" y="3698995"/>
                </a:lnTo>
                <a:lnTo>
                  <a:pt x="0" y="4813"/>
                </a:lnTo>
                <a:lnTo>
                  <a:pt x="4828268" y="0"/>
                </a:lnTo>
              </a:path>
            </a:pathLst>
          </a:custGeom>
          <a:noFill/>
          <a:ln w="381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" name="Shape 219">
            <a:extLst>
              <a:ext uri="{FF2B5EF4-FFF2-40B4-BE49-F238E27FC236}">
                <a16:creationId xmlns:a16="http://schemas.microsoft.com/office/drawing/2014/main" id="{B22EBAF6-94F9-4D94-A273-F5667D31103F}"/>
              </a:ext>
            </a:extLst>
          </p:cNvPr>
          <p:cNvSpPr/>
          <p:nvPr/>
        </p:nvSpPr>
        <p:spPr>
          <a:xfrm>
            <a:off x="1247359" y="1339234"/>
            <a:ext cx="16881330" cy="1292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>
              <a:defRPr sz="7200" b="1">
                <a:solidFill>
                  <a:srgbClr val="8BC732"/>
                </a:solidFill>
              </a:defRPr>
            </a:pPr>
            <a:r>
              <a:rPr lang="ru-RU" dirty="0">
                <a:solidFill>
                  <a:srgbClr val="123D6F"/>
                </a:solidFill>
              </a:rPr>
              <a:t>БЕРЕЖЛИВЫЙ ГОРОД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800FCE-4670-4DE0-8EF4-985D3B671C1F}"/>
              </a:ext>
            </a:extLst>
          </p:cNvPr>
          <p:cNvSpPr txBox="1"/>
          <p:nvPr/>
        </p:nvSpPr>
        <p:spPr>
          <a:xfrm>
            <a:off x="1283865" y="2443262"/>
            <a:ext cx="967619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</a:rPr>
              <a:t>Инициатива Госкорпорации «Росатом»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1A2601D-88C8-424B-80C9-9C8EE793F258}"/>
              </a:ext>
            </a:extLst>
          </p:cNvPr>
          <p:cNvGrpSpPr/>
          <p:nvPr/>
        </p:nvGrpSpPr>
        <p:grpSpPr>
          <a:xfrm>
            <a:off x="8874290" y="5400002"/>
            <a:ext cx="5374748" cy="7220671"/>
            <a:chOff x="8874290" y="5400002"/>
            <a:chExt cx="5374748" cy="7220671"/>
          </a:xfrm>
        </p:grpSpPr>
        <p:pic>
          <p:nvPicPr>
            <p:cNvPr id="81" name="Рисунок 80" descr="Пользователи">
              <a:extLst>
                <a:ext uri="{FF2B5EF4-FFF2-40B4-BE49-F238E27FC236}">
                  <a16:creationId xmlns:a16="http://schemas.microsoft.com/office/drawing/2014/main" id="{529A5808-9112-4A81-A112-325DC1EE3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10791723" y="5400002"/>
              <a:ext cx="1620782" cy="1620782"/>
            </a:xfrm>
            <a:prstGeom prst="rect">
              <a:avLst/>
            </a:prstGeom>
          </p:spPr>
        </p:pic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DF822279-E52B-472A-8AB2-8EE98AF97D54}"/>
                </a:ext>
              </a:extLst>
            </p:cNvPr>
            <p:cNvSpPr/>
            <p:nvPr/>
          </p:nvSpPr>
          <p:spPr>
            <a:xfrm>
              <a:off x="8874290" y="8160534"/>
              <a:ext cx="5374748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>
                <a:buFont typeface="Arial" pitchFamily="34" charset="0"/>
                <a:buChar char="•"/>
              </a:pPr>
              <a:r>
                <a:rPr lang="ru-RU" sz="3200" dirty="0" smtClean="0"/>
                <a:t>Сокращение </a:t>
              </a:r>
              <a:r>
                <a:rPr lang="ru-RU" sz="3200" dirty="0"/>
                <a:t>времени </a:t>
              </a:r>
              <a:r>
                <a:rPr lang="ru-RU" sz="3200" dirty="0" smtClean="0"/>
                <a:t>ожидания в очереди</a:t>
              </a:r>
            </a:p>
            <a:p>
              <a:pPr marL="457200" indent="-457200">
                <a:buFont typeface="Arial" pitchFamily="34" charset="0"/>
                <a:buChar char="•"/>
              </a:pPr>
              <a:r>
                <a:rPr lang="ru-RU" sz="3200" dirty="0" err="1" smtClean="0"/>
                <a:t>Госуслуги</a:t>
              </a:r>
              <a:r>
                <a:rPr lang="ru-RU" sz="3200" dirty="0" smtClean="0"/>
                <a:t> </a:t>
              </a:r>
              <a:r>
                <a:rPr lang="ru-RU" sz="3200" dirty="0"/>
                <a:t>–  это </a:t>
              </a:r>
              <a:r>
                <a:rPr lang="ru-RU" sz="3200" dirty="0" smtClean="0"/>
                <a:t>удобно</a:t>
              </a:r>
            </a:p>
            <a:p>
              <a:pPr marL="457200" indent="-457200">
                <a:buFont typeface="Arial" pitchFamily="34" charset="0"/>
                <a:buChar char="•"/>
              </a:pPr>
              <a:r>
                <a:rPr lang="ru-RU" sz="3200" dirty="0" smtClean="0"/>
                <a:t> «</a:t>
              </a:r>
              <a:r>
                <a:rPr lang="ru-RU" sz="3200" dirty="0"/>
                <a:t>Нет» лишним </a:t>
              </a:r>
              <a:r>
                <a:rPr lang="ru-RU" sz="3200" dirty="0" smtClean="0"/>
                <a:t>справкам!</a:t>
              </a:r>
              <a:endParaRPr lang="ru-RU" sz="3200" dirty="0"/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DF822279-E52B-472A-8AB2-8EE98AF97D54}"/>
                </a:ext>
              </a:extLst>
            </p:cNvPr>
            <p:cNvSpPr/>
            <p:nvPr/>
          </p:nvSpPr>
          <p:spPr>
            <a:xfrm>
              <a:off x="9962763" y="7131774"/>
              <a:ext cx="327870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/>
                <a:t>МФЦ</a:t>
              </a:r>
            </a:p>
          </p:txBody>
        </p:sp>
        <p:sp>
          <p:nvSpPr>
            <p:cNvPr id="110" name="Прямоугольник 109">
              <a:extLst>
                <a:ext uri="{FF2B5EF4-FFF2-40B4-BE49-F238E27FC236}">
                  <a16:creationId xmlns:a16="http://schemas.microsoft.com/office/drawing/2014/main" id="{F8F4B9E7-F95A-4DFF-A32D-6288279D2D43}"/>
                </a:ext>
              </a:extLst>
            </p:cNvPr>
            <p:cNvSpPr/>
            <p:nvPr/>
          </p:nvSpPr>
          <p:spPr>
            <a:xfrm>
              <a:off x="11296582" y="11168089"/>
              <a:ext cx="611065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6000" b="1" dirty="0"/>
                <a:t>2</a:t>
              </a:r>
            </a:p>
          </p:txBody>
        </p:sp>
        <p:sp>
          <p:nvSpPr>
            <p:cNvPr id="111" name="Прямоугольник 110">
              <a:extLst>
                <a:ext uri="{FF2B5EF4-FFF2-40B4-BE49-F238E27FC236}">
                  <a16:creationId xmlns:a16="http://schemas.microsoft.com/office/drawing/2014/main" id="{0F42BE90-D5C2-4E26-AF19-97A38CF54AB0}"/>
                </a:ext>
              </a:extLst>
            </p:cNvPr>
            <p:cNvSpPr/>
            <p:nvPr/>
          </p:nvSpPr>
          <p:spPr>
            <a:xfrm flipH="1">
              <a:off x="10702114" y="11974342"/>
              <a:ext cx="18000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/>
                <a:t>проекта</a:t>
              </a: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0EFCACDA-4383-4996-A72F-C290A6F389FF}"/>
              </a:ext>
            </a:extLst>
          </p:cNvPr>
          <p:cNvGrpSpPr/>
          <p:nvPr/>
        </p:nvGrpSpPr>
        <p:grpSpPr>
          <a:xfrm>
            <a:off x="1360546" y="5345611"/>
            <a:ext cx="22267297" cy="7275062"/>
            <a:chOff x="1360546" y="5345611"/>
            <a:chExt cx="22267297" cy="7275062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5BA47F4B-90A1-4D85-9369-3C5C5C75458B}"/>
                </a:ext>
              </a:extLst>
            </p:cNvPr>
            <p:cNvGrpSpPr/>
            <p:nvPr/>
          </p:nvGrpSpPr>
          <p:grpSpPr>
            <a:xfrm>
              <a:off x="1360546" y="5358253"/>
              <a:ext cx="3006780" cy="7262420"/>
              <a:chOff x="1360546" y="5358253"/>
              <a:chExt cx="3006780" cy="7262420"/>
            </a:xfrm>
          </p:grpSpPr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68507F48-6AFF-466B-AFC7-2E83585F9501}"/>
                  </a:ext>
                </a:extLst>
              </p:cNvPr>
              <p:cNvSpPr/>
              <p:nvPr/>
            </p:nvSpPr>
            <p:spPr>
              <a:xfrm>
                <a:off x="2208297" y="7100996"/>
                <a:ext cx="1311279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4000" b="1" dirty="0"/>
                  <a:t>ЖКХ</a:t>
                </a:r>
                <a:endParaRPr lang="ru-RU" b="1" dirty="0"/>
              </a:p>
            </p:txBody>
          </p:sp>
          <p:pic>
            <p:nvPicPr>
              <p:cNvPr id="39" name="Рисунок 38" descr="Город">
                <a:extLst>
                  <a:ext uri="{FF2B5EF4-FFF2-40B4-BE49-F238E27FC236}">
                    <a16:creationId xmlns:a16="http://schemas.microsoft.com/office/drawing/2014/main" id="{59435FB8-0F1F-4FBC-9733-9343862E45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2198424" y="5358253"/>
                <a:ext cx="1331025" cy="1704280"/>
              </a:xfrm>
              <a:prstGeom prst="rect">
                <a:avLst/>
              </a:prstGeom>
            </p:spPr>
          </p:pic>
          <p:sp>
            <p:nvSpPr>
              <p:cNvPr id="53" name="Прямоугольник 52">
                <a:extLst>
                  <a:ext uri="{FF2B5EF4-FFF2-40B4-BE49-F238E27FC236}">
                    <a16:creationId xmlns:a16="http://schemas.microsoft.com/office/drawing/2014/main" id="{DF822279-E52B-472A-8AB2-8EE98AF97D54}"/>
                  </a:ext>
                </a:extLst>
              </p:cNvPr>
              <p:cNvSpPr/>
              <p:nvPr/>
            </p:nvSpPr>
            <p:spPr>
              <a:xfrm>
                <a:off x="1360546" y="8160534"/>
                <a:ext cx="3006780" cy="25545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3200" dirty="0" smtClean="0"/>
                  <a:t>Повышение </a:t>
                </a:r>
                <a:r>
                  <a:rPr lang="ru-RU" sz="3200" dirty="0"/>
                  <a:t>качества и </a:t>
                </a:r>
                <a:r>
                  <a:rPr lang="ru-RU" sz="3200" dirty="0" smtClean="0"/>
                  <a:t>сокращение </a:t>
                </a:r>
                <a:r>
                  <a:rPr lang="ru-RU" sz="3200" dirty="0"/>
                  <a:t>времени оказания </a:t>
                </a:r>
                <a:r>
                  <a:rPr lang="ru-RU" sz="3200" dirty="0" smtClean="0"/>
                  <a:t>услуг</a:t>
                </a:r>
                <a:endParaRPr lang="ru-RU" sz="3200" dirty="0"/>
              </a:p>
            </p:txBody>
          </p:sp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E6DE5660-7B8A-48B6-8F9C-6FADB116180F}"/>
                  </a:ext>
                </a:extLst>
              </p:cNvPr>
              <p:cNvSpPr/>
              <p:nvPr/>
            </p:nvSpPr>
            <p:spPr>
              <a:xfrm>
                <a:off x="2558404" y="11168089"/>
                <a:ext cx="611065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6000" b="1" dirty="0"/>
                  <a:t>2</a:t>
                </a:r>
              </a:p>
            </p:txBody>
          </p:sp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9010274F-DBC9-4096-837F-2FA0A2293EBD}"/>
                  </a:ext>
                </a:extLst>
              </p:cNvPr>
              <p:cNvSpPr/>
              <p:nvPr/>
            </p:nvSpPr>
            <p:spPr>
              <a:xfrm flipH="1">
                <a:off x="1963936" y="11974342"/>
                <a:ext cx="180000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/>
                  <a:t>проекта</a:t>
                </a:r>
              </a:p>
            </p:txBody>
          </p:sp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F047B507-A1C1-4F90-B119-5176B7243E88}"/>
                </a:ext>
              </a:extLst>
            </p:cNvPr>
            <p:cNvGrpSpPr/>
            <p:nvPr/>
          </p:nvGrpSpPr>
          <p:grpSpPr>
            <a:xfrm>
              <a:off x="19103399" y="5345611"/>
              <a:ext cx="4524444" cy="7275062"/>
              <a:chOff x="19103399" y="5345611"/>
              <a:chExt cx="4524444" cy="7275062"/>
            </a:xfrm>
          </p:grpSpPr>
          <p:sp>
            <p:nvSpPr>
              <p:cNvPr id="57" name="Прямоугольник 56">
                <a:extLst>
                  <a:ext uri="{FF2B5EF4-FFF2-40B4-BE49-F238E27FC236}">
                    <a16:creationId xmlns:a16="http://schemas.microsoft.com/office/drawing/2014/main" id="{F3265DBA-553C-4DD8-980D-22D2533D6EC3}"/>
                  </a:ext>
                </a:extLst>
              </p:cNvPr>
              <p:cNvSpPr/>
              <p:nvPr/>
            </p:nvSpPr>
            <p:spPr>
              <a:xfrm>
                <a:off x="19103399" y="8160534"/>
                <a:ext cx="4524444" cy="25545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itchFamily="34" charset="0"/>
                  <a:buChar char="•"/>
                </a:pPr>
                <a:r>
                  <a:rPr lang="ru-RU" sz="3200" dirty="0" smtClean="0"/>
                  <a:t>Сокращение </a:t>
                </a:r>
                <a:r>
                  <a:rPr lang="ru-RU" sz="3200" dirty="0"/>
                  <a:t>непрофильной нагрузки на </a:t>
                </a:r>
                <a:r>
                  <a:rPr lang="ru-RU" sz="3200" dirty="0" smtClean="0"/>
                  <a:t>учителя</a:t>
                </a:r>
                <a:endParaRPr lang="ru-RU" sz="3200" dirty="0"/>
              </a:p>
              <a:p>
                <a:pPr marL="457200" indent="-457200">
                  <a:buFont typeface="Arial" pitchFamily="34" charset="0"/>
                  <a:buChar char="•"/>
                </a:pPr>
                <a:r>
                  <a:rPr lang="ru-RU" sz="3200" dirty="0" smtClean="0"/>
                  <a:t>Удобная </a:t>
                </a:r>
                <a:r>
                  <a:rPr lang="ru-RU" sz="3200" dirty="0"/>
                  <a:t>система школьного питания </a:t>
                </a:r>
              </a:p>
            </p:txBody>
          </p:sp>
          <p:grpSp>
            <p:nvGrpSpPr>
              <p:cNvPr id="9" name="Группа 8">
                <a:extLst>
                  <a:ext uri="{FF2B5EF4-FFF2-40B4-BE49-F238E27FC236}">
                    <a16:creationId xmlns:a16="http://schemas.microsoft.com/office/drawing/2014/main" id="{9ED1B426-AA2E-4DB3-BFDE-322122FBEC64}"/>
                  </a:ext>
                </a:extLst>
              </p:cNvPr>
              <p:cNvGrpSpPr/>
              <p:nvPr/>
            </p:nvGrpSpPr>
            <p:grpSpPr>
              <a:xfrm>
                <a:off x="19850489" y="5345611"/>
                <a:ext cx="3398625" cy="7275062"/>
                <a:chOff x="19850489" y="5345611"/>
                <a:chExt cx="3398625" cy="7275062"/>
              </a:xfrm>
            </p:grpSpPr>
            <p:pic>
              <p:nvPicPr>
                <p:cNvPr id="58" name="Рисунок 57">
                  <a:extLst>
                    <a:ext uri="{FF2B5EF4-FFF2-40B4-BE49-F238E27FC236}">
                      <a16:creationId xmlns:a16="http://schemas.microsoft.com/office/drawing/2014/main" id="{5F8332D2-AC1F-4C47-AC84-8FC23D0A26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 cstate="email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11"/>
                    </a:ext>
                  </a:extLst>
                </a:blip>
                <a:srcRect/>
                <a:stretch/>
              </p:blipFill>
              <p:spPr>
                <a:xfrm>
                  <a:off x="20685019" y="5345611"/>
                  <a:ext cx="1729564" cy="1729564"/>
                </a:xfrm>
                <a:prstGeom prst="rect">
                  <a:avLst/>
                </a:prstGeom>
              </p:spPr>
            </p:pic>
            <p:sp>
              <p:nvSpPr>
                <p:cNvPr id="60" name="Прямоугольник 59">
                  <a:extLst>
                    <a:ext uri="{FF2B5EF4-FFF2-40B4-BE49-F238E27FC236}">
                      <a16:creationId xmlns:a16="http://schemas.microsoft.com/office/drawing/2014/main" id="{D92445E8-29BE-44AB-A7DD-61732FEE522C}"/>
                    </a:ext>
                  </a:extLst>
                </p:cNvPr>
                <p:cNvSpPr/>
                <p:nvPr/>
              </p:nvSpPr>
              <p:spPr>
                <a:xfrm>
                  <a:off x="19850489" y="7131774"/>
                  <a:ext cx="3398625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b="1" dirty="0"/>
                    <a:t>Образование</a:t>
                  </a:r>
                </a:p>
              </p:txBody>
            </p:sp>
            <p:sp>
              <p:nvSpPr>
                <p:cNvPr id="61" name="Прямоугольник 60">
                  <a:extLst>
                    <a:ext uri="{FF2B5EF4-FFF2-40B4-BE49-F238E27FC236}">
                      <a16:creationId xmlns:a16="http://schemas.microsoft.com/office/drawing/2014/main" id="{2E686FF8-ED40-45D0-8F4E-7FE1A7837DF0}"/>
                    </a:ext>
                  </a:extLst>
                </p:cNvPr>
                <p:cNvSpPr/>
                <p:nvPr/>
              </p:nvSpPr>
              <p:spPr>
                <a:xfrm>
                  <a:off x="21244269" y="11168089"/>
                  <a:ext cx="611065" cy="10156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ru-RU" sz="6000" b="1" dirty="0"/>
                    <a:t>3</a:t>
                  </a:r>
                </a:p>
              </p:txBody>
            </p:sp>
            <p:sp>
              <p:nvSpPr>
                <p:cNvPr id="62" name="Прямоугольник 61">
                  <a:extLst>
                    <a:ext uri="{FF2B5EF4-FFF2-40B4-BE49-F238E27FC236}">
                      <a16:creationId xmlns:a16="http://schemas.microsoft.com/office/drawing/2014/main" id="{E377A44B-DDFC-4967-A77A-ECF4C62294BC}"/>
                    </a:ext>
                  </a:extLst>
                </p:cNvPr>
                <p:cNvSpPr/>
                <p:nvPr/>
              </p:nvSpPr>
              <p:spPr>
                <a:xfrm flipH="1">
                  <a:off x="20649801" y="11974342"/>
                  <a:ext cx="1800000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dirty="0"/>
                    <a:t>проекта</a:t>
                  </a:r>
                </a:p>
              </p:txBody>
            </p:sp>
          </p:grpSp>
        </p:grp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E286A2F-C0DC-4F22-865C-651DA3ED8B6B}"/>
              </a:ext>
            </a:extLst>
          </p:cNvPr>
          <p:cNvGrpSpPr/>
          <p:nvPr/>
        </p:nvGrpSpPr>
        <p:grpSpPr>
          <a:xfrm>
            <a:off x="5182926" y="5495586"/>
            <a:ext cx="14166576" cy="7125087"/>
            <a:chOff x="5182926" y="5495586"/>
            <a:chExt cx="14166576" cy="7125087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2B39287E-1204-47C4-BD82-4A3D73906FB2}"/>
                </a:ext>
              </a:extLst>
            </p:cNvPr>
            <p:cNvGrpSpPr/>
            <p:nvPr/>
          </p:nvGrpSpPr>
          <p:grpSpPr>
            <a:xfrm>
              <a:off x="5182926" y="5495586"/>
              <a:ext cx="3521220" cy="7125087"/>
              <a:chOff x="5182926" y="5495586"/>
              <a:chExt cx="3521220" cy="7125087"/>
            </a:xfrm>
          </p:grpSpPr>
          <p:sp>
            <p:nvSpPr>
              <p:cNvPr id="37" name="Прямоугольник 36">
                <a:extLst>
                  <a:ext uri="{FF2B5EF4-FFF2-40B4-BE49-F238E27FC236}">
                    <a16:creationId xmlns:a16="http://schemas.microsoft.com/office/drawing/2014/main" id="{3E1B469F-3389-42DB-94E3-D22199BE703A}"/>
                  </a:ext>
                </a:extLst>
              </p:cNvPr>
              <p:cNvSpPr/>
              <p:nvPr/>
            </p:nvSpPr>
            <p:spPr>
              <a:xfrm>
                <a:off x="5207385" y="6854775"/>
                <a:ext cx="3472303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b="1" dirty="0"/>
                  <a:t>Бережливая</a:t>
                </a:r>
                <a:br>
                  <a:rPr lang="ru-RU" b="1" dirty="0"/>
                </a:br>
                <a:r>
                  <a:rPr lang="ru-RU" b="1" dirty="0"/>
                  <a:t>поликлиника</a:t>
                </a:r>
              </a:p>
            </p:txBody>
          </p:sp>
          <p:pic>
            <p:nvPicPr>
              <p:cNvPr id="41" name="Рисунок 40" descr="Медицина">
                <a:extLst>
                  <a:ext uri="{FF2B5EF4-FFF2-40B4-BE49-F238E27FC236}">
                    <a16:creationId xmlns:a16="http://schemas.microsoft.com/office/drawing/2014/main" id="{BCB036BA-B20E-4502-939B-C361F512FA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6228729" y="5495586"/>
                <a:ext cx="1429614" cy="1429615"/>
              </a:xfrm>
              <a:prstGeom prst="rect">
                <a:avLst/>
              </a:prstGeom>
            </p:spPr>
          </p:pic>
          <p:sp>
            <p:nvSpPr>
              <p:cNvPr id="51" name="Прямоугольник 50">
                <a:extLst>
                  <a:ext uri="{FF2B5EF4-FFF2-40B4-BE49-F238E27FC236}">
                    <a16:creationId xmlns:a16="http://schemas.microsoft.com/office/drawing/2014/main" id="{DF822279-E52B-472A-8AB2-8EE98AF97D54}"/>
                  </a:ext>
                </a:extLst>
              </p:cNvPr>
              <p:cNvSpPr/>
              <p:nvPr/>
            </p:nvSpPr>
            <p:spPr>
              <a:xfrm>
                <a:off x="5182926" y="8160534"/>
                <a:ext cx="3521220" cy="25545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3200" dirty="0"/>
                  <a:t>Повышение качества и сокращение времени оказания </a:t>
                </a:r>
                <a:r>
                  <a:rPr lang="ru-RU" sz="3200" dirty="0" smtClean="0"/>
                  <a:t>медпомощи</a:t>
                </a:r>
                <a:endParaRPr lang="ru-RU" sz="3200" dirty="0"/>
              </a:p>
            </p:txBody>
          </p:sp>
          <p:sp>
            <p:nvSpPr>
              <p:cNvPr id="104" name="Прямоугольник 103">
                <a:extLst>
                  <a:ext uri="{FF2B5EF4-FFF2-40B4-BE49-F238E27FC236}">
                    <a16:creationId xmlns:a16="http://schemas.microsoft.com/office/drawing/2014/main" id="{831F88D4-5A0A-44D8-A5D0-455341620410}"/>
                  </a:ext>
                </a:extLst>
              </p:cNvPr>
              <p:cNvSpPr/>
              <p:nvPr/>
            </p:nvSpPr>
            <p:spPr>
              <a:xfrm>
                <a:off x="6345477" y="11168089"/>
                <a:ext cx="1037463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6000" b="1" dirty="0" smtClean="0"/>
                  <a:t>12</a:t>
                </a:r>
                <a:endParaRPr lang="ru-RU" sz="6000" b="1" dirty="0"/>
              </a:p>
            </p:txBody>
          </p:sp>
          <p:sp>
            <p:nvSpPr>
              <p:cNvPr id="105" name="Прямоугольник 104">
                <a:extLst>
                  <a:ext uri="{FF2B5EF4-FFF2-40B4-BE49-F238E27FC236}">
                    <a16:creationId xmlns:a16="http://schemas.microsoft.com/office/drawing/2014/main" id="{EEEC78E5-781C-477E-A16B-BE04DB5B64A2}"/>
                  </a:ext>
                </a:extLst>
              </p:cNvPr>
              <p:cNvSpPr/>
              <p:nvPr/>
            </p:nvSpPr>
            <p:spPr>
              <a:xfrm flipH="1">
                <a:off x="5868562" y="11974342"/>
                <a:ext cx="214994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/>
                  <a:t>проектов</a:t>
                </a:r>
              </a:p>
            </p:txBody>
          </p:sp>
        </p:grp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E58932D7-2BF3-4A67-BAA3-F76718E49CA1}"/>
                </a:ext>
              </a:extLst>
            </p:cNvPr>
            <p:cNvGrpSpPr/>
            <p:nvPr/>
          </p:nvGrpSpPr>
          <p:grpSpPr>
            <a:xfrm>
              <a:off x="13742451" y="5549956"/>
              <a:ext cx="5607051" cy="7070717"/>
              <a:chOff x="13742451" y="5549956"/>
              <a:chExt cx="5607051" cy="7070717"/>
            </a:xfrm>
          </p:grpSpPr>
          <p:sp>
            <p:nvSpPr>
              <p:cNvPr id="49" name="Прямоугольник 48">
                <a:extLst>
                  <a:ext uri="{FF2B5EF4-FFF2-40B4-BE49-F238E27FC236}">
                    <a16:creationId xmlns:a16="http://schemas.microsoft.com/office/drawing/2014/main" id="{DF822279-E52B-472A-8AB2-8EE98AF97D54}"/>
                  </a:ext>
                </a:extLst>
              </p:cNvPr>
              <p:cNvSpPr/>
              <p:nvPr/>
            </p:nvSpPr>
            <p:spPr>
              <a:xfrm>
                <a:off x="14065624" y="8160534"/>
                <a:ext cx="5037774" cy="20621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itchFamily="34" charset="0"/>
                  <a:buChar char="•"/>
                </a:pPr>
                <a:r>
                  <a:rPr lang="ru-RU" sz="3200" dirty="0" smtClean="0"/>
                  <a:t>Сокращение </a:t>
                </a:r>
                <a:r>
                  <a:rPr lang="ru-RU" sz="3200" dirty="0"/>
                  <a:t>времени оказания </a:t>
                </a:r>
                <a:r>
                  <a:rPr lang="ru-RU" sz="3200" dirty="0" smtClean="0"/>
                  <a:t>услуг </a:t>
                </a:r>
              </a:p>
              <a:p>
                <a:pPr marL="457200" indent="-457200">
                  <a:buFont typeface="Arial" pitchFamily="34" charset="0"/>
                  <a:buChar char="•"/>
                </a:pPr>
                <a:r>
                  <a:rPr lang="ru-RU" sz="3200" dirty="0" smtClean="0"/>
                  <a:t>Повышение </a:t>
                </a:r>
                <a:r>
                  <a:rPr lang="ru-RU" sz="3200" dirty="0"/>
                  <a:t>прозрачности процедур</a:t>
                </a:r>
              </a:p>
            </p:txBody>
          </p:sp>
          <p:pic>
            <p:nvPicPr>
              <p:cNvPr id="82" name="Рисунок 81" descr="Портфель">
                <a:extLst>
                  <a:ext uri="{FF2B5EF4-FFF2-40B4-BE49-F238E27FC236}">
                    <a16:creationId xmlns:a16="http://schemas.microsoft.com/office/drawing/2014/main" id="{8A90C02D-BA57-4A12-8E9E-DB59F1F78C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p:blipFill>
            <p:spPr>
              <a:xfrm>
                <a:off x="15917685" y="5549956"/>
                <a:ext cx="1320874" cy="1320874"/>
              </a:xfrm>
              <a:prstGeom prst="rect">
                <a:avLst/>
              </a:prstGeom>
            </p:spPr>
          </p:pic>
          <p:sp>
            <p:nvSpPr>
              <p:cNvPr id="113" name="Прямоугольник 112">
                <a:extLst>
                  <a:ext uri="{FF2B5EF4-FFF2-40B4-BE49-F238E27FC236}">
                    <a16:creationId xmlns:a16="http://schemas.microsoft.com/office/drawing/2014/main" id="{F7B1D469-7B55-4A86-BA1C-0CDEFC6069C3}"/>
                  </a:ext>
                </a:extLst>
              </p:cNvPr>
              <p:cNvSpPr/>
              <p:nvPr/>
            </p:nvSpPr>
            <p:spPr>
              <a:xfrm>
                <a:off x="16272590" y="11168089"/>
                <a:ext cx="611065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6000" b="1" dirty="0" smtClean="0"/>
                  <a:t>6</a:t>
                </a:r>
                <a:endParaRPr lang="ru-RU" sz="6000" b="1" dirty="0"/>
              </a:p>
            </p:txBody>
          </p:sp>
          <p:sp>
            <p:nvSpPr>
              <p:cNvPr id="114" name="Прямоугольник 113">
                <a:extLst>
                  <a:ext uri="{FF2B5EF4-FFF2-40B4-BE49-F238E27FC236}">
                    <a16:creationId xmlns:a16="http://schemas.microsoft.com/office/drawing/2014/main" id="{B61BFA3B-1638-4913-8DBB-884896FC167D}"/>
                  </a:ext>
                </a:extLst>
              </p:cNvPr>
              <p:cNvSpPr/>
              <p:nvPr/>
            </p:nvSpPr>
            <p:spPr>
              <a:xfrm flipH="1">
                <a:off x="15678122" y="11974342"/>
                <a:ext cx="180000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/>
                  <a:t>проекта</a:t>
                </a:r>
              </a:p>
            </p:txBody>
          </p:sp>
          <p:sp>
            <p:nvSpPr>
              <p:cNvPr id="38" name="Прямоугольник 37">
                <a:extLst>
                  <a:ext uri="{FF2B5EF4-FFF2-40B4-BE49-F238E27FC236}">
                    <a16:creationId xmlns:a16="http://schemas.microsoft.com/office/drawing/2014/main" id="{99689AF5-A5AD-4474-B05F-C15E158FD7EF}"/>
                  </a:ext>
                </a:extLst>
              </p:cNvPr>
              <p:cNvSpPr/>
              <p:nvPr/>
            </p:nvSpPr>
            <p:spPr>
              <a:xfrm>
                <a:off x="13742451" y="6800038"/>
                <a:ext cx="5607051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b="1" dirty="0"/>
                  <a:t>Услуги</a:t>
                </a:r>
              </a:p>
              <a:p>
                <a:pPr algn="ctr"/>
                <a:r>
                  <a:rPr lang="ru-RU" b="1" dirty="0"/>
                  <a:t>для </a:t>
                </a:r>
                <a:r>
                  <a:rPr lang="ru-RU" b="1" dirty="0" smtClean="0"/>
                  <a:t>жителей и бизнеса</a:t>
                </a:r>
                <a:endParaRPr lang="ru-RU" b="1" dirty="0"/>
              </a:p>
            </p:txBody>
          </p:sp>
        </p:grpSp>
      </p:grpSp>
      <p:grpSp>
        <p:nvGrpSpPr>
          <p:cNvPr id="16" name="Группа 15"/>
          <p:cNvGrpSpPr/>
          <p:nvPr/>
        </p:nvGrpSpPr>
        <p:grpSpPr>
          <a:xfrm>
            <a:off x="5672574" y="3269256"/>
            <a:ext cx="11904571" cy="2128649"/>
            <a:chOff x="5672574" y="3269256"/>
            <a:chExt cx="11904571" cy="2128649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32BA4DB9-5E29-43D1-9F5B-C566C2AF1EBF}"/>
                </a:ext>
              </a:extLst>
            </p:cNvPr>
            <p:cNvGrpSpPr/>
            <p:nvPr/>
          </p:nvGrpSpPr>
          <p:grpSpPr>
            <a:xfrm>
              <a:off x="5672574" y="3269256"/>
              <a:ext cx="11904571" cy="2128649"/>
              <a:chOff x="7820413" y="3831989"/>
              <a:chExt cx="11904571" cy="2128649"/>
            </a:xfrm>
          </p:grpSpPr>
          <p:sp>
            <p:nvSpPr>
              <p:cNvPr id="24" name="Прямоугольник 23">
                <a:extLst>
                  <a:ext uri="{FF2B5EF4-FFF2-40B4-BE49-F238E27FC236}">
                    <a16:creationId xmlns:a16="http://schemas.microsoft.com/office/drawing/2014/main" id="{47E278B1-D9E5-449D-BEC7-05D743B7FCD0}"/>
                  </a:ext>
                </a:extLst>
              </p:cNvPr>
              <p:cNvSpPr/>
              <p:nvPr/>
            </p:nvSpPr>
            <p:spPr>
              <a:xfrm>
                <a:off x="7820413" y="3942050"/>
                <a:ext cx="9676194" cy="201858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ctr">
                <a:sp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grpSp>
            <p:nvGrpSpPr>
              <p:cNvPr id="2" name="Группа 1">
                <a:extLst>
                  <a:ext uri="{FF2B5EF4-FFF2-40B4-BE49-F238E27FC236}">
                    <a16:creationId xmlns:a16="http://schemas.microsoft.com/office/drawing/2014/main" id="{F9A8F281-AEBA-4717-B6AD-D73A59F842BE}"/>
                  </a:ext>
                </a:extLst>
              </p:cNvPr>
              <p:cNvGrpSpPr/>
              <p:nvPr/>
            </p:nvGrpSpPr>
            <p:grpSpPr>
              <a:xfrm>
                <a:off x="11602417" y="3831989"/>
                <a:ext cx="8122567" cy="1909550"/>
                <a:chOff x="13829067" y="3769424"/>
                <a:chExt cx="9291717" cy="2184409"/>
              </a:xfrm>
              <a:noFill/>
            </p:grpSpPr>
            <p:pic>
              <p:nvPicPr>
                <p:cNvPr id="3074" name="Picture 2" descr="ÐÐ°ÑÑÐ¸Ð½ÐºÐ¸ Ð¿Ð¾ Ð·Ð°Ð¿ÑÐ¾ÑÑ ÑÐ¾ÑÐ°ÑÐ¾Ð¼ Ð»Ð¾Ð³Ð¾">
                  <a:extLst>
                    <a:ext uri="{FF2B5EF4-FFF2-40B4-BE49-F238E27FC236}">
                      <a16:creationId xmlns:a16="http://schemas.microsoft.com/office/drawing/2014/main" id="{A94FCF14-020F-4312-9107-3AEE8EFEEAC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29067" y="4093680"/>
                  <a:ext cx="1449610" cy="1860153"/>
                </a:xfrm>
                <a:prstGeom prst="rect">
                  <a:avLst/>
                </a:prstGeom>
                <a:grpFill/>
                <a:ln>
                  <a:noFill/>
                </a:ln>
                <a:extLst/>
              </p:spPr>
            </p:pic>
            <p:pic>
              <p:nvPicPr>
                <p:cNvPr id="79" name="Рисунок 78"/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877683" y="3769424"/>
                  <a:ext cx="7243101" cy="2003411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</p:grpSp>
        </p:grp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6606" y="3678650"/>
              <a:ext cx="2804836" cy="1411767"/>
            </a:xfrm>
            <a:prstGeom prst="rect">
              <a:avLst/>
            </a:prstGeom>
          </p:spPr>
        </p:pic>
      </p:grpSp>
      <p:pic>
        <p:nvPicPr>
          <p:cNvPr id="50" name="Picture 3" descr="C:\Users\mizosimov\Desktop\герб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61584" y="941029"/>
            <a:ext cx="2458263" cy="298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0511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6C43377-677B-4FB9-BD7F-23F6DDFC6B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5180" r="15427" b="29141"/>
          <a:stretch/>
        </p:blipFill>
        <p:spPr>
          <a:xfrm>
            <a:off x="0" y="-1"/>
            <a:ext cx="24384000" cy="13716001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2CF7A8A9-2AB9-4408-8464-C6CF305504AA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gradFill>
            <a:gsLst>
              <a:gs pos="0">
                <a:schemeClr val="bg1">
                  <a:alpha val="9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0" name="Номер слайда 2">
            <a:extLst>
              <a:ext uri="{FF2B5EF4-FFF2-40B4-BE49-F238E27FC236}">
                <a16:creationId xmlns:a16="http://schemas.microsoft.com/office/drawing/2014/main" id="{C232C35F-9CAB-4DAF-9F37-0AF2933D37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844068" y="12389794"/>
            <a:ext cx="418704" cy="461663"/>
          </a:xfrm>
        </p:spPr>
        <p:txBody>
          <a:bodyPr/>
          <a:lstStyle/>
          <a:p>
            <a:fld id="{86CB4B4D-7CA3-9044-876B-883B54F8677D}" type="slidenum">
              <a:rPr lang="ru-RU" smtClean="0"/>
              <a:pPr/>
              <a:t>20</a:t>
            </a:fld>
            <a:endParaRPr lang="ru-RU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817F8AB-4CA7-441F-A9DF-FA3055C635A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56" b="92683" l="9848" r="89394">
                        <a14:foregroundMark x1="47727" y1="92683" x2="47727" y2="92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1372" y="1509378"/>
            <a:ext cx="740571" cy="92010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628DEA2-E8DD-4FEA-9A27-C2B2F60150D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31" b="99485" l="4906" r="98868">
                        <a14:foregroundMark x1="93208" y1="8247" x2="93208" y2="8247"/>
                        <a14:foregroundMark x1="95094" y1="8247" x2="95094" y2="8247"/>
                        <a14:foregroundMark x1="93962" y1="1031" x2="93962" y2="1031"/>
                        <a14:foregroundMark x1="99245" y1="4639" x2="99245" y2="4639"/>
                        <a14:foregroundMark x1="17736" y1="87113" x2="17736" y2="87113"/>
                        <a14:foregroundMark x1="39623" y1="89691" x2="39623" y2="89691"/>
                        <a14:foregroundMark x1="51698" y1="86082" x2="51698" y2="86082"/>
                        <a14:foregroundMark x1="50943" y1="93299" x2="26415" y2="87629"/>
                        <a14:foregroundMark x1="42264" y1="86082" x2="74717" y2="43299"/>
                        <a14:foregroundMark x1="74717" y1="43299" x2="84528" y2="48454"/>
                        <a14:foregroundMark x1="78113" y1="52577" x2="36604" y2="90206"/>
                        <a14:foregroundMark x1="36604" y1="90206" x2="50566" y2="46392"/>
                        <a14:foregroundMark x1="56604" y1="63402" x2="64528" y2="34021"/>
                        <a14:foregroundMark x1="60755" y1="49485" x2="33962" y2="81959"/>
                        <a14:foregroundMark x1="46038" y1="59278" x2="22264" y2="91753"/>
                        <a14:foregroundMark x1="45283" y1="53093" x2="20000" y2="81959"/>
                        <a14:foregroundMark x1="43774" y1="48969" x2="21509" y2="74742"/>
                        <a14:foregroundMark x1="22264" y1="84536" x2="11698" y2="99485"/>
                        <a14:foregroundMark x1="26415" y1="66495" x2="6792" y2="93299"/>
                        <a14:foregroundMark x1="6792" y1="97938" x2="4906" y2="99485"/>
                        <a14:foregroundMark x1="49434" y1="88144" x2="37358" y2="98454"/>
                        <a14:foregroundMark x1="33962" y1="84536" x2="70189" y2="47938"/>
                        <a14:foregroundMark x1="70189" y1="47938" x2="49811" y2="99485"/>
                        <a14:foregroundMark x1="71321" y1="57216" x2="71321" y2="58763"/>
                        <a14:foregroundMark x1="67170" y1="68557" x2="67170" y2="68557"/>
                        <a14:foregroundMark x1="92075" y1="42268" x2="58868" y2="84536"/>
                        <a14:foregroundMark x1="83019" y1="54639" x2="73962" y2="65464"/>
                        <a14:foregroundMark x1="83396" y1="55155" x2="71698" y2="67010"/>
                        <a14:foregroundMark x1="82642" y1="57732" x2="76226" y2="66495"/>
                        <a14:foregroundMark x1="83019" y1="58247" x2="76226" y2="67010"/>
                        <a14:foregroundMark x1="38113" y1="52062" x2="25283" y2="65464"/>
                        <a14:foregroundMark x1="36981" y1="51546" x2="28302" y2="63918"/>
                        <a14:foregroundMark x1="37358" y1="48969" x2="26415" y2="63918"/>
                        <a14:foregroundMark x1="38113" y1="48454" x2="25283" y2="65464"/>
                        <a14:foregroundMark x1="83396" y1="59278" x2="71321" y2="72165"/>
                        <a14:foregroundMark x1="84151" y1="58763" x2="76604" y2="69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8262" y="1582479"/>
            <a:ext cx="1100309" cy="806167"/>
          </a:xfrm>
          <a:prstGeom prst="rect">
            <a:avLst/>
          </a:prstGeom>
        </p:spPr>
      </p:pic>
      <p:sp>
        <p:nvSpPr>
          <p:cNvPr id="14" name="Shape 219">
            <a:extLst>
              <a:ext uri="{FF2B5EF4-FFF2-40B4-BE49-F238E27FC236}">
                <a16:creationId xmlns:a16="http://schemas.microsoft.com/office/drawing/2014/main" id="{501FE51C-4B22-47C6-90A7-67D36CD3D26C}"/>
              </a:ext>
            </a:extLst>
          </p:cNvPr>
          <p:cNvSpPr/>
          <p:nvPr/>
        </p:nvSpPr>
        <p:spPr>
          <a:xfrm>
            <a:off x="1247359" y="1339234"/>
            <a:ext cx="16881330" cy="1292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>
              <a:defRPr sz="7200" b="1">
                <a:solidFill>
                  <a:srgbClr val="8BC732"/>
                </a:solidFill>
              </a:defRPr>
            </a:pPr>
            <a:r>
              <a:rPr lang="ru-RU" dirty="0">
                <a:solidFill>
                  <a:schemeClr val="accent3"/>
                </a:solidFill>
              </a:rPr>
              <a:t>МФЦ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8054DA-E956-430E-9C2E-314101297D17}"/>
              </a:ext>
            </a:extLst>
          </p:cNvPr>
          <p:cNvSpPr txBox="1"/>
          <p:nvPr/>
        </p:nvSpPr>
        <p:spPr>
          <a:xfrm>
            <a:off x="1283865" y="2443262"/>
            <a:ext cx="13019964" cy="141577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</a:rPr>
              <a:t>Сокращение времени приема документов</a:t>
            </a:r>
            <a:br>
              <a:rPr lang="ru-RU" sz="4000" dirty="0">
                <a:solidFill>
                  <a:srgbClr val="0070C0"/>
                </a:solidFill>
              </a:rPr>
            </a:br>
            <a:r>
              <a:rPr lang="ru-RU" sz="4000" dirty="0">
                <a:solidFill>
                  <a:srgbClr val="0070C0"/>
                </a:solidFill>
              </a:rPr>
              <a:t>на оказание услуг Росреестра в МФЦ города Заречного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BC1AA7D-88B9-4B12-BBF8-E3ECCAC03272}"/>
              </a:ext>
            </a:extLst>
          </p:cNvPr>
          <p:cNvSpPr/>
          <p:nvPr/>
        </p:nvSpPr>
        <p:spPr>
          <a:xfrm>
            <a:off x="2974976" y="4361652"/>
            <a:ext cx="81086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chemeClr val="tx1"/>
                </a:solidFill>
              </a:rPr>
              <a:t>ПРОБЛЕМА:</a:t>
            </a:r>
          </a:p>
          <a:p>
            <a:endParaRPr lang="ru-RU" sz="4800" b="1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800" dirty="0"/>
              <a:t>Неудобный график </a:t>
            </a:r>
            <a:r>
              <a:rPr lang="ru-RU" sz="4800" dirty="0" smtClean="0"/>
              <a:t>работы, множество </a:t>
            </a:r>
            <a:r>
              <a:rPr lang="ru-RU" sz="4800" dirty="0"/>
              <a:t>жалоб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B220D3-1671-4120-A118-26DED1F3989F}"/>
              </a:ext>
            </a:extLst>
          </p:cNvPr>
          <p:cNvSpPr txBox="1"/>
          <p:nvPr/>
        </p:nvSpPr>
        <p:spPr>
          <a:xfrm>
            <a:off x="13585102" y="4723602"/>
            <a:ext cx="8076270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tx1"/>
                </a:solidFill>
              </a:rPr>
              <a:t>ЧТО СДЕЛАНО:</a:t>
            </a:r>
          </a:p>
          <a:p>
            <a:endParaRPr lang="ru-RU" sz="4800" b="1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800" dirty="0"/>
              <a:t>Оптимизирован график </a:t>
            </a:r>
            <a:r>
              <a:rPr lang="ru-RU" sz="4800" dirty="0" smtClean="0"/>
              <a:t>работы при сохранении штатной численности </a:t>
            </a:r>
            <a:endParaRPr lang="ru-RU" sz="4800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29FA1C1-B292-499D-A931-5DE4095EAF7F}"/>
              </a:ext>
            </a:extLst>
          </p:cNvPr>
          <p:cNvSpPr/>
          <p:nvPr/>
        </p:nvSpPr>
        <p:spPr>
          <a:xfrm>
            <a:off x="304800" y="288000"/>
            <a:ext cx="23774400" cy="13140000"/>
          </a:xfrm>
          <a:prstGeom prst="rect">
            <a:avLst/>
          </a:prstGeom>
          <a:noFill/>
          <a:ln w="12700" cap="flat">
            <a:gradFill>
              <a:gsLst>
                <a:gs pos="0">
                  <a:srgbClr val="123D6F"/>
                </a:gs>
                <a:gs pos="100000">
                  <a:srgbClr val="03519F"/>
                </a:gs>
              </a:gsLst>
              <a:lin ang="5400000" scaled="1"/>
            </a:gra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6162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13DAB0B-46B3-493F-BC6B-092BC4828A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0252" b="37536"/>
          <a:stretch/>
        </p:blipFill>
        <p:spPr>
          <a:xfrm>
            <a:off x="0" y="1"/>
            <a:ext cx="24384000" cy="13716000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3632D7D1-27F6-458D-807D-6173D2410DCF}"/>
              </a:ext>
            </a:extLst>
          </p:cNvPr>
          <p:cNvSpPr/>
          <p:nvPr/>
        </p:nvSpPr>
        <p:spPr>
          <a:xfrm>
            <a:off x="0" y="1"/>
            <a:ext cx="24384000" cy="13716000"/>
          </a:xfrm>
          <a:prstGeom prst="rect">
            <a:avLst/>
          </a:prstGeom>
          <a:gradFill>
            <a:gsLst>
              <a:gs pos="0">
                <a:schemeClr val="bg1">
                  <a:alpha val="9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D27F1B8-56BF-401E-8F8F-55205287F4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21</a:t>
            </a:fld>
            <a:endParaRPr lang="ru-RU" dirty="0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4FC7F964-BF83-4F87-99A1-E338ADE330F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56" b="92683" l="9848" r="89394">
                        <a14:foregroundMark x1="47727" y1="92683" x2="47727" y2="92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1372" y="1509378"/>
            <a:ext cx="740571" cy="92010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0DB0600-8AE2-4271-AB86-20F420E2675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31" b="99485" l="4906" r="98868">
                        <a14:foregroundMark x1="93208" y1="8247" x2="93208" y2="8247"/>
                        <a14:foregroundMark x1="95094" y1="8247" x2="95094" y2="8247"/>
                        <a14:foregroundMark x1="93962" y1="1031" x2="93962" y2="1031"/>
                        <a14:foregroundMark x1="99245" y1="4639" x2="99245" y2="4639"/>
                        <a14:foregroundMark x1="17736" y1="87113" x2="17736" y2="87113"/>
                        <a14:foregroundMark x1="39623" y1="89691" x2="39623" y2="89691"/>
                        <a14:foregroundMark x1="51698" y1="86082" x2="51698" y2="86082"/>
                        <a14:foregroundMark x1="50943" y1="93299" x2="26415" y2="87629"/>
                        <a14:foregroundMark x1="42264" y1="86082" x2="74717" y2="43299"/>
                        <a14:foregroundMark x1="74717" y1="43299" x2="84528" y2="48454"/>
                        <a14:foregroundMark x1="78113" y1="52577" x2="36604" y2="90206"/>
                        <a14:foregroundMark x1="36604" y1="90206" x2="50566" y2="46392"/>
                        <a14:foregroundMark x1="56604" y1="63402" x2="64528" y2="34021"/>
                        <a14:foregroundMark x1="60755" y1="49485" x2="33962" y2="81959"/>
                        <a14:foregroundMark x1="46038" y1="59278" x2="22264" y2="91753"/>
                        <a14:foregroundMark x1="45283" y1="53093" x2="20000" y2="81959"/>
                        <a14:foregroundMark x1="43774" y1="48969" x2="21509" y2="74742"/>
                        <a14:foregroundMark x1="22264" y1="84536" x2="11698" y2="99485"/>
                        <a14:foregroundMark x1="26415" y1="66495" x2="6792" y2="93299"/>
                        <a14:foregroundMark x1="6792" y1="97938" x2="4906" y2="99485"/>
                        <a14:foregroundMark x1="49434" y1="88144" x2="37358" y2="98454"/>
                        <a14:foregroundMark x1="33962" y1="84536" x2="70189" y2="47938"/>
                        <a14:foregroundMark x1="70189" y1="47938" x2="49811" y2="99485"/>
                        <a14:foregroundMark x1="71321" y1="57216" x2="71321" y2="58763"/>
                        <a14:foregroundMark x1="67170" y1="68557" x2="67170" y2="68557"/>
                        <a14:foregroundMark x1="92075" y1="42268" x2="58868" y2="84536"/>
                        <a14:foregroundMark x1="83019" y1="54639" x2="73962" y2="65464"/>
                        <a14:foregroundMark x1="83396" y1="55155" x2="71698" y2="67010"/>
                        <a14:foregroundMark x1="82642" y1="57732" x2="76226" y2="66495"/>
                        <a14:foregroundMark x1="83019" y1="58247" x2="76226" y2="67010"/>
                        <a14:foregroundMark x1="38113" y1="52062" x2="25283" y2="65464"/>
                        <a14:foregroundMark x1="36981" y1="51546" x2="28302" y2="63918"/>
                        <a14:foregroundMark x1="37358" y1="48969" x2="26415" y2="63918"/>
                        <a14:foregroundMark x1="38113" y1="48454" x2="25283" y2="65464"/>
                        <a14:foregroundMark x1="83396" y1="59278" x2="71321" y2="72165"/>
                        <a14:foregroundMark x1="84151" y1="58763" x2="76604" y2="69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8262" y="1582479"/>
            <a:ext cx="1100309" cy="806167"/>
          </a:xfrm>
          <a:prstGeom prst="rect">
            <a:avLst/>
          </a:prstGeom>
        </p:spPr>
      </p:pic>
      <p:sp>
        <p:nvSpPr>
          <p:cNvPr id="23" name="Shape 219">
            <a:extLst>
              <a:ext uri="{FF2B5EF4-FFF2-40B4-BE49-F238E27FC236}">
                <a16:creationId xmlns:a16="http://schemas.microsoft.com/office/drawing/2014/main" id="{B0CC07A4-8A7F-4CFB-8F73-71AD5B1FA446}"/>
              </a:ext>
            </a:extLst>
          </p:cNvPr>
          <p:cNvSpPr/>
          <p:nvPr/>
        </p:nvSpPr>
        <p:spPr>
          <a:xfrm>
            <a:off x="1247359" y="1339234"/>
            <a:ext cx="16881330" cy="1292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>
              <a:defRPr sz="7200" b="1">
                <a:solidFill>
                  <a:srgbClr val="8BC732"/>
                </a:solidFill>
              </a:defRPr>
            </a:pPr>
            <a:r>
              <a:rPr lang="ru-RU" dirty="0">
                <a:solidFill>
                  <a:schemeClr val="accent3"/>
                </a:solidFill>
              </a:rPr>
              <a:t>МФЦ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B35A73-B00E-474D-B6AB-93E9E6356D87}"/>
              </a:ext>
            </a:extLst>
          </p:cNvPr>
          <p:cNvSpPr txBox="1"/>
          <p:nvPr/>
        </p:nvSpPr>
        <p:spPr>
          <a:xfrm>
            <a:off x="1283865" y="2443262"/>
            <a:ext cx="13019964" cy="141577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</a:rPr>
              <a:t>Сокращение времени приема документов</a:t>
            </a:r>
            <a:br>
              <a:rPr lang="ru-RU" sz="4000" dirty="0">
                <a:solidFill>
                  <a:srgbClr val="0070C0"/>
                </a:solidFill>
              </a:rPr>
            </a:br>
            <a:r>
              <a:rPr lang="ru-RU" sz="4000" dirty="0">
                <a:solidFill>
                  <a:srgbClr val="0070C0"/>
                </a:solidFill>
              </a:rPr>
              <a:t>на оказание услуг Росреестра в МФЦ города Заречного</a:t>
            </a: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7F4CE144-4578-472E-91D3-E012E03D4261}"/>
              </a:ext>
            </a:extLst>
          </p:cNvPr>
          <p:cNvSpPr/>
          <p:nvPr/>
        </p:nvSpPr>
        <p:spPr>
          <a:xfrm>
            <a:off x="304800" y="288000"/>
            <a:ext cx="23774400" cy="13140000"/>
          </a:xfrm>
          <a:prstGeom prst="rect">
            <a:avLst/>
          </a:prstGeom>
          <a:noFill/>
          <a:ln w="12700" cap="flat">
            <a:gradFill>
              <a:gsLst>
                <a:gs pos="0">
                  <a:srgbClr val="123D6F"/>
                </a:gs>
                <a:gs pos="100000">
                  <a:srgbClr val="03519F"/>
                </a:gs>
              </a:gsLst>
              <a:lin ang="5400000" scaled="1"/>
            </a:gra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48BE4B18-9179-4F74-A2FB-44505A9B628C}"/>
              </a:ext>
            </a:extLst>
          </p:cNvPr>
          <p:cNvSpPr/>
          <p:nvPr/>
        </p:nvSpPr>
        <p:spPr>
          <a:xfrm>
            <a:off x="4216400" y="5684846"/>
            <a:ext cx="760274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/>
              <a:t>Максимальное время приема </a:t>
            </a:r>
            <a:r>
              <a:rPr lang="ru-RU" sz="4400" dirty="0" smtClean="0"/>
              <a:t>документов, час. </a:t>
            </a:r>
            <a:endParaRPr lang="ru-RU" sz="4400" dirty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EB17B4F0-3AA8-41AC-A16A-B4E5F4B7F952}"/>
              </a:ext>
            </a:extLst>
          </p:cNvPr>
          <p:cNvSpPr/>
          <p:nvPr/>
        </p:nvSpPr>
        <p:spPr>
          <a:xfrm>
            <a:off x="4216400" y="7419395"/>
            <a:ext cx="748420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79525" eaLnBrk="0" fontAlgn="base">
              <a:spcBef>
                <a:spcPct val="0"/>
              </a:spcBef>
              <a:spcAft>
                <a:spcPct val="0"/>
              </a:spcAft>
            </a:pPr>
            <a:r>
              <a:rPr lang="ru-RU" sz="4400" kern="1200" dirty="0">
                <a:solidFill>
                  <a:prstClr val="black"/>
                </a:solidFill>
                <a:cs typeface="Arial" panose="020B0604020202020204" pitchFamily="34" charset="0"/>
              </a:rPr>
              <a:t>Среднее время </a:t>
            </a:r>
            <a:r>
              <a:rPr lang="ru-RU" sz="4400" kern="1200" dirty="0" smtClean="0">
                <a:solidFill>
                  <a:prstClr val="black"/>
                </a:solidFill>
                <a:cs typeface="Arial" panose="020B0604020202020204" pitchFamily="34" charset="0"/>
              </a:rPr>
              <a:t>ожидания, мин.</a:t>
            </a:r>
            <a:endParaRPr lang="ru-RU" sz="4400" kern="12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D81F5A56-DD39-4086-B6E6-5EDD46E3EBF9}"/>
              </a:ext>
            </a:extLst>
          </p:cNvPr>
          <p:cNvSpPr/>
          <p:nvPr/>
        </p:nvSpPr>
        <p:spPr>
          <a:xfrm>
            <a:off x="4216400" y="9156944"/>
            <a:ext cx="786733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79525" eaLnBrk="0" fontAlgn="base">
              <a:spcBef>
                <a:spcPct val="0"/>
              </a:spcBef>
              <a:spcAft>
                <a:spcPct val="0"/>
              </a:spcAft>
            </a:pPr>
            <a:r>
              <a:rPr lang="ru-RU" sz="4400" kern="1200" dirty="0">
                <a:solidFill>
                  <a:prstClr val="black"/>
                </a:solidFill>
                <a:cs typeface="Arial" panose="020B0604020202020204" pitchFamily="34" charset="0"/>
              </a:rPr>
              <a:t>Доля ожидающих свыше 15 мин. норматива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6B06EC5-929A-4009-9536-EBE11C473B3D}"/>
              </a:ext>
            </a:extLst>
          </p:cNvPr>
          <p:cNvGrpSpPr/>
          <p:nvPr/>
        </p:nvGrpSpPr>
        <p:grpSpPr>
          <a:xfrm>
            <a:off x="12030092" y="4392006"/>
            <a:ext cx="2665878" cy="5500706"/>
            <a:chOff x="12123942" y="4392006"/>
            <a:chExt cx="2665878" cy="5500706"/>
          </a:xfrm>
        </p:grpSpPr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CBFF0EBD-C7FB-4254-B28A-DB46742F5A6E}"/>
                </a:ext>
              </a:extLst>
            </p:cNvPr>
            <p:cNvSpPr/>
            <p:nvPr/>
          </p:nvSpPr>
          <p:spPr>
            <a:xfrm>
              <a:off x="12442268" y="4392006"/>
              <a:ext cx="202922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4800" b="1" dirty="0">
                  <a:solidFill>
                    <a:schemeClr val="tx1"/>
                  </a:solidFill>
                </a:rPr>
                <a:t>БЫЛО</a:t>
              </a:r>
            </a:p>
          </p:txBody>
        </p:sp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id="{EF0EF256-76A0-4962-B616-6F09AE1EF9E5}"/>
                </a:ext>
              </a:extLst>
            </p:cNvPr>
            <p:cNvSpPr/>
            <p:nvPr/>
          </p:nvSpPr>
          <p:spPr>
            <a:xfrm>
              <a:off x="12123942" y="5789426"/>
              <a:ext cx="2665878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79525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4400" kern="1200" dirty="0" smtClean="0">
                  <a:solidFill>
                    <a:schemeClr val="tx1"/>
                  </a:solidFill>
                  <a:cs typeface="Arial" panose="020B0604020202020204" pitchFamily="34" charset="0"/>
                </a:rPr>
                <a:t>3</a:t>
              </a:r>
              <a:endParaRPr lang="ru-RU" sz="4400" kern="120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F34F6383-99D4-4906-85B2-7EEA40582956}"/>
                </a:ext>
              </a:extLst>
            </p:cNvPr>
            <p:cNvSpPr/>
            <p:nvPr/>
          </p:nvSpPr>
          <p:spPr>
            <a:xfrm>
              <a:off x="12123942" y="7351393"/>
              <a:ext cx="2665878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79525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4400" kern="1200" dirty="0" smtClean="0">
                  <a:solidFill>
                    <a:schemeClr val="tx1"/>
                  </a:solidFill>
                  <a:cs typeface="Arial" panose="020B0604020202020204" pitchFamily="34" charset="0"/>
                </a:rPr>
                <a:t>15,5</a:t>
              </a:r>
              <a:endParaRPr lang="ru-RU" sz="4400" kern="120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1377E708-6908-46E8-885E-F6883BE2D32D}"/>
                </a:ext>
              </a:extLst>
            </p:cNvPr>
            <p:cNvSpPr/>
            <p:nvPr/>
          </p:nvSpPr>
          <p:spPr>
            <a:xfrm>
              <a:off x="12123942" y="9123271"/>
              <a:ext cx="2665878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79525" eaLnBrk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4400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26%</a:t>
              </a: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2C530DC-F906-41CE-8149-6CC319120F99}"/>
              </a:ext>
            </a:extLst>
          </p:cNvPr>
          <p:cNvGrpSpPr/>
          <p:nvPr/>
        </p:nvGrpSpPr>
        <p:grpSpPr>
          <a:xfrm>
            <a:off x="15480616" y="4345840"/>
            <a:ext cx="2589460" cy="5534379"/>
            <a:chOff x="15515304" y="4392005"/>
            <a:chExt cx="2589460" cy="5534379"/>
          </a:xfrm>
        </p:grpSpPr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id="{D064C83F-6106-465A-B0FE-02DF7708AACF}"/>
                </a:ext>
              </a:extLst>
            </p:cNvPr>
            <p:cNvSpPr/>
            <p:nvPr/>
          </p:nvSpPr>
          <p:spPr>
            <a:xfrm>
              <a:off x="15515304" y="4392005"/>
              <a:ext cx="258946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4800" b="1" dirty="0">
                  <a:solidFill>
                    <a:schemeClr val="accent1"/>
                  </a:solidFill>
                </a:rPr>
                <a:t>СТАЛО</a:t>
              </a:r>
            </a:p>
          </p:txBody>
        </p:sp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id="{D0CE00A8-C25B-4A3B-AC12-ABF7CCADFAFA}"/>
                </a:ext>
              </a:extLst>
            </p:cNvPr>
            <p:cNvSpPr/>
            <p:nvPr/>
          </p:nvSpPr>
          <p:spPr>
            <a:xfrm>
              <a:off x="15769558" y="5823291"/>
              <a:ext cx="208095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smtClean="0">
                  <a:solidFill>
                    <a:schemeClr val="accent1"/>
                  </a:solidFill>
                </a:rPr>
                <a:t>&lt; 1,5</a:t>
              </a:r>
              <a:endParaRPr lang="ru-RU" sz="4400" dirty="0">
                <a:solidFill>
                  <a:schemeClr val="accent1"/>
                </a:solidFill>
              </a:endParaRPr>
            </a:p>
          </p:txBody>
        </p:sp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9C3B7C85-E7C4-4764-9A41-0BE0A84AB2FB}"/>
                </a:ext>
              </a:extLst>
            </p:cNvPr>
            <p:cNvSpPr/>
            <p:nvPr/>
          </p:nvSpPr>
          <p:spPr>
            <a:xfrm>
              <a:off x="15843642" y="7397557"/>
              <a:ext cx="208095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4400" dirty="0" smtClean="0">
                  <a:solidFill>
                    <a:schemeClr val="accent1"/>
                  </a:solidFill>
                </a:rPr>
                <a:t>9</a:t>
              </a:r>
              <a:endParaRPr lang="ru-RU" sz="4400" dirty="0">
                <a:solidFill>
                  <a:schemeClr val="accent1"/>
                </a:solidFill>
              </a:endParaRPr>
            </a:p>
          </p:txBody>
        </p:sp>
        <p:sp>
          <p:nvSpPr>
            <p:cNvPr id="60" name="Прямоугольник 59">
              <a:extLst>
                <a:ext uri="{FF2B5EF4-FFF2-40B4-BE49-F238E27FC236}">
                  <a16:creationId xmlns:a16="http://schemas.microsoft.com/office/drawing/2014/main" id="{080C7E38-4F4D-4DF2-886C-34351512B30D}"/>
                </a:ext>
              </a:extLst>
            </p:cNvPr>
            <p:cNvSpPr/>
            <p:nvPr/>
          </p:nvSpPr>
          <p:spPr>
            <a:xfrm>
              <a:off x="15769558" y="9156943"/>
              <a:ext cx="208095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>
                  <a:solidFill>
                    <a:schemeClr val="accent1"/>
                  </a:solidFill>
                </a:rPr>
                <a:t>16%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3009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232C35F-9CAB-4DAF-9F37-0AF2933D37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22</a:t>
            </a:fld>
            <a:endParaRPr lang="ru-RU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0AC2C37-94A0-48B0-8907-0F9FD86A63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8262" y="1582479"/>
            <a:ext cx="1100309" cy="80616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4C2B9A2-DF97-4144-B7DD-EE232E1ADD3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1372" y="1509378"/>
            <a:ext cx="740571" cy="92010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D68F69B-9AF4-4E8A-9103-8E849C425FC3}"/>
              </a:ext>
            </a:extLst>
          </p:cNvPr>
          <p:cNvSpPr txBox="1"/>
          <p:nvPr/>
        </p:nvSpPr>
        <p:spPr>
          <a:xfrm>
            <a:off x="1247359" y="2429481"/>
            <a:ext cx="13523771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</a:rPr>
              <a:t>Следующие проекты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E0825AF-D4CF-4432-B248-23ABF18FA7A0}"/>
              </a:ext>
            </a:extLst>
          </p:cNvPr>
          <p:cNvGrpSpPr/>
          <p:nvPr/>
        </p:nvGrpSpPr>
        <p:grpSpPr>
          <a:xfrm>
            <a:off x="2089955" y="4042844"/>
            <a:ext cx="6841311" cy="7154799"/>
            <a:chOff x="2089955" y="4042844"/>
            <a:chExt cx="6841311" cy="7154799"/>
          </a:xfrm>
        </p:grpSpPr>
        <p:sp>
          <p:nvSpPr>
            <p:cNvPr id="32" name="Shape 219">
              <a:extLst>
                <a:ext uri="{FF2B5EF4-FFF2-40B4-BE49-F238E27FC236}">
                  <a16:creationId xmlns:a16="http://schemas.microsoft.com/office/drawing/2014/main" id="{B22EBAF6-94F9-4D94-A273-F5667D31103F}"/>
                </a:ext>
              </a:extLst>
            </p:cNvPr>
            <p:cNvSpPr/>
            <p:nvPr/>
          </p:nvSpPr>
          <p:spPr>
            <a:xfrm>
              <a:off x="2089955" y="6858000"/>
              <a:ext cx="6841311" cy="43396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91437" tIns="91437" rIns="91437" bIns="91437">
              <a:spAutoFit/>
            </a:bodyPr>
            <a:lstStyle/>
            <a:p>
              <a:pPr>
                <a:defRPr sz="7200" b="1">
                  <a:solidFill>
                    <a:srgbClr val="8BC732"/>
                  </a:solidFill>
                </a:defRPr>
              </a:pPr>
              <a:r>
                <a:rPr lang="ru-RU" sz="5400" dirty="0">
                  <a:solidFill>
                    <a:schemeClr val="tx1"/>
                  </a:solidFill>
                </a:rPr>
                <a:t>Оптимизация </a:t>
              </a:r>
              <a:r>
                <a:rPr lang="ru-RU" sz="5400" dirty="0" smtClean="0">
                  <a:solidFill>
                    <a:schemeClr val="tx1"/>
                  </a:solidFill>
                </a:rPr>
                <a:t>заключения </a:t>
              </a:r>
              <a:r>
                <a:rPr lang="ru-RU" sz="5400" dirty="0">
                  <a:solidFill>
                    <a:schemeClr val="tx1"/>
                  </a:solidFill>
                </a:rPr>
                <a:t>договора аренды муниципальных земельных участков</a:t>
              </a:r>
            </a:p>
          </p:txBody>
        </p:sp>
        <p:pic>
          <p:nvPicPr>
            <p:cNvPr id="4" name="Рисунок 3" descr="Контракт">
              <a:extLst>
                <a:ext uri="{FF2B5EF4-FFF2-40B4-BE49-F238E27FC236}">
                  <a16:creationId xmlns:a16="http://schemas.microsoft.com/office/drawing/2014/main" id="{547329E6-EA2E-4F44-84EF-4C5DF9049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835934" y="4042844"/>
              <a:ext cx="2593199" cy="2593199"/>
            </a:xfrm>
            <a:prstGeom prst="rect">
              <a:avLst/>
            </a:prstGeom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1224D0EF-8E30-4078-AF41-FA39C9494458}"/>
              </a:ext>
            </a:extLst>
          </p:cNvPr>
          <p:cNvGrpSpPr/>
          <p:nvPr/>
        </p:nvGrpSpPr>
        <p:grpSpPr>
          <a:xfrm>
            <a:off x="9655033" y="3820887"/>
            <a:ext cx="4869000" cy="7376756"/>
            <a:chOff x="9655033" y="3820887"/>
            <a:chExt cx="4869000" cy="7376756"/>
          </a:xfrm>
        </p:grpSpPr>
        <p:sp>
          <p:nvSpPr>
            <p:cNvPr id="15" name="Shape 219">
              <a:extLst>
                <a:ext uri="{FF2B5EF4-FFF2-40B4-BE49-F238E27FC236}">
                  <a16:creationId xmlns:a16="http://schemas.microsoft.com/office/drawing/2014/main" id="{DF7FB5C1-5277-460D-BFFC-448D113C8D7F}"/>
                </a:ext>
              </a:extLst>
            </p:cNvPr>
            <p:cNvSpPr/>
            <p:nvPr/>
          </p:nvSpPr>
          <p:spPr>
            <a:xfrm>
              <a:off x="9655033" y="6858000"/>
              <a:ext cx="4869000" cy="43396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91437" tIns="91437" rIns="91437" bIns="91437">
              <a:spAutoFit/>
            </a:bodyPr>
            <a:lstStyle/>
            <a:p>
              <a:pPr>
                <a:defRPr sz="7200" b="1">
                  <a:solidFill>
                    <a:srgbClr val="8BC732"/>
                  </a:solidFill>
                </a:defRPr>
              </a:pPr>
              <a:r>
                <a:rPr lang="ru-RU" sz="5400" dirty="0">
                  <a:solidFill>
                    <a:schemeClr val="tx1"/>
                  </a:solidFill>
                </a:rPr>
                <a:t>Оптимизация процесса приватизации жилых помещений</a:t>
              </a:r>
            </a:p>
          </p:txBody>
        </p:sp>
        <p:pic>
          <p:nvPicPr>
            <p:cNvPr id="6" name="Рисунок 5" descr="Город">
              <a:extLst>
                <a:ext uri="{FF2B5EF4-FFF2-40B4-BE49-F238E27FC236}">
                  <a16:creationId xmlns:a16="http://schemas.microsoft.com/office/drawing/2014/main" id="{68C7C4AF-86E6-4F7D-A227-51464E912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570977" y="3820887"/>
              <a:ext cx="3037113" cy="3037113"/>
            </a:xfrm>
            <a:prstGeom prst="rect">
              <a:avLst/>
            </a:prstGeom>
          </p:spPr>
        </p:pic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03FC8C4-103D-40A1-B486-5B0CC6B3843B}"/>
              </a:ext>
            </a:extLst>
          </p:cNvPr>
          <p:cNvGrpSpPr/>
          <p:nvPr/>
        </p:nvGrpSpPr>
        <p:grpSpPr>
          <a:xfrm>
            <a:off x="15247800" y="4043443"/>
            <a:ext cx="7596268" cy="7154200"/>
            <a:chOff x="15247800" y="4043443"/>
            <a:chExt cx="7596268" cy="7154200"/>
          </a:xfrm>
        </p:grpSpPr>
        <p:sp>
          <p:nvSpPr>
            <p:cNvPr id="17" name="Shape 219">
              <a:extLst>
                <a:ext uri="{FF2B5EF4-FFF2-40B4-BE49-F238E27FC236}">
                  <a16:creationId xmlns:a16="http://schemas.microsoft.com/office/drawing/2014/main" id="{885716C0-3158-434F-81F3-7913F0ABD7E1}"/>
                </a:ext>
              </a:extLst>
            </p:cNvPr>
            <p:cNvSpPr/>
            <p:nvPr/>
          </p:nvSpPr>
          <p:spPr>
            <a:xfrm>
              <a:off x="16611434" y="6858000"/>
              <a:ext cx="4869000" cy="218052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91437" tIns="91437" rIns="91437" bIns="91437">
              <a:spAutoFit/>
            </a:bodyPr>
            <a:lstStyle/>
            <a:p>
              <a:pPr algn="ctr">
                <a:lnSpc>
                  <a:spcPct val="80000"/>
                </a:lnSpc>
                <a:defRPr sz="7200" b="1">
                  <a:solidFill>
                    <a:srgbClr val="8BC732"/>
                  </a:solidFill>
                </a:defRPr>
              </a:pPr>
              <a:r>
                <a:rPr lang="ru-RU" sz="5400" dirty="0">
                  <a:solidFill>
                    <a:schemeClr val="tx1"/>
                  </a:solidFill>
                </a:rPr>
                <a:t>«300 услуг</a:t>
              </a:r>
              <a:br>
                <a:rPr lang="ru-RU" sz="5400" dirty="0">
                  <a:solidFill>
                    <a:schemeClr val="tx1"/>
                  </a:solidFill>
                </a:rPr>
              </a:br>
              <a:r>
                <a:rPr lang="ru-RU" sz="5400" dirty="0">
                  <a:solidFill>
                    <a:schemeClr val="tx1"/>
                  </a:solidFill>
                </a:rPr>
                <a:t>=</a:t>
              </a:r>
              <a:br>
                <a:rPr lang="ru-RU" sz="5400" dirty="0">
                  <a:solidFill>
                    <a:schemeClr val="tx1"/>
                  </a:solidFill>
                </a:rPr>
              </a:br>
              <a:r>
                <a:rPr lang="ru-RU" sz="5400" dirty="0">
                  <a:solidFill>
                    <a:schemeClr val="tx1"/>
                  </a:solidFill>
                </a:rPr>
                <a:t>300 проектов»</a:t>
              </a:r>
            </a:p>
          </p:txBody>
        </p:sp>
        <p:sp>
          <p:nvSpPr>
            <p:cNvPr id="18" name="Shape 219">
              <a:extLst>
                <a:ext uri="{FF2B5EF4-FFF2-40B4-BE49-F238E27FC236}">
                  <a16:creationId xmlns:a16="http://schemas.microsoft.com/office/drawing/2014/main" id="{3D50915F-54CC-46F6-A8AF-CDE777309BD7}"/>
                </a:ext>
              </a:extLst>
            </p:cNvPr>
            <p:cNvSpPr/>
            <p:nvPr/>
          </p:nvSpPr>
          <p:spPr>
            <a:xfrm>
              <a:off x="15247800" y="9350990"/>
              <a:ext cx="7596268" cy="184665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91437" tIns="91437" rIns="91437" bIns="91437">
              <a:spAutoFit/>
            </a:bodyPr>
            <a:lstStyle/>
            <a:p>
              <a:pPr>
                <a:defRPr sz="7200" b="1">
                  <a:solidFill>
                    <a:srgbClr val="8BC732"/>
                  </a:solidFill>
                </a:defRPr>
              </a:pPr>
              <a:r>
                <a:rPr lang="ru-RU" sz="5400" dirty="0">
                  <a:solidFill>
                    <a:srgbClr val="0070C0"/>
                  </a:solidFill>
                </a:rPr>
                <a:t>Цель: </a:t>
              </a:r>
              <a:r>
                <a:rPr lang="ru-RU" sz="5400" dirty="0">
                  <a:solidFill>
                    <a:schemeClr val="tx1"/>
                  </a:solidFill>
                </a:rPr>
                <a:t>МФЦ – фронт- офис Администрации!</a:t>
              </a:r>
            </a:p>
          </p:txBody>
        </p:sp>
        <p:pic>
          <p:nvPicPr>
            <p:cNvPr id="8" name="Рисунок 7" descr="Контрольный список">
              <a:extLst>
                <a:ext uri="{FF2B5EF4-FFF2-40B4-BE49-F238E27FC236}">
                  <a16:creationId xmlns:a16="http://schemas.microsoft.com/office/drawing/2014/main" id="{02456755-1D35-49D8-9663-317BF04BD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7749934" y="4043443"/>
              <a:ext cx="2592000" cy="2592000"/>
            </a:xfrm>
            <a:prstGeom prst="rect">
              <a:avLst/>
            </a:prstGeom>
          </p:spPr>
        </p:pic>
      </p:grpSp>
      <p:sp>
        <p:nvSpPr>
          <p:cNvPr id="14" name="Shape 219">
            <a:extLst>
              <a:ext uri="{FF2B5EF4-FFF2-40B4-BE49-F238E27FC236}">
                <a16:creationId xmlns:a16="http://schemas.microsoft.com/office/drawing/2014/main" id="{1E31053A-9E66-4679-9F61-BE008BFA204A}"/>
              </a:ext>
            </a:extLst>
          </p:cNvPr>
          <p:cNvSpPr/>
          <p:nvPr/>
        </p:nvSpPr>
        <p:spPr>
          <a:xfrm>
            <a:off x="1247359" y="1339234"/>
            <a:ext cx="16881330" cy="1292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>
              <a:defRPr sz="7200" b="1">
                <a:solidFill>
                  <a:srgbClr val="8BC732"/>
                </a:solidFill>
              </a:defRPr>
            </a:pPr>
            <a:r>
              <a:rPr lang="ru-RU" dirty="0">
                <a:solidFill>
                  <a:schemeClr val="accent3"/>
                </a:solidFill>
              </a:rPr>
              <a:t>МФЦ</a:t>
            </a:r>
          </a:p>
        </p:txBody>
      </p:sp>
    </p:spTree>
    <p:extLst>
      <p:ext uri="{BB962C8B-B14F-4D97-AF65-F5344CB8AC3E}">
        <p14:creationId xmlns:p14="http://schemas.microsoft.com/office/powerpoint/2010/main" val="37745625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7D32D502-DC9E-4E7E-BB5A-C615AEDE3262}"/>
              </a:ext>
            </a:extLst>
          </p:cNvPr>
          <p:cNvGrpSpPr/>
          <p:nvPr/>
        </p:nvGrpSpPr>
        <p:grpSpPr>
          <a:xfrm>
            <a:off x="-7889" y="-9135"/>
            <a:ext cx="24399779" cy="13734270"/>
            <a:chOff x="400186" y="845549"/>
            <a:chExt cx="24399779" cy="13734270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58DAE87C-D012-4C93-903E-9DBAC869C13F}"/>
                </a:ext>
              </a:extLst>
            </p:cNvPr>
            <p:cNvSpPr/>
            <p:nvPr/>
          </p:nvSpPr>
          <p:spPr>
            <a:xfrm flipV="1">
              <a:off x="400186" y="845549"/>
              <a:ext cx="24399779" cy="13734270"/>
            </a:xfrm>
            <a:prstGeom prst="rect">
              <a:avLst/>
            </a:prstGeom>
            <a:gradFill flip="none" rotWithShape="1">
              <a:gsLst>
                <a:gs pos="0">
                  <a:srgbClr val="03519F">
                    <a:alpha val="69804"/>
                  </a:srgbClr>
                </a:gs>
                <a:gs pos="100000">
                  <a:srgbClr val="002B5B">
                    <a:alpha val="70000"/>
                  </a:srgbClr>
                </a:gs>
              </a:gsLst>
              <a:lin ang="0" scaled="1"/>
              <a:tileRect/>
            </a:gradFill>
            <a:ln w="508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C9F95225-4C25-41C9-9F2F-7EE85D43307D}"/>
                </a:ext>
              </a:extLst>
            </p:cNvPr>
            <p:cNvSpPr/>
            <p:nvPr/>
          </p:nvSpPr>
          <p:spPr>
            <a:xfrm flipV="1">
              <a:off x="408075" y="845549"/>
              <a:ext cx="24384000" cy="13734270"/>
            </a:xfrm>
            <a:prstGeom prst="rect">
              <a:avLst/>
            </a:prstGeom>
            <a:gradFill flip="none" rotWithShape="1">
              <a:gsLst>
                <a:gs pos="0">
                  <a:srgbClr val="416B9E"/>
                </a:gs>
                <a:gs pos="100000">
                  <a:schemeClr val="accent1">
                    <a:lumMod val="50000"/>
                  </a:schemeClr>
                </a:gs>
              </a:gsLst>
              <a:lin ang="0" scaled="1"/>
              <a:tileRect/>
            </a:gradFill>
            <a:ln w="508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F5B4C3A-F797-4EF3-821C-21B28283C350}"/>
              </a:ext>
            </a:extLst>
          </p:cNvPr>
          <p:cNvSpPr txBox="1"/>
          <p:nvPr/>
        </p:nvSpPr>
        <p:spPr>
          <a:xfrm>
            <a:off x="2935429" y="5070748"/>
            <a:ext cx="8670317" cy="203132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r>
              <a:rPr lang="ru-RU" sz="12000" b="1" dirty="0">
                <a:solidFill>
                  <a:schemeClr val="bg1"/>
                </a:solidFill>
              </a:rPr>
              <a:t>ШКОЛА</a:t>
            </a:r>
            <a:endParaRPr kumimoji="0" lang="ru-RU" sz="1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9E817F0-581B-464B-98CA-FF649CF040F2}"/>
              </a:ext>
            </a:extLst>
          </p:cNvPr>
          <p:cNvSpPr/>
          <p:nvPr/>
        </p:nvSpPr>
        <p:spPr>
          <a:xfrm>
            <a:off x="721895" y="558000"/>
            <a:ext cx="22940210" cy="12600000"/>
          </a:xfrm>
          <a:prstGeom prst="rect">
            <a:avLst/>
          </a:prstGeom>
          <a:noFill/>
          <a:ln w="127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8DFD77E-A9F8-4EFB-AE26-6CF7A81456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10" name="Shape 219">
            <a:extLst>
              <a:ext uri="{FF2B5EF4-FFF2-40B4-BE49-F238E27FC236}">
                <a16:creationId xmlns:a16="http://schemas.microsoft.com/office/drawing/2014/main" id="{536F10B3-E5C6-4175-9F10-B158BB0D415D}"/>
              </a:ext>
            </a:extLst>
          </p:cNvPr>
          <p:cNvSpPr/>
          <p:nvPr/>
        </p:nvSpPr>
        <p:spPr>
          <a:xfrm>
            <a:off x="2935429" y="1339234"/>
            <a:ext cx="17769200" cy="1292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>
              <a:defRPr sz="7200" b="1">
                <a:solidFill>
                  <a:srgbClr val="8BC732"/>
                </a:solidFill>
              </a:defRPr>
            </a:pPr>
            <a:endParaRPr lang="ru-RU" dirty="0">
              <a:solidFill>
                <a:srgbClr val="123D6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E113D5-A665-454B-BFFE-8BCC0DB3CAE0}"/>
              </a:ext>
            </a:extLst>
          </p:cNvPr>
          <p:cNvSpPr txBox="1"/>
          <p:nvPr/>
        </p:nvSpPr>
        <p:spPr>
          <a:xfrm>
            <a:off x="2974974" y="6858000"/>
            <a:ext cx="8941723" cy="141577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r>
              <a:rPr lang="ru-RU" sz="4000" dirty="0">
                <a:solidFill>
                  <a:schemeClr val="bg1">
                    <a:lumMod val="95000"/>
                  </a:schemeClr>
                </a:solidFill>
              </a:rPr>
              <a:t>Оптимизация процесса организации школьного питания</a:t>
            </a:r>
          </a:p>
        </p:txBody>
      </p:sp>
    </p:spTree>
    <p:extLst>
      <p:ext uri="{BB962C8B-B14F-4D97-AF65-F5344CB8AC3E}">
        <p14:creationId xmlns:p14="http://schemas.microsoft.com/office/powerpoint/2010/main" val="21142742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alpha val="25000"/>
              </a:schemeClr>
            </a:gs>
            <a:gs pos="100000">
              <a:schemeClr val="bg1">
                <a:alpha val="80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196126" y="-5451093"/>
            <a:ext cx="13950193" cy="24384000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E2A7A54-2E0A-4306-B941-211D8E29A95D}"/>
              </a:ext>
            </a:extLst>
          </p:cNvPr>
          <p:cNvSpPr/>
          <p:nvPr/>
        </p:nvSpPr>
        <p:spPr>
          <a:xfrm>
            <a:off x="-20780" y="-234192"/>
            <a:ext cx="24404779" cy="13950195"/>
          </a:xfrm>
          <a:prstGeom prst="rect">
            <a:avLst/>
          </a:prstGeom>
          <a:gradFill>
            <a:gsLst>
              <a:gs pos="78000">
                <a:schemeClr val="bg1">
                  <a:alpha val="74000"/>
                </a:schemeClr>
              </a:gs>
              <a:gs pos="0">
                <a:schemeClr val="bg1">
                  <a:alpha val="85000"/>
                </a:schemeClr>
              </a:gs>
            </a:gsLst>
            <a:lin ang="0" scaled="1"/>
          </a:gra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0" name="Номер слайда 2">
            <a:extLst>
              <a:ext uri="{FF2B5EF4-FFF2-40B4-BE49-F238E27FC236}">
                <a16:creationId xmlns:a16="http://schemas.microsoft.com/office/drawing/2014/main" id="{C232C35F-9CAB-4DAF-9F37-0AF2933D37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844068" y="12389794"/>
            <a:ext cx="418704" cy="461663"/>
          </a:xfrm>
        </p:spPr>
        <p:txBody>
          <a:bodyPr/>
          <a:lstStyle/>
          <a:p>
            <a:fld id="{86CB4B4D-7CA3-9044-876B-883B54F8677D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F113264-AF1C-480E-935E-906BFF81AA43}"/>
              </a:ext>
            </a:extLst>
          </p:cNvPr>
          <p:cNvSpPr/>
          <p:nvPr/>
        </p:nvSpPr>
        <p:spPr>
          <a:xfrm>
            <a:off x="2974975" y="4361652"/>
            <a:ext cx="851924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chemeClr val="tx1"/>
                </a:solidFill>
              </a:rPr>
              <a:t>ПРОБЛЕМА:</a:t>
            </a:r>
          </a:p>
          <a:p>
            <a:endParaRPr lang="ru-RU" sz="4800" b="1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800" dirty="0" smtClean="0"/>
              <a:t>Трудоемки </a:t>
            </a:r>
            <a:r>
              <a:rPr lang="ru-RU" sz="4800" dirty="0"/>
              <a:t>и </a:t>
            </a:r>
            <a:r>
              <a:rPr lang="ru-RU" sz="4800" dirty="0" smtClean="0"/>
              <a:t>долгий процесс </a:t>
            </a:r>
            <a:r>
              <a:rPr lang="ru-RU" sz="4800" dirty="0"/>
              <a:t>организации питания </a:t>
            </a:r>
            <a:r>
              <a:rPr lang="ru-RU" sz="4800" dirty="0" smtClean="0"/>
              <a:t>класса для классного руководителя</a:t>
            </a:r>
            <a:endParaRPr lang="ru-RU" sz="4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3F3662-530D-413A-A010-D5B526D5EDF2}"/>
              </a:ext>
            </a:extLst>
          </p:cNvPr>
          <p:cNvSpPr txBox="1"/>
          <p:nvPr/>
        </p:nvSpPr>
        <p:spPr>
          <a:xfrm>
            <a:off x="12580073" y="4361652"/>
            <a:ext cx="10413277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tx1"/>
                </a:solidFill>
              </a:rPr>
              <a:t>ЧТО СДЕЛАНО:</a:t>
            </a:r>
          </a:p>
          <a:p>
            <a:endParaRPr lang="ru-RU" sz="4800" b="1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800" dirty="0" smtClean="0"/>
              <a:t>Созданы личные кабинеты учителя и родителей         заказ и оплата питания онлайн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4800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E66B599-9B2B-4808-BD0D-937B76BB73CB}"/>
              </a:ext>
            </a:extLst>
          </p:cNvPr>
          <p:cNvSpPr/>
          <p:nvPr/>
        </p:nvSpPr>
        <p:spPr>
          <a:xfrm>
            <a:off x="304800" y="288000"/>
            <a:ext cx="23774400" cy="13140000"/>
          </a:xfrm>
          <a:prstGeom prst="rect">
            <a:avLst/>
          </a:prstGeom>
          <a:noFill/>
          <a:ln w="12700" cap="flat">
            <a:gradFill>
              <a:gsLst>
                <a:gs pos="0">
                  <a:srgbClr val="123D6F"/>
                </a:gs>
                <a:gs pos="100000">
                  <a:srgbClr val="03519F"/>
                </a:gs>
              </a:gsLst>
              <a:lin ang="5400000" scaled="1"/>
            </a:gra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F1996C5-2709-4FF2-B315-0EE0709D47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50953" y="1581465"/>
            <a:ext cx="866595" cy="848015"/>
          </a:xfrm>
          <a:prstGeom prst="ellipse">
            <a:avLst/>
          </a:prstGeom>
          <a:ln w="1905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D8A8ED5-2917-4FA0-A62C-CD8B6FCA924A}"/>
              </a:ext>
            </a:extLst>
          </p:cNvPr>
          <p:cNvSpPr txBox="1"/>
          <p:nvPr/>
        </p:nvSpPr>
        <p:spPr>
          <a:xfrm>
            <a:off x="2935429" y="2429481"/>
            <a:ext cx="1379574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</a:rPr>
              <a:t>Оптимизация процесса организации школьного питания</a:t>
            </a:r>
          </a:p>
        </p:txBody>
      </p:sp>
      <p:sp>
        <p:nvSpPr>
          <p:cNvPr id="15" name="Shape 219">
            <a:extLst>
              <a:ext uri="{FF2B5EF4-FFF2-40B4-BE49-F238E27FC236}">
                <a16:creationId xmlns:a16="http://schemas.microsoft.com/office/drawing/2014/main" id="{ED612175-3451-4BAE-B85A-450DF466629F}"/>
              </a:ext>
            </a:extLst>
          </p:cNvPr>
          <p:cNvSpPr/>
          <p:nvPr/>
        </p:nvSpPr>
        <p:spPr>
          <a:xfrm>
            <a:off x="2935429" y="1339234"/>
            <a:ext cx="16881330" cy="1292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>
              <a:defRPr sz="7200" b="1">
                <a:solidFill>
                  <a:srgbClr val="8BC732"/>
                </a:solidFill>
              </a:defRPr>
            </a:pPr>
            <a:r>
              <a:rPr lang="ru-RU" dirty="0">
                <a:solidFill>
                  <a:srgbClr val="123D6F"/>
                </a:solidFill>
              </a:rPr>
              <a:t>ШКОЛА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18BBD5D-9876-4DAD-8971-957AD26F60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8262" y="1582479"/>
            <a:ext cx="1100309" cy="8061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31173" y="6705542"/>
            <a:ext cx="68281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275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6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7988"/>
            <a:ext cx="24384000" cy="13892981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480CD102-C82F-4ABE-B25A-41BA91B8964D}"/>
              </a:ext>
            </a:extLst>
          </p:cNvPr>
          <p:cNvSpPr/>
          <p:nvPr/>
        </p:nvSpPr>
        <p:spPr>
          <a:xfrm>
            <a:off x="-29497" y="-145031"/>
            <a:ext cx="24408000" cy="13932000"/>
          </a:xfrm>
          <a:prstGeom prst="rect">
            <a:avLst/>
          </a:prstGeom>
          <a:gradFill>
            <a:gsLst>
              <a:gs pos="0">
                <a:schemeClr val="bg1">
                  <a:alpha val="90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</a:gra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C19811-78A7-4C05-BC54-3D051E23FA8F}"/>
              </a:ext>
            </a:extLst>
          </p:cNvPr>
          <p:cNvSpPr/>
          <p:nvPr/>
        </p:nvSpPr>
        <p:spPr>
          <a:xfrm>
            <a:off x="2974976" y="4361652"/>
            <a:ext cx="835804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chemeClr val="tx1"/>
                </a:solidFill>
              </a:rPr>
              <a:t>ПРОБЛЕМА:</a:t>
            </a:r>
          </a:p>
          <a:p>
            <a:endParaRPr lang="ru-RU" sz="4800" b="1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800" dirty="0" smtClean="0"/>
              <a:t>Отсутствие возможности контроля родителями за питанием  детей</a:t>
            </a:r>
            <a:endParaRPr lang="ru-RU" sz="4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04403A-9729-4F96-9CE1-6E8D09E0D149}"/>
              </a:ext>
            </a:extLst>
          </p:cNvPr>
          <p:cNvSpPr txBox="1"/>
          <p:nvPr/>
        </p:nvSpPr>
        <p:spPr>
          <a:xfrm>
            <a:off x="12580072" y="4361652"/>
            <a:ext cx="9715770" cy="52629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tx1"/>
                </a:solidFill>
              </a:rPr>
              <a:t>ЧТО СДЕЛАНО:</a:t>
            </a:r>
          </a:p>
          <a:p>
            <a:endParaRPr lang="ru-RU" sz="4800" b="1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800" dirty="0" smtClean="0"/>
              <a:t>Установлены терминалы для оплаты дополнительного питания по биометрическим данным учеников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4800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CACD195C-B245-4A61-961D-B7A664BC32B1}"/>
              </a:ext>
            </a:extLst>
          </p:cNvPr>
          <p:cNvSpPr/>
          <p:nvPr/>
        </p:nvSpPr>
        <p:spPr>
          <a:xfrm>
            <a:off x="304800" y="288000"/>
            <a:ext cx="23774400" cy="13140000"/>
          </a:xfrm>
          <a:prstGeom prst="rect">
            <a:avLst/>
          </a:prstGeom>
          <a:noFill/>
          <a:ln w="12700" cap="flat">
            <a:gradFill>
              <a:gsLst>
                <a:gs pos="0">
                  <a:srgbClr val="123D6F"/>
                </a:gs>
                <a:gs pos="100000">
                  <a:srgbClr val="03519F"/>
                </a:gs>
              </a:gsLst>
              <a:lin ang="5400000" scaled="1"/>
            </a:gra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299F18C-AFC8-4691-AF57-770E22B016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25</a:t>
            </a:fld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F1996C5-2709-4FF2-B315-0EE0709D47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50953" y="1581465"/>
            <a:ext cx="866595" cy="848015"/>
          </a:xfrm>
          <a:prstGeom prst="ellipse">
            <a:avLst/>
          </a:prstGeom>
          <a:ln w="1905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D8A8ED5-2917-4FA0-A62C-CD8B6FCA924A}"/>
              </a:ext>
            </a:extLst>
          </p:cNvPr>
          <p:cNvSpPr txBox="1"/>
          <p:nvPr/>
        </p:nvSpPr>
        <p:spPr>
          <a:xfrm>
            <a:off x="2935429" y="2429481"/>
            <a:ext cx="1379574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</a:rPr>
              <a:t>Оптимизация процесса организации школьного питания</a:t>
            </a:r>
          </a:p>
        </p:txBody>
      </p:sp>
      <p:sp>
        <p:nvSpPr>
          <p:cNvPr id="17" name="Shape 219">
            <a:extLst>
              <a:ext uri="{FF2B5EF4-FFF2-40B4-BE49-F238E27FC236}">
                <a16:creationId xmlns:a16="http://schemas.microsoft.com/office/drawing/2014/main" id="{ED612175-3451-4BAE-B85A-450DF466629F}"/>
              </a:ext>
            </a:extLst>
          </p:cNvPr>
          <p:cNvSpPr/>
          <p:nvPr/>
        </p:nvSpPr>
        <p:spPr>
          <a:xfrm>
            <a:off x="2935429" y="1339234"/>
            <a:ext cx="16881330" cy="1292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>
              <a:defRPr sz="7200" b="1">
                <a:solidFill>
                  <a:srgbClr val="8BC732"/>
                </a:solidFill>
              </a:defRPr>
            </a:pPr>
            <a:r>
              <a:rPr lang="ru-RU" dirty="0">
                <a:solidFill>
                  <a:srgbClr val="123D6F"/>
                </a:solidFill>
              </a:rPr>
              <a:t>ШКОЛА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18BBD5D-9876-4DAD-8971-957AD26F60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8262" y="1582479"/>
            <a:ext cx="1100309" cy="80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19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3350" y="-100013"/>
            <a:ext cx="24517350" cy="13845510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2CF7A8A9-2AB9-4408-8464-C6CF305504AA}"/>
              </a:ext>
            </a:extLst>
          </p:cNvPr>
          <p:cNvSpPr/>
          <p:nvPr/>
        </p:nvSpPr>
        <p:spPr>
          <a:xfrm>
            <a:off x="-133350" y="-100014"/>
            <a:ext cx="24517350" cy="13816013"/>
          </a:xfrm>
          <a:prstGeom prst="rect">
            <a:avLst/>
          </a:prstGeom>
          <a:gradFill>
            <a:gsLst>
              <a:gs pos="12000">
                <a:schemeClr val="bg1">
                  <a:lumMod val="92000"/>
                  <a:alpha val="64000"/>
                </a:schemeClr>
              </a:gs>
              <a:gs pos="63000">
                <a:schemeClr val="bg1">
                  <a:alpha val="80000"/>
                </a:schemeClr>
              </a:gs>
            </a:gsLst>
            <a:lin ang="0" scaled="1"/>
          </a:gra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0" name="Номер слайда 2">
            <a:extLst>
              <a:ext uri="{FF2B5EF4-FFF2-40B4-BE49-F238E27FC236}">
                <a16:creationId xmlns:a16="http://schemas.microsoft.com/office/drawing/2014/main" id="{C232C35F-9CAB-4DAF-9F37-0AF2933D37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844068" y="12389794"/>
            <a:ext cx="418704" cy="461663"/>
          </a:xfrm>
        </p:spPr>
        <p:txBody>
          <a:bodyPr/>
          <a:lstStyle/>
          <a:p>
            <a:fld id="{86CB4B4D-7CA3-9044-876B-883B54F8677D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BC1AA7D-88B9-4B12-BBF8-E3ECCAC03272}"/>
              </a:ext>
            </a:extLst>
          </p:cNvPr>
          <p:cNvSpPr/>
          <p:nvPr/>
        </p:nvSpPr>
        <p:spPr>
          <a:xfrm>
            <a:off x="2974976" y="4361652"/>
            <a:ext cx="81086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chemeClr val="tx1"/>
                </a:solidFill>
              </a:rPr>
              <a:t>ПРОБЛЕМА:</a:t>
            </a:r>
          </a:p>
          <a:p>
            <a:endParaRPr lang="ru-RU" sz="4800" b="1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800" dirty="0" smtClean="0"/>
              <a:t>Большие очереди в буфете, многие дети не успевают пообедать или перекусить</a:t>
            </a:r>
            <a:endParaRPr lang="ru-RU" sz="4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B220D3-1671-4120-A118-26DED1F3989F}"/>
              </a:ext>
            </a:extLst>
          </p:cNvPr>
          <p:cNvSpPr txBox="1"/>
          <p:nvPr/>
        </p:nvSpPr>
        <p:spPr>
          <a:xfrm>
            <a:off x="13585102" y="4723602"/>
            <a:ext cx="8832446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tx1"/>
                </a:solidFill>
              </a:rPr>
              <a:t>ЧТО СДЕЛАНО:</a:t>
            </a:r>
          </a:p>
          <a:p>
            <a:endParaRPr lang="ru-RU" sz="4800" b="1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800" dirty="0" smtClean="0"/>
              <a:t>Разделены потоки клиентов: заказ еды через терминалы, выдача – в буфете по чеку</a:t>
            </a:r>
            <a:endParaRPr lang="ru-RU" sz="4800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29FA1C1-B292-499D-A931-5DE4095EAF7F}"/>
              </a:ext>
            </a:extLst>
          </p:cNvPr>
          <p:cNvSpPr/>
          <p:nvPr/>
        </p:nvSpPr>
        <p:spPr>
          <a:xfrm>
            <a:off x="304800" y="288000"/>
            <a:ext cx="23774400" cy="13140000"/>
          </a:xfrm>
          <a:prstGeom prst="rect">
            <a:avLst/>
          </a:prstGeom>
          <a:noFill/>
          <a:ln w="12700" cap="flat">
            <a:gradFill>
              <a:gsLst>
                <a:gs pos="0">
                  <a:srgbClr val="123D6F"/>
                </a:gs>
                <a:gs pos="100000">
                  <a:srgbClr val="03519F"/>
                </a:gs>
              </a:gsLst>
              <a:lin ang="5400000" scaled="1"/>
            </a:gra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F1996C5-2709-4FF2-B315-0EE0709D47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50953" y="1581465"/>
            <a:ext cx="866595" cy="848015"/>
          </a:xfrm>
          <a:prstGeom prst="ellipse">
            <a:avLst/>
          </a:prstGeom>
          <a:ln w="1905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D8A8ED5-2917-4FA0-A62C-CD8B6FCA924A}"/>
              </a:ext>
            </a:extLst>
          </p:cNvPr>
          <p:cNvSpPr txBox="1"/>
          <p:nvPr/>
        </p:nvSpPr>
        <p:spPr>
          <a:xfrm>
            <a:off x="2935429" y="2429481"/>
            <a:ext cx="1379574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</a:rPr>
              <a:t>Оптимизация процесса организации школьного питания</a:t>
            </a:r>
          </a:p>
        </p:txBody>
      </p:sp>
      <p:sp>
        <p:nvSpPr>
          <p:cNvPr id="16" name="Shape 219">
            <a:extLst>
              <a:ext uri="{FF2B5EF4-FFF2-40B4-BE49-F238E27FC236}">
                <a16:creationId xmlns:a16="http://schemas.microsoft.com/office/drawing/2014/main" id="{ED612175-3451-4BAE-B85A-450DF466629F}"/>
              </a:ext>
            </a:extLst>
          </p:cNvPr>
          <p:cNvSpPr/>
          <p:nvPr/>
        </p:nvSpPr>
        <p:spPr>
          <a:xfrm>
            <a:off x="2935429" y="1339234"/>
            <a:ext cx="16881330" cy="1292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>
              <a:defRPr sz="7200" b="1">
                <a:solidFill>
                  <a:srgbClr val="8BC732"/>
                </a:solidFill>
              </a:defRPr>
            </a:pPr>
            <a:r>
              <a:rPr lang="ru-RU" dirty="0">
                <a:solidFill>
                  <a:srgbClr val="123D6F"/>
                </a:solidFill>
              </a:rPr>
              <a:t>ШКОЛА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18BBD5D-9876-4DAD-8971-957AD26F60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8262" y="1582479"/>
            <a:ext cx="1100309" cy="80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356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5CFAB5D-6568-4B19-BBCE-42EBF584B366}"/>
              </a:ext>
            </a:extLst>
          </p:cNvPr>
          <p:cNvSpPr/>
          <p:nvPr/>
        </p:nvSpPr>
        <p:spPr>
          <a:xfrm>
            <a:off x="1493754" y="10947077"/>
            <a:ext cx="65157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Положительная оценка родителями изменений качества питания </a:t>
            </a:r>
            <a:endParaRPr lang="ru-RU" dirty="0"/>
          </a:p>
          <a:p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D27F1B8-56BF-401E-8F8F-55205287F4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5CFAB5D-6568-4B19-BBCE-42EBF584B366}"/>
              </a:ext>
            </a:extLst>
          </p:cNvPr>
          <p:cNvSpPr/>
          <p:nvPr/>
        </p:nvSpPr>
        <p:spPr>
          <a:xfrm>
            <a:off x="1493753" y="9394759"/>
            <a:ext cx="53473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Нагрузка </a:t>
            </a:r>
            <a:r>
              <a:rPr lang="ru-RU" dirty="0"/>
              <a:t>на </a:t>
            </a:r>
            <a:r>
              <a:rPr lang="ru-RU" dirty="0" smtClean="0"/>
              <a:t>учителей, мин. в день</a:t>
            </a:r>
            <a:endParaRPr lang="ru-RU" dirty="0"/>
          </a:p>
        </p:txBody>
      </p:sp>
      <p:sp>
        <p:nvSpPr>
          <p:cNvPr id="19" name="Shape 219">
            <a:extLst>
              <a:ext uri="{FF2B5EF4-FFF2-40B4-BE49-F238E27FC236}">
                <a16:creationId xmlns:a16="http://schemas.microsoft.com/office/drawing/2014/main" id="{B22EBAF6-94F9-4D94-A273-F5667D31103F}"/>
              </a:ext>
            </a:extLst>
          </p:cNvPr>
          <p:cNvSpPr/>
          <p:nvPr/>
        </p:nvSpPr>
        <p:spPr>
          <a:xfrm>
            <a:off x="9682864" y="4047975"/>
            <a:ext cx="2731266" cy="1292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>
              <a:defRPr sz="7200" b="1">
                <a:solidFill>
                  <a:srgbClr val="8BC732"/>
                </a:solidFill>
              </a:defRPr>
            </a:pPr>
            <a:r>
              <a:rPr lang="ru-RU" dirty="0">
                <a:solidFill>
                  <a:schemeClr val="tx1"/>
                </a:solidFill>
              </a:rPr>
              <a:t>Было</a:t>
            </a:r>
          </a:p>
        </p:txBody>
      </p:sp>
      <p:sp>
        <p:nvSpPr>
          <p:cNvPr id="23" name="Shape 219">
            <a:extLst>
              <a:ext uri="{FF2B5EF4-FFF2-40B4-BE49-F238E27FC236}">
                <a16:creationId xmlns:a16="http://schemas.microsoft.com/office/drawing/2014/main" id="{B22EBAF6-94F9-4D94-A273-F5667D31103F}"/>
              </a:ext>
            </a:extLst>
          </p:cNvPr>
          <p:cNvSpPr/>
          <p:nvPr/>
        </p:nvSpPr>
        <p:spPr>
          <a:xfrm>
            <a:off x="9376949" y="6079083"/>
            <a:ext cx="3051251" cy="800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 algn="ctr">
              <a:defRPr sz="7200" b="1">
                <a:solidFill>
                  <a:srgbClr val="8BC732"/>
                </a:solidFill>
              </a:defRPr>
            </a:pPr>
            <a:r>
              <a:rPr lang="en-US" sz="4000" dirty="0" smtClean="0">
                <a:solidFill>
                  <a:schemeClr val="tx1"/>
                </a:solidFill>
              </a:rPr>
              <a:t>&gt;</a:t>
            </a:r>
            <a:r>
              <a:rPr lang="ru-RU" sz="4000" dirty="0" smtClean="0">
                <a:solidFill>
                  <a:schemeClr val="tx1"/>
                </a:solidFill>
              </a:rPr>
              <a:t> 25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24" name="Shape 219">
            <a:extLst>
              <a:ext uri="{FF2B5EF4-FFF2-40B4-BE49-F238E27FC236}">
                <a16:creationId xmlns:a16="http://schemas.microsoft.com/office/drawing/2014/main" id="{B22EBAF6-94F9-4D94-A273-F5667D31103F}"/>
              </a:ext>
            </a:extLst>
          </p:cNvPr>
          <p:cNvSpPr/>
          <p:nvPr/>
        </p:nvSpPr>
        <p:spPr>
          <a:xfrm>
            <a:off x="13496046" y="6068534"/>
            <a:ext cx="3051251" cy="800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 algn="ctr">
              <a:defRPr sz="7200" b="1">
                <a:solidFill>
                  <a:srgbClr val="8BC732"/>
                </a:solidFill>
              </a:defRPr>
            </a:pPr>
            <a:r>
              <a:rPr lang="en-US" sz="4000" dirty="0" smtClean="0">
                <a:solidFill>
                  <a:srgbClr val="0070C0"/>
                </a:solidFill>
              </a:rPr>
              <a:t>&gt; </a:t>
            </a:r>
            <a:r>
              <a:rPr lang="ru-RU" sz="4000" dirty="0" smtClean="0">
                <a:solidFill>
                  <a:srgbClr val="0070C0"/>
                </a:solidFill>
              </a:rPr>
              <a:t>40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25" name="Shape 219">
            <a:extLst>
              <a:ext uri="{FF2B5EF4-FFF2-40B4-BE49-F238E27FC236}">
                <a16:creationId xmlns:a16="http://schemas.microsoft.com/office/drawing/2014/main" id="{B22EBAF6-94F9-4D94-A273-F5667D31103F}"/>
              </a:ext>
            </a:extLst>
          </p:cNvPr>
          <p:cNvSpPr/>
          <p:nvPr/>
        </p:nvSpPr>
        <p:spPr>
          <a:xfrm>
            <a:off x="9376949" y="7703246"/>
            <a:ext cx="3051251" cy="800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 algn="ctr">
              <a:defRPr sz="7200" b="1">
                <a:solidFill>
                  <a:srgbClr val="8BC732"/>
                </a:solidFill>
              </a:defRPr>
            </a:pPr>
            <a:r>
              <a:rPr lang="ru-RU" sz="4000" dirty="0">
                <a:solidFill>
                  <a:schemeClr val="tx1"/>
                </a:solidFill>
              </a:rPr>
              <a:t>5-7</a:t>
            </a:r>
          </a:p>
        </p:txBody>
      </p:sp>
      <p:sp>
        <p:nvSpPr>
          <p:cNvPr id="26" name="Shape 219">
            <a:extLst>
              <a:ext uri="{FF2B5EF4-FFF2-40B4-BE49-F238E27FC236}">
                <a16:creationId xmlns:a16="http://schemas.microsoft.com/office/drawing/2014/main" id="{B22EBAF6-94F9-4D94-A273-F5667D31103F}"/>
              </a:ext>
            </a:extLst>
          </p:cNvPr>
          <p:cNvSpPr/>
          <p:nvPr/>
        </p:nvSpPr>
        <p:spPr>
          <a:xfrm>
            <a:off x="13408385" y="7683758"/>
            <a:ext cx="3051251" cy="800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 algn="ctr">
              <a:defRPr sz="7200" b="1">
                <a:solidFill>
                  <a:srgbClr val="8BC732"/>
                </a:solidFill>
              </a:defRPr>
            </a:pPr>
            <a:r>
              <a:rPr lang="en-US" sz="4000" dirty="0" smtClean="0">
                <a:solidFill>
                  <a:srgbClr val="0070C0"/>
                </a:solidFill>
              </a:rPr>
              <a:t>&gt;</a:t>
            </a:r>
            <a:r>
              <a:rPr lang="ru-RU" sz="4000" dirty="0" smtClean="0">
                <a:solidFill>
                  <a:srgbClr val="0070C0"/>
                </a:solidFill>
              </a:rPr>
              <a:t> </a:t>
            </a:r>
            <a:r>
              <a:rPr lang="en-US" sz="4000" dirty="0">
                <a:solidFill>
                  <a:srgbClr val="0070C0"/>
                </a:solidFill>
              </a:rPr>
              <a:t>30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27" name="Shape 219">
            <a:extLst>
              <a:ext uri="{FF2B5EF4-FFF2-40B4-BE49-F238E27FC236}">
                <a16:creationId xmlns:a16="http://schemas.microsoft.com/office/drawing/2014/main" id="{B22EBAF6-94F9-4D94-A273-F5667D31103F}"/>
              </a:ext>
            </a:extLst>
          </p:cNvPr>
          <p:cNvSpPr/>
          <p:nvPr/>
        </p:nvSpPr>
        <p:spPr>
          <a:xfrm>
            <a:off x="9335674" y="9340598"/>
            <a:ext cx="3051251" cy="800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 algn="ctr">
              <a:defRPr sz="7200" b="1">
                <a:solidFill>
                  <a:srgbClr val="8BC732"/>
                </a:solidFill>
              </a:defRPr>
            </a:pPr>
            <a:r>
              <a:rPr lang="ru-RU" sz="4000" dirty="0" smtClean="0">
                <a:solidFill>
                  <a:schemeClr val="tx1"/>
                </a:solidFill>
              </a:rPr>
              <a:t>40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29" name="Shape 219">
            <a:extLst>
              <a:ext uri="{FF2B5EF4-FFF2-40B4-BE49-F238E27FC236}">
                <a16:creationId xmlns:a16="http://schemas.microsoft.com/office/drawing/2014/main" id="{B22EBAF6-94F9-4D94-A273-F5667D31103F}"/>
              </a:ext>
            </a:extLst>
          </p:cNvPr>
          <p:cNvSpPr/>
          <p:nvPr/>
        </p:nvSpPr>
        <p:spPr>
          <a:xfrm>
            <a:off x="13496044" y="9394759"/>
            <a:ext cx="3051251" cy="800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 algn="ctr">
              <a:defRPr sz="7200" b="1">
                <a:solidFill>
                  <a:srgbClr val="8BC732"/>
                </a:solidFill>
              </a:defRPr>
            </a:pPr>
            <a:r>
              <a:rPr lang="ru-RU" sz="4000" dirty="0" smtClean="0">
                <a:solidFill>
                  <a:srgbClr val="0070C0"/>
                </a:solidFill>
              </a:rPr>
              <a:t>10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31" name="Shape 219">
            <a:extLst>
              <a:ext uri="{FF2B5EF4-FFF2-40B4-BE49-F238E27FC236}">
                <a16:creationId xmlns:a16="http://schemas.microsoft.com/office/drawing/2014/main" id="{B22EBAF6-94F9-4D94-A273-F5667D31103F}"/>
              </a:ext>
            </a:extLst>
          </p:cNvPr>
          <p:cNvSpPr/>
          <p:nvPr/>
        </p:nvSpPr>
        <p:spPr>
          <a:xfrm>
            <a:off x="13411929" y="10891862"/>
            <a:ext cx="3889953" cy="800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 algn="ctr">
              <a:defRPr sz="7200" b="1">
                <a:solidFill>
                  <a:srgbClr val="8BC732"/>
                </a:solidFill>
              </a:defRPr>
            </a:pPr>
            <a:r>
              <a:rPr lang="ru-RU" sz="4000" dirty="0">
                <a:solidFill>
                  <a:srgbClr val="0070C0"/>
                </a:solidFill>
              </a:rPr>
              <a:t>70</a:t>
            </a:r>
            <a:r>
              <a:rPr lang="ru-RU" sz="4000" dirty="0" smtClean="0">
                <a:solidFill>
                  <a:srgbClr val="0070C0"/>
                </a:solidFill>
              </a:rPr>
              <a:t>%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33" name="Shape 219">
            <a:extLst>
              <a:ext uri="{FF2B5EF4-FFF2-40B4-BE49-F238E27FC236}">
                <a16:creationId xmlns:a16="http://schemas.microsoft.com/office/drawing/2014/main" id="{B22EBAF6-94F9-4D94-A273-F5667D31103F}"/>
              </a:ext>
            </a:extLst>
          </p:cNvPr>
          <p:cNvSpPr/>
          <p:nvPr/>
        </p:nvSpPr>
        <p:spPr>
          <a:xfrm>
            <a:off x="13496046" y="3998746"/>
            <a:ext cx="2731266" cy="1292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>
              <a:defRPr sz="7200" b="1">
                <a:solidFill>
                  <a:srgbClr val="8BC732"/>
                </a:solidFill>
              </a:defRPr>
            </a:pPr>
            <a:r>
              <a:rPr lang="ru-RU" dirty="0">
                <a:solidFill>
                  <a:srgbClr val="0070C0"/>
                </a:solidFill>
              </a:rPr>
              <a:t>Стало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45CFAB5D-6568-4B19-BBCE-42EBF584B366}"/>
              </a:ext>
            </a:extLst>
          </p:cNvPr>
          <p:cNvSpPr/>
          <p:nvPr/>
        </p:nvSpPr>
        <p:spPr>
          <a:xfrm>
            <a:off x="1493753" y="6115774"/>
            <a:ext cx="70047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Пропускная способность </a:t>
            </a:r>
            <a:r>
              <a:rPr lang="ru-RU" dirty="0" smtClean="0"/>
              <a:t>буфета, человек</a:t>
            </a:r>
            <a:endParaRPr lang="ru-RU" dirty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45CFAB5D-6568-4B19-BBCE-42EBF584B366}"/>
              </a:ext>
            </a:extLst>
          </p:cNvPr>
          <p:cNvSpPr/>
          <p:nvPr/>
        </p:nvSpPr>
        <p:spPr>
          <a:xfrm>
            <a:off x="1493753" y="7837640"/>
            <a:ext cx="64472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Доля учеников, выбирающих горячее питание</a:t>
            </a:r>
            <a:endParaRPr lang="ru-RU" dirty="0"/>
          </a:p>
        </p:txBody>
      </p:sp>
      <p:sp>
        <p:nvSpPr>
          <p:cNvPr id="22" name="Shape 219">
            <a:extLst>
              <a:ext uri="{FF2B5EF4-FFF2-40B4-BE49-F238E27FC236}">
                <a16:creationId xmlns:a16="http://schemas.microsoft.com/office/drawing/2014/main" id="{B22EBAF6-94F9-4D94-A273-F5667D31103F}"/>
              </a:ext>
            </a:extLst>
          </p:cNvPr>
          <p:cNvSpPr/>
          <p:nvPr/>
        </p:nvSpPr>
        <p:spPr>
          <a:xfrm>
            <a:off x="9335674" y="10891861"/>
            <a:ext cx="3051251" cy="800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 algn="ctr">
              <a:defRPr sz="7200" b="1">
                <a:solidFill>
                  <a:srgbClr val="8BC732"/>
                </a:solidFill>
              </a:defRPr>
            </a:pPr>
            <a:r>
              <a:rPr lang="ru-RU" sz="4000" dirty="0">
                <a:solidFill>
                  <a:schemeClr val="tx1"/>
                </a:solidFill>
              </a:rPr>
              <a:t>–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95549" y="3222195"/>
            <a:ext cx="4880983" cy="32272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95549" y="6612967"/>
            <a:ext cx="4880983" cy="28737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95549" y="9630648"/>
            <a:ext cx="4880983" cy="326583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F1996C5-2709-4FF2-B315-0EE0709D47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50953" y="1581465"/>
            <a:ext cx="866595" cy="848015"/>
          </a:xfrm>
          <a:prstGeom prst="ellipse">
            <a:avLst/>
          </a:prstGeom>
          <a:ln w="1905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D8A8ED5-2917-4FA0-A62C-CD8B6FCA924A}"/>
              </a:ext>
            </a:extLst>
          </p:cNvPr>
          <p:cNvSpPr txBox="1"/>
          <p:nvPr/>
        </p:nvSpPr>
        <p:spPr>
          <a:xfrm>
            <a:off x="2935429" y="2429481"/>
            <a:ext cx="1379574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</a:rPr>
              <a:t>Оптимизация процесса организации школьного питания</a:t>
            </a:r>
          </a:p>
        </p:txBody>
      </p:sp>
      <p:sp>
        <p:nvSpPr>
          <p:cNvPr id="32" name="Shape 219">
            <a:extLst>
              <a:ext uri="{FF2B5EF4-FFF2-40B4-BE49-F238E27FC236}">
                <a16:creationId xmlns:a16="http://schemas.microsoft.com/office/drawing/2014/main" id="{ED612175-3451-4BAE-B85A-450DF466629F}"/>
              </a:ext>
            </a:extLst>
          </p:cNvPr>
          <p:cNvSpPr/>
          <p:nvPr/>
        </p:nvSpPr>
        <p:spPr>
          <a:xfrm>
            <a:off x="2935429" y="1339234"/>
            <a:ext cx="16881330" cy="1292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>
              <a:defRPr sz="7200" b="1">
                <a:solidFill>
                  <a:srgbClr val="8BC732"/>
                </a:solidFill>
              </a:defRPr>
            </a:pPr>
            <a:r>
              <a:rPr lang="ru-RU" dirty="0">
                <a:solidFill>
                  <a:srgbClr val="123D6F"/>
                </a:solidFill>
              </a:rPr>
              <a:t>ШКОЛА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18BBD5D-9876-4DAD-8971-957AD26F606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8262" y="1582479"/>
            <a:ext cx="1100309" cy="80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251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8DAE87C-D012-4C93-903E-9DBAC869C13F}"/>
              </a:ext>
            </a:extLst>
          </p:cNvPr>
          <p:cNvSpPr/>
          <p:nvPr/>
        </p:nvSpPr>
        <p:spPr>
          <a:xfrm flipV="1">
            <a:off x="0" y="-9134"/>
            <a:ext cx="24399779" cy="13734270"/>
          </a:xfrm>
          <a:prstGeom prst="rect">
            <a:avLst/>
          </a:prstGeom>
          <a:gradFill flip="none" rotWithShape="1">
            <a:gsLst>
              <a:gs pos="0">
                <a:srgbClr val="03519F">
                  <a:alpha val="69804"/>
                </a:srgbClr>
              </a:gs>
              <a:gs pos="100000">
                <a:srgbClr val="002B5B">
                  <a:alpha val="70000"/>
                </a:srgbClr>
              </a:gs>
            </a:gsLst>
            <a:lin ang="0" scaled="1"/>
            <a:tileRect/>
          </a:gra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5B4C3A-F797-4EF3-821C-21B28283C350}"/>
              </a:ext>
            </a:extLst>
          </p:cNvPr>
          <p:cNvSpPr txBox="1"/>
          <p:nvPr/>
        </p:nvSpPr>
        <p:spPr>
          <a:xfrm>
            <a:off x="2935429" y="5070748"/>
            <a:ext cx="17238521" cy="203132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r>
              <a:rPr lang="ru-RU" sz="12000" b="1" dirty="0" smtClean="0">
                <a:solidFill>
                  <a:schemeClr val="bg1"/>
                </a:solidFill>
              </a:rPr>
              <a:t>Социальная защита</a:t>
            </a:r>
            <a:endParaRPr kumimoji="0" lang="ru-RU" sz="1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8DFD77E-A9F8-4EFB-AE26-6CF7A81456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chemeClr val="bg1"/>
                </a:solidFill>
              </a:rPr>
              <a:pPr/>
              <a:t>28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Shape 219">
            <a:extLst>
              <a:ext uri="{FF2B5EF4-FFF2-40B4-BE49-F238E27FC236}">
                <a16:creationId xmlns:a16="http://schemas.microsoft.com/office/drawing/2014/main" id="{536F10B3-E5C6-4175-9F10-B158BB0D415D}"/>
              </a:ext>
            </a:extLst>
          </p:cNvPr>
          <p:cNvSpPr/>
          <p:nvPr/>
        </p:nvSpPr>
        <p:spPr>
          <a:xfrm>
            <a:off x="2935429" y="1339234"/>
            <a:ext cx="17769200" cy="1292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>
              <a:defRPr sz="7200" b="1">
                <a:solidFill>
                  <a:srgbClr val="8BC732"/>
                </a:solidFill>
              </a:defRPr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E113D5-A665-454B-BFFE-8BCC0DB3CAE0}"/>
              </a:ext>
            </a:extLst>
          </p:cNvPr>
          <p:cNvSpPr txBox="1"/>
          <p:nvPr/>
        </p:nvSpPr>
        <p:spPr>
          <a:xfrm>
            <a:off x="2974974" y="6858000"/>
            <a:ext cx="9098493" cy="141577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Оптимизация </a:t>
            </a:r>
            <a:r>
              <a:rPr lang="ru-RU" sz="4000" dirty="0">
                <a:solidFill>
                  <a:schemeClr val="bg1"/>
                </a:solidFill>
              </a:rPr>
              <a:t>процесса получения средств </a:t>
            </a:r>
            <a:r>
              <a:rPr lang="ru-RU" sz="4000" dirty="0" smtClean="0">
                <a:solidFill>
                  <a:schemeClr val="bg1"/>
                </a:solidFill>
              </a:rPr>
              <a:t>реабилитации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049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4740"/>
            <a:ext cx="24482674" cy="13810739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E2A7A54-2E0A-4306-B941-211D8E29A95D}"/>
              </a:ext>
            </a:extLst>
          </p:cNvPr>
          <p:cNvSpPr/>
          <p:nvPr/>
        </p:nvSpPr>
        <p:spPr>
          <a:xfrm>
            <a:off x="0" y="-47371"/>
            <a:ext cx="24482674" cy="13763370"/>
          </a:xfrm>
          <a:prstGeom prst="rect">
            <a:avLst/>
          </a:prstGeom>
          <a:gradFill>
            <a:gsLst>
              <a:gs pos="9000">
                <a:schemeClr val="bg1">
                  <a:alpha val="90000"/>
                </a:schemeClr>
              </a:gs>
              <a:gs pos="54000">
                <a:schemeClr val="bg1">
                  <a:alpha val="76000"/>
                </a:schemeClr>
              </a:gs>
            </a:gsLst>
            <a:lin ang="0" scaled="1"/>
          </a:gra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0" name="Номер слайда 2">
            <a:extLst>
              <a:ext uri="{FF2B5EF4-FFF2-40B4-BE49-F238E27FC236}">
                <a16:creationId xmlns:a16="http://schemas.microsoft.com/office/drawing/2014/main" id="{C232C35F-9CAB-4DAF-9F37-0AF2933D37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844068" y="12389794"/>
            <a:ext cx="418704" cy="461663"/>
          </a:xfrm>
        </p:spPr>
        <p:txBody>
          <a:bodyPr/>
          <a:lstStyle/>
          <a:p>
            <a:fld id="{86CB4B4D-7CA3-9044-876B-883B54F8677D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F113264-AF1C-480E-935E-906BFF81AA43}"/>
              </a:ext>
            </a:extLst>
          </p:cNvPr>
          <p:cNvSpPr/>
          <p:nvPr/>
        </p:nvSpPr>
        <p:spPr>
          <a:xfrm>
            <a:off x="2974975" y="4361652"/>
            <a:ext cx="879423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chemeClr val="tx1"/>
                </a:solidFill>
              </a:rPr>
              <a:t>ПРОБЛЕМА:</a:t>
            </a:r>
          </a:p>
          <a:p>
            <a:endParaRPr lang="ru-RU" sz="4800" b="1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800" dirty="0" smtClean="0"/>
              <a:t>За средствами реабилитации необходимо </a:t>
            </a:r>
            <a:r>
              <a:rPr lang="ru-RU" sz="4800" dirty="0" smtClean="0"/>
              <a:t>ехать </a:t>
            </a:r>
            <a:r>
              <a:rPr lang="ru-RU" sz="4800" dirty="0" smtClean="0"/>
              <a:t>в пункт выдачи в областной центр </a:t>
            </a:r>
            <a:r>
              <a:rPr lang="ru-RU" sz="4800" dirty="0" err="1" smtClean="0"/>
              <a:t>г.Пензу</a:t>
            </a:r>
            <a:r>
              <a:rPr lang="ru-RU" sz="4800" dirty="0" smtClean="0"/>
              <a:t>, 15 км</a:t>
            </a:r>
            <a:endParaRPr lang="ru-RU" sz="4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3F3662-530D-413A-A010-D5B526D5EDF2}"/>
              </a:ext>
            </a:extLst>
          </p:cNvPr>
          <p:cNvSpPr txBox="1"/>
          <p:nvPr/>
        </p:nvSpPr>
        <p:spPr>
          <a:xfrm>
            <a:off x="12580073" y="4361652"/>
            <a:ext cx="11499127" cy="821763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tx1"/>
                </a:solidFill>
              </a:rPr>
              <a:t>ЧТО СДЕЛАНО:</a:t>
            </a:r>
          </a:p>
          <a:p>
            <a:endParaRPr lang="ru-RU" sz="4800" b="1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800" dirty="0" smtClean="0"/>
              <a:t>Заключено соглашение с поставщиком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800" dirty="0" smtClean="0"/>
              <a:t>Организован центр выдачи в </a:t>
            </a:r>
            <a:r>
              <a:rPr lang="ru-RU" sz="4800" dirty="0" smtClean="0"/>
              <a:t>г.Заречном</a:t>
            </a:r>
            <a:endParaRPr lang="ru-RU" sz="48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800" dirty="0" smtClean="0"/>
              <a:t>Подобрано соответствующее помещение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800" dirty="0" smtClean="0"/>
              <a:t>Оформлены пропуска на сотрудников поставщика </a:t>
            </a:r>
            <a:endParaRPr lang="ru-RU" sz="48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800" dirty="0" smtClean="0"/>
              <a:t>Организовано </a:t>
            </a:r>
            <a:r>
              <a:rPr lang="ru-RU" sz="4800" smtClean="0"/>
              <a:t>информирование получателей</a:t>
            </a:r>
            <a:endParaRPr lang="ru-RU" sz="4800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E66B599-9B2B-4808-BD0D-937B76BB73CB}"/>
              </a:ext>
            </a:extLst>
          </p:cNvPr>
          <p:cNvSpPr/>
          <p:nvPr/>
        </p:nvSpPr>
        <p:spPr>
          <a:xfrm>
            <a:off x="304800" y="288000"/>
            <a:ext cx="23774400" cy="13140000"/>
          </a:xfrm>
          <a:prstGeom prst="rect">
            <a:avLst/>
          </a:prstGeom>
          <a:noFill/>
          <a:ln w="12700" cap="flat">
            <a:gradFill>
              <a:gsLst>
                <a:gs pos="0">
                  <a:srgbClr val="123D6F"/>
                </a:gs>
                <a:gs pos="100000">
                  <a:srgbClr val="03519F"/>
                </a:gs>
              </a:gsLst>
              <a:lin ang="5400000" scaled="1"/>
            </a:gra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8A8ED5-2917-4FA0-A62C-CD8B6FCA924A}"/>
              </a:ext>
            </a:extLst>
          </p:cNvPr>
          <p:cNvSpPr txBox="1"/>
          <p:nvPr/>
        </p:nvSpPr>
        <p:spPr>
          <a:xfrm>
            <a:off x="2935429" y="2429481"/>
            <a:ext cx="1379574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</a:rPr>
              <a:t>Оптимизация процесса получения средств </a:t>
            </a:r>
            <a:r>
              <a:rPr lang="ru-RU" sz="4000" dirty="0" smtClean="0">
                <a:solidFill>
                  <a:srgbClr val="0070C0"/>
                </a:solidFill>
              </a:rPr>
              <a:t>реабилитации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15" name="Shape 219">
            <a:extLst>
              <a:ext uri="{FF2B5EF4-FFF2-40B4-BE49-F238E27FC236}">
                <a16:creationId xmlns:a16="http://schemas.microsoft.com/office/drawing/2014/main" id="{ED612175-3451-4BAE-B85A-450DF466629F}"/>
              </a:ext>
            </a:extLst>
          </p:cNvPr>
          <p:cNvSpPr/>
          <p:nvPr/>
        </p:nvSpPr>
        <p:spPr>
          <a:xfrm>
            <a:off x="2935429" y="1339234"/>
            <a:ext cx="16881330" cy="1292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>
              <a:defRPr sz="7200" b="1">
                <a:solidFill>
                  <a:srgbClr val="8BC732"/>
                </a:solidFill>
              </a:defRPr>
            </a:pPr>
            <a:r>
              <a:rPr lang="ru-RU" dirty="0">
                <a:solidFill>
                  <a:srgbClr val="123D6F"/>
                </a:solidFill>
              </a:rPr>
              <a:t>Социальная защита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18BBD5D-9876-4DAD-8971-957AD26F606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8262" y="1582479"/>
            <a:ext cx="1100309" cy="80616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757"/>
          <a:stretch/>
        </p:blipFill>
        <p:spPr>
          <a:xfrm>
            <a:off x="21720717" y="1283447"/>
            <a:ext cx="1542055" cy="131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246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Номер слайда 58">
            <a:extLst>
              <a:ext uri="{FF2B5EF4-FFF2-40B4-BE49-F238E27FC236}">
                <a16:creationId xmlns:a16="http://schemas.microsoft.com/office/drawing/2014/main" id="{F88D3CE4-1AE1-4B83-9B75-C4A3662232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06959" y="1481327"/>
            <a:ext cx="1793176" cy="1793176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7EEAF80E-6728-49D7-97CB-5A17ADE83B81}"/>
              </a:ext>
            </a:extLst>
          </p:cNvPr>
          <p:cNvGrpSpPr/>
          <p:nvPr/>
        </p:nvGrpSpPr>
        <p:grpSpPr>
          <a:xfrm>
            <a:off x="13458174" y="2624772"/>
            <a:ext cx="6780537" cy="3795789"/>
            <a:chOff x="13661998" y="3724688"/>
            <a:chExt cx="6780537" cy="379578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6789DD0-4D12-48E5-9FFE-FF85BCCF7275}"/>
                </a:ext>
              </a:extLst>
            </p:cNvPr>
            <p:cNvSpPr txBox="1"/>
            <p:nvPr/>
          </p:nvSpPr>
          <p:spPr>
            <a:xfrm>
              <a:off x="13661998" y="3724688"/>
              <a:ext cx="3186445" cy="326243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0" b="1" i="0" u="none" strike="noStrike" cap="none" spc="0" normalizeH="0" baseline="0" dirty="0" smtClean="0">
                  <a:ln>
                    <a:noFill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3</a:t>
              </a:r>
              <a:endParaRPr kumimoji="0" lang="ru-RU" sz="20000" b="1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58528890-7305-4A96-A737-0F3F126A9E4A}"/>
                </a:ext>
              </a:extLst>
            </p:cNvPr>
            <p:cNvSpPr/>
            <p:nvPr/>
          </p:nvSpPr>
          <p:spPr>
            <a:xfrm>
              <a:off x="15200731" y="5396819"/>
              <a:ext cx="5241804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400" dirty="0"/>
                <a:t>Ориентированность на конкретный результат</a:t>
              </a: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31090F45-81CA-4D58-9D9A-7448A7F4B685}"/>
              </a:ext>
            </a:extLst>
          </p:cNvPr>
          <p:cNvGrpSpPr/>
          <p:nvPr/>
        </p:nvGrpSpPr>
        <p:grpSpPr>
          <a:xfrm>
            <a:off x="2627474" y="8724094"/>
            <a:ext cx="8445376" cy="3262430"/>
            <a:chOff x="2627474" y="7971062"/>
            <a:chExt cx="8445376" cy="326243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290B48B-C49A-425F-BEC2-F0F91BD9FB73}"/>
                </a:ext>
              </a:extLst>
            </p:cNvPr>
            <p:cNvSpPr txBox="1"/>
            <p:nvPr/>
          </p:nvSpPr>
          <p:spPr>
            <a:xfrm>
              <a:off x="2627474" y="7971062"/>
              <a:ext cx="3114822" cy="326243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0" b="1" i="0" u="none" strike="noStrike" cap="none" spc="0" normalizeH="0" baseline="0" dirty="0" smtClean="0">
                  <a:ln>
                    <a:noFill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2</a:t>
              </a:r>
              <a:endParaRPr kumimoji="0" lang="ru-RU" sz="20000" b="1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F9B68C3-1F26-476A-B807-BAD96458FDF5}"/>
                </a:ext>
              </a:extLst>
            </p:cNvPr>
            <p:cNvSpPr/>
            <p:nvPr/>
          </p:nvSpPr>
          <p:spPr>
            <a:xfrm>
              <a:off x="3956389" y="9905843"/>
              <a:ext cx="711646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400" dirty="0"/>
                <a:t>Клиентоориентированность</a:t>
              </a: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A9C4B2A2-2490-41F2-9BF6-AF831F82A630}"/>
              </a:ext>
            </a:extLst>
          </p:cNvPr>
          <p:cNvGrpSpPr/>
          <p:nvPr/>
        </p:nvGrpSpPr>
        <p:grpSpPr>
          <a:xfrm>
            <a:off x="13661998" y="8677271"/>
            <a:ext cx="8558489" cy="3262430"/>
            <a:chOff x="13661998" y="8462119"/>
            <a:chExt cx="8558489" cy="326243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C5CA45E-D962-4093-A0FF-421051F5E1A0}"/>
                </a:ext>
              </a:extLst>
            </p:cNvPr>
            <p:cNvSpPr txBox="1"/>
            <p:nvPr/>
          </p:nvSpPr>
          <p:spPr>
            <a:xfrm>
              <a:off x="13661998" y="8462119"/>
              <a:ext cx="3186445" cy="326243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0" b="1" i="0" u="none" strike="noStrike" cap="none" spc="0" normalizeH="0" baseline="0" dirty="0" smtClean="0">
                  <a:ln>
                    <a:noFill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4</a:t>
              </a:r>
              <a:endParaRPr kumimoji="0" lang="ru-RU" sz="20000" b="1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FBBBD44D-3653-45C7-993A-4108E82A1A32}"/>
                </a:ext>
              </a:extLst>
            </p:cNvPr>
            <p:cNvSpPr/>
            <p:nvPr/>
          </p:nvSpPr>
          <p:spPr>
            <a:xfrm>
              <a:off x="15200731" y="10206767"/>
              <a:ext cx="7019756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400" dirty="0"/>
                <a:t>Применение инструментов Бережливого производства</a:t>
              </a:r>
            </a:p>
          </p:txBody>
        </p:sp>
      </p:grp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23B516C-EA26-4C5E-8A6C-CED3E98AE0B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8862" y="1630202"/>
            <a:ext cx="2041055" cy="1495427"/>
          </a:xfrm>
          <a:prstGeom prst="rect">
            <a:avLst/>
          </a:prstGeom>
        </p:spPr>
      </p:pic>
      <p:sp>
        <p:nvSpPr>
          <p:cNvPr id="17" name="Shape 219">
            <a:extLst>
              <a:ext uri="{FF2B5EF4-FFF2-40B4-BE49-F238E27FC236}">
                <a16:creationId xmlns:a16="http://schemas.microsoft.com/office/drawing/2014/main" id="{C77911C8-F7AE-4594-AE48-D8B31BCD1FCB}"/>
              </a:ext>
            </a:extLst>
          </p:cNvPr>
          <p:cNvSpPr/>
          <p:nvPr/>
        </p:nvSpPr>
        <p:spPr>
          <a:xfrm>
            <a:off x="1247359" y="1339234"/>
            <a:ext cx="16881330" cy="1292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>
              <a:defRPr sz="7200" b="1">
                <a:solidFill>
                  <a:srgbClr val="8BC732"/>
                </a:solidFill>
              </a:defRPr>
            </a:pPr>
            <a:r>
              <a:rPr lang="ru-RU" dirty="0">
                <a:solidFill>
                  <a:srgbClr val="123D6F"/>
                </a:solidFill>
              </a:rPr>
              <a:t>БЕРЕЖЛИВЫЙ ГОРОД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CAE4A9-0C98-4013-A9BB-B19DFAD04D1C}"/>
              </a:ext>
            </a:extLst>
          </p:cNvPr>
          <p:cNvSpPr txBox="1"/>
          <p:nvPr/>
        </p:nvSpPr>
        <p:spPr>
          <a:xfrm>
            <a:off x="1283865" y="2443262"/>
            <a:ext cx="967619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</a:rPr>
              <a:t>Требования к бережливому проекту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2612FB6-172F-4522-9BEB-7118CBD56A67}"/>
              </a:ext>
            </a:extLst>
          </p:cNvPr>
          <p:cNvGrpSpPr/>
          <p:nvPr/>
        </p:nvGrpSpPr>
        <p:grpSpPr>
          <a:xfrm>
            <a:off x="2813740" y="2851756"/>
            <a:ext cx="9085229" cy="3262430"/>
            <a:chOff x="2813740" y="2851756"/>
            <a:chExt cx="9085229" cy="326243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3C79A19-84D8-4CD5-8F57-36D022248EE8}"/>
                </a:ext>
              </a:extLst>
            </p:cNvPr>
            <p:cNvSpPr txBox="1"/>
            <p:nvPr/>
          </p:nvSpPr>
          <p:spPr>
            <a:xfrm>
              <a:off x="2813740" y="2851756"/>
              <a:ext cx="3186446" cy="326243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200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1</a:t>
              </a:r>
              <a:endParaRPr kumimoji="0" lang="ru-RU" sz="20000" b="1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FillTx/>
                <a:sym typeface="Calibri"/>
              </a:endParaRP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E49E4311-1B1D-4EC8-B431-344B43F48BD4}"/>
                </a:ext>
              </a:extLst>
            </p:cNvPr>
            <p:cNvSpPr/>
            <p:nvPr/>
          </p:nvSpPr>
          <p:spPr>
            <a:xfrm>
              <a:off x="3956389" y="4655517"/>
              <a:ext cx="794258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400" dirty="0"/>
                <a:t>Сокращение всех видов </a:t>
              </a:r>
              <a:r>
                <a:rPr lang="ru-RU" sz="4400" dirty="0" smtClean="0"/>
                <a:t>потерь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64361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D27F1B8-56BF-401E-8F8F-55205287F4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30</a:t>
            </a:fld>
            <a:endParaRPr lang="ru-RU" dirty="0"/>
          </a:p>
        </p:txBody>
      </p:sp>
      <p:sp>
        <p:nvSpPr>
          <p:cNvPr id="19" name="Shape 219">
            <a:extLst>
              <a:ext uri="{FF2B5EF4-FFF2-40B4-BE49-F238E27FC236}">
                <a16:creationId xmlns:a16="http://schemas.microsoft.com/office/drawing/2014/main" id="{B22EBAF6-94F9-4D94-A273-F5667D31103F}"/>
              </a:ext>
            </a:extLst>
          </p:cNvPr>
          <p:cNvSpPr/>
          <p:nvPr/>
        </p:nvSpPr>
        <p:spPr>
          <a:xfrm>
            <a:off x="9699796" y="5605842"/>
            <a:ext cx="4622621" cy="1538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>
              <a:defRPr sz="7200" b="1">
                <a:solidFill>
                  <a:srgbClr val="8BC732"/>
                </a:solidFill>
              </a:defRPr>
            </a:pPr>
            <a:r>
              <a:rPr lang="ru-RU" sz="8800" dirty="0">
                <a:solidFill>
                  <a:schemeClr val="tx1"/>
                </a:solidFill>
              </a:rPr>
              <a:t>Было</a:t>
            </a:r>
          </a:p>
        </p:txBody>
      </p:sp>
      <p:sp>
        <p:nvSpPr>
          <p:cNvPr id="23" name="Shape 219">
            <a:extLst>
              <a:ext uri="{FF2B5EF4-FFF2-40B4-BE49-F238E27FC236}">
                <a16:creationId xmlns:a16="http://schemas.microsoft.com/office/drawing/2014/main" id="{B22EBAF6-94F9-4D94-A273-F5667D31103F}"/>
              </a:ext>
            </a:extLst>
          </p:cNvPr>
          <p:cNvSpPr/>
          <p:nvPr/>
        </p:nvSpPr>
        <p:spPr>
          <a:xfrm>
            <a:off x="9629380" y="7647186"/>
            <a:ext cx="3493427" cy="1292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 algn="ctr">
              <a:defRPr sz="7200" b="1">
                <a:solidFill>
                  <a:srgbClr val="8BC732"/>
                </a:solidFill>
              </a:defRPr>
            </a:pPr>
            <a:r>
              <a:rPr lang="en-US" sz="7200" dirty="0" smtClean="0">
                <a:solidFill>
                  <a:schemeClr val="tx1"/>
                </a:solidFill>
              </a:rPr>
              <a:t>&gt;</a:t>
            </a:r>
            <a:r>
              <a:rPr lang="ru-RU" sz="7200" dirty="0" smtClean="0">
                <a:solidFill>
                  <a:schemeClr val="tx1"/>
                </a:solidFill>
              </a:rPr>
              <a:t>15</a:t>
            </a:r>
            <a:endParaRPr lang="ru-RU" sz="7200" dirty="0">
              <a:solidFill>
                <a:schemeClr val="tx1"/>
              </a:solidFill>
            </a:endParaRPr>
          </a:p>
        </p:txBody>
      </p:sp>
      <p:sp>
        <p:nvSpPr>
          <p:cNvPr id="24" name="Shape 219">
            <a:extLst>
              <a:ext uri="{FF2B5EF4-FFF2-40B4-BE49-F238E27FC236}">
                <a16:creationId xmlns:a16="http://schemas.microsoft.com/office/drawing/2014/main" id="{B22EBAF6-94F9-4D94-A273-F5667D31103F}"/>
              </a:ext>
            </a:extLst>
          </p:cNvPr>
          <p:cNvSpPr/>
          <p:nvPr/>
        </p:nvSpPr>
        <p:spPr>
          <a:xfrm>
            <a:off x="11874419" y="7597957"/>
            <a:ext cx="6750715" cy="1292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 algn="ctr">
              <a:defRPr sz="7200" b="1">
                <a:solidFill>
                  <a:srgbClr val="8BC732"/>
                </a:solidFill>
              </a:defRPr>
            </a:pPr>
            <a:r>
              <a:rPr lang="en-US" sz="7200" dirty="0" smtClean="0">
                <a:solidFill>
                  <a:srgbClr val="0070C0"/>
                </a:solidFill>
              </a:rPr>
              <a:t>&lt; </a:t>
            </a:r>
            <a:r>
              <a:rPr lang="ru-RU" sz="7200" dirty="0" smtClean="0">
                <a:solidFill>
                  <a:srgbClr val="0070C0"/>
                </a:solidFill>
              </a:rPr>
              <a:t>2,5</a:t>
            </a:r>
            <a:endParaRPr lang="ru-RU" sz="7200" dirty="0">
              <a:solidFill>
                <a:srgbClr val="0070C0"/>
              </a:solidFill>
            </a:endParaRPr>
          </a:p>
        </p:txBody>
      </p:sp>
      <p:sp>
        <p:nvSpPr>
          <p:cNvPr id="33" name="Shape 219">
            <a:extLst>
              <a:ext uri="{FF2B5EF4-FFF2-40B4-BE49-F238E27FC236}">
                <a16:creationId xmlns:a16="http://schemas.microsoft.com/office/drawing/2014/main" id="{B22EBAF6-94F9-4D94-A273-F5667D31103F}"/>
              </a:ext>
            </a:extLst>
          </p:cNvPr>
          <p:cNvSpPr/>
          <p:nvPr/>
        </p:nvSpPr>
        <p:spPr>
          <a:xfrm>
            <a:off x="13512978" y="5556613"/>
            <a:ext cx="4622621" cy="1538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>
              <a:defRPr sz="7200" b="1">
                <a:solidFill>
                  <a:srgbClr val="8BC732"/>
                </a:solidFill>
              </a:defRPr>
            </a:pPr>
            <a:r>
              <a:rPr lang="ru-RU" sz="8800" dirty="0">
                <a:solidFill>
                  <a:srgbClr val="0070C0"/>
                </a:solidFill>
              </a:rPr>
              <a:t>Стало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45CFAB5D-6568-4B19-BBCE-42EBF584B366}"/>
              </a:ext>
            </a:extLst>
          </p:cNvPr>
          <p:cNvSpPr/>
          <p:nvPr/>
        </p:nvSpPr>
        <p:spPr>
          <a:xfrm>
            <a:off x="1523250" y="7318960"/>
            <a:ext cx="62999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/>
              <a:t>Сократить расстояние до пункта выдачи, км</a:t>
            </a:r>
            <a:endParaRPr lang="ru-RU" sz="48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8A8ED5-2917-4FA0-A62C-CD8B6FCA924A}"/>
              </a:ext>
            </a:extLst>
          </p:cNvPr>
          <p:cNvSpPr txBox="1"/>
          <p:nvPr/>
        </p:nvSpPr>
        <p:spPr>
          <a:xfrm>
            <a:off x="2935429" y="2597933"/>
            <a:ext cx="1379574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</a:rPr>
              <a:t>Оптимизация процесса получения средств реабилитации</a:t>
            </a:r>
          </a:p>
        </p:txBody>
      </p:sp>
      <p:sp>
        <p:nvSpPr>
          <p:cNvPr id="32" name="Shape 219">
            <a:extLst>
              <a:ext uri="{FF2B5EF4-FFF2-40B4-BE49-F238E27FC236}">
                <a16:creationId xmlns:a16="http://schemas.microsoft.com/office/drawing/2014/main" id="{ED612175-3451-4BAE-B85A-450DF466629F}"/>
              </a:ext>
            </a:extLst>
          </p:cNvPr>
          <p:cNvSpPr/>
          <p:nvPr/>
        </p:nvSpPr>
        <p:spPr>
          <a:xfrm>
            <a:off x="2935429" y="1148734"/>
            <a:ext cx="16881330" cy="1661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>
              <a:defRPr sz="7200" b="1">
                <a:solidFill>
                  <a:srgbClr val="8BC732"/>
                </a:solidFill>
              </a:defRPr>
            </a:pPr>
            <a:r>
              <a:rPr lang="ru-RU" sz="9600" b="1" dirty="0">
                <a:solidFill>
                  <a:schemeClr val="accent2"/>
                </a:solidFill>
              </a:rPr>
              <a:t>Социальная </a:t>
            </a:r>
            <a:r>
              <a:rPr lang="ru-RU" sz="9600" b="1" dirty="0" smtClean="0">
                <a:solidFill>
                  <a:schemeClr val="accent2"/>
                </a:solidFill>
              </a:rPr>
              <a:t>защита</a:t>
            </a:r>
            <a:endParaRPr lang="ru-RU" sz="9600" b="1" dirty="0">
              <a:solidFill>
                <a:schemeClr val="accent2"/>
              </a:solidFill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18BBD5D-9876-4DAD-8971-957AD26F60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8262" y="1582479"/>
            <a:ext cx="1100309" cy="80616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757"/>
          <a:stretch/>
        </p:blipFill>
        <p:spPr>
          <a:xfrm>
            <a:off x="21720717" y="1283447"/>
            <a:ext cx="1542055" cy="131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8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09881" y="12062022"/>
            <a:ext cx="2736511" cy="1208961"/>
          </a:xfrm>
          <a:prstGeom prst="rect">
            <a:avLst/>
          </a:prstGeom>
        </p:spPr>
      </p:pic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D75EF352-E4A6-44C1-832F-8C3CF224E7D6}"/>
              </a:ext>
            </a:extLst>
          </p:cNvPr>
          <p:cNvSpPr/>
          <p:nvPr/>
        </p:nvSpPr>
        <p:spPr>
          <a:xfrm>
            <a:off x="2001099" y="4327824"/>
            <a:ext cx="43287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tx1"/>
                </a:solidFill>
              </a:rPr>
              <a:t>Администрация</a:t>
            </a:r>
          </a:p>
          <a:p>
            <a:pPr algn="ctr"/>
            <a:r>
              <a:rPr lang="ru-RU" sz="4000" dirty="0">
                <a:solidFill>
                  <a:schemeClr val="tx1"/>
                </a:solidFill>
              </a:rPr>
              <a:t>г. Заречного </a:t>
            </a: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3E035E43-2A89-476B-9E96-9BE157DF44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466" y="3002209"/>
            <a:ext cx="1065981" cy="1292656"/>
          </a:xfrm>
          <a:prstGeom prst="rect">
            <a:avLst/>
          </a:prstGeom>
        </p:spPr>
      </p:pic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D3685CA7-38B1-4A46-9028-EC0DE945C719}"/>
              </a:ext>
            </a:extLst>
          </p:cNvPr>
          <p:cNvSpPr/>
          <p:nvPr/>
        </p:nvSpPr>
        <p:spPr>
          <a:xfrm>
            <a:off x="8272083" y="4327824"/>
            <a:ext cx="305009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tx1"/>
                </a:solidFill>
              </a:rPr>
              <a:t>Проектный комитет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5D89CC58-C6BF-421E-B708-4D1DE6E96922}"/>
              </a:ext>
            </a:extLst>
          </p:cNvPr>
          <p:cNvGrpSpPr/>
          <p:nvPr/>
        </p:nvGrpSpPr>
        <p:grpSpPr>
          <a:xfrm>
            <a:off x="13666210" y="7140579"/>
            <a:ext cx="9596562" cy="5220248"/>
            <a:chOff x="13468033" y="7592032"/>
            <a:chExt cx="9596562" cy="5220248"/>
          </a:xfrm>
        </p:grpSpPr>
        <p:sp>
          <p:nvSpPr>
            <p:cNvPr id="97" name="Прямоугольник 96">
              <a:extLst>
                <a:ext uri="{FF2B5EF4-FFF2-40B4-BE49-F238E27FC236}">
                  <a16:creationId xmlns:a16="http://schemas.microsoft.com/office/drawing/2014/main" id="{D75EF352-E4A6-44C1-832F-8C3CF224E7D6}"/>
                </a:ext>
              </a:extLst>
            </p:cNvPr>
            <p:cNvSpPr/>
            <p:nvPr/>
          </p:nvSpPr>
          <p:spPr>
            <a:xfrm>
              <a:off x="13468033" y="7592032"/>
              <a:ext cx="9596562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4400" b="1" dirty="0">
                  <a:solidFill>
                    <a:schemeClr val="accent1"/>
                  </a:solidFill>
                </a:rPr>
                <a:t>Отраслевые и территориальные проектные офисы</a:t>
              </a:r>
            </a:p>
          </p:txBody>
        </p: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68F7698D-3942-4950-90D8-7888EE1DFB39}"/>
                </a:ext>
              </a:extLst>
            </p:cNvPr>
            <p:cNvGrpSpPr/>
            <p:nvPr/>
          </p:nvGrpSpPr>
          <p:grpSpPr>
            <a:xfrm>
              <a:off x="14072577" y="9022498"/>
              <a:ext cx="8491691" cy="3789782"/>
              <a:chOff x="14250799" y="8668513"/>
              <a:chExt cx="8491691" cy="3789782"/>
            </a:xfrm>
          </p:grpSpPr>
          <p:pic>
            <p:nvPicPr>
              <p:cNvPr id="60" name="Picture 2" descr="https://upload.wikimedia.org/wikipedia/commons/thumb/1/10/Coat_of_arms_of_Penza_Oblast.svg/400px-Coat_of_arms_of_Penza_Oblast.svg.png">
                <a:extLst>
                  <a:ext uri="{FF2B5EF4-FFF2-40B4-BE49-F238E27FC236}">
                    <a16:creationId xmlns:a16="http://schemas.microsoft.com/office/drawing/2014/main" id="{8B50AFB2-F842-465F-A455-D968E3DC31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612908" y="8703122"/>
                <a:ext cx="769466" cy="100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1" name="Прямоугольник 60">
                <a:extLst>
                  <a:ext uri="{FF2B5EF4-FFF2-40B4-BE49-F238E27FC236}">
                    <a16:creationId xmlns:a16="http://schemas.microsoft.com/office/drawing/2014/main" id="{B8DEF75E-C850-4DE2-A3E8-C9D53CECCDEE}"/>
                  </a:ext>
                </a:extLst>
              </p:cNvPr>
              <p:cNvSpPr/>
              <p:nvPr/>
            </p:nvSpPr>
            <p:spPr>
              <a:xfrm>
                <a:off x="15554826" y="8668513"/>
                <a:ext cx="6770892" cy="11387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3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Проектный офис Правительства</a:t>
                </a:r>
                <a:br>
                  <a:rPr lang="ru-RU" sz="3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ru-RU" sz="3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Пензенской области</a:t>
                </a:r>
              </a:p>
            </p:txBody>
          </p:sp>
          <p:pic>
            <p:nvPicPr>
              <p:cNvPr id="62" name="Рисунок 61">
                <a:extLst>
                  <a:ext uri="{FF2B5EF4-FFF2-40B4-BE49-F238E27FC236}">
                    <a16:creationId xmlns:a16="http://schemas.microsoft.com/office/drawing/2014/main" id="{E70EDEA3-5794-42A1-A14D-17B21CE6A3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505541" y="10177966"/>
                <a:ext cx="3678851" cy="812364"/>
              </a:xfrm>
              <a:prstGeom prst="rect">
                <a:avLst/>
              </a:prstGeom>
            </p:spPr>
          </p:pic>
          <p:pic>
            <p:nvPicPr>
              <p:cNvPr id="93" name="Рисунок 92">
                <a:extLst>
                  <a:ext uri="{FF2B5EF4-FFF2-40B4-BE49-F238E27FC236}">
                    <a16:creationId xmlns:a16="http://schemas.microsoft.com/office/drawing/2014/main" id="{522B20FA-26BA-45AE-BC3A-290564A395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250799" y="11062718"/>
                <a:ext cx="3122801" cy="1395577"/>
              </a:xfrm>
              <a:prstGeom prst="rect">
                <a:avLst/>
              </a:prstGeom>
            </p:spPr>
          </p:pic>
          <p:grpSp>
            <p:nvGrpSpPr>
              <p:cNvPr id="4" name="Группа 3">
                <a:extLst>
                  <a:ext uri="{FF2B5EF4-FFF2-40B4-BE49-F238E27FC236}">
                    <a16:creationId xmlns:a16="http://schemas.microsoft.com/office/drawing/2014/main" id="{EFCB1A3B-CA28-4536-8CD9-A9989643C850}"/>
                  </a:ext>
                </a:extLst>
              </p:cNvPr>
              <p:cNvGrpSpPr/>
              <p:nvPr/>
            </p:nvGrpSpPr>
            <p:grpSpPr>
              <a:xfrm>
                <a:off x="18334737" y="11386557"/>
                <a:ext cx="4407753" cy="911471"/>
                <a:chOff x="7402050" y="7903619"/>
                <a:chExt cx="3925808" cy="811811"/>
              </a:xfrm>
            </p:grpSpPr>
            <p:sp>
              <p:nvSpPr>
                <p:cNvPr id="63" name="Прямоугольник 62">
                  <a:extLst>
                    <a:ext uri="{FF2B5EF4-FFF2-40B4-BE49-F238E27FC236}">
                      <a16:creationId xmlns:a16="http://schemas.microsoft.com/office/drawing/2014/main" id="{25C50614-38AC-4FD2-B6A2-3C17A46A3F18}"/>
                    </a:ext>
                  </a:extLst>
                </p:cNvPr>
                <p:cNvSpPr/>
                <p:nvPr/>
              </p:nvSpPr>
              <p:spPr>
                <a:xfrm>
                  <a:off x="8351332" y="8076518"/>
                  <a:ext cx="2976526" cy="466011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/>
                <a:p>
                  <a:r>
                    <a:rPr lang="ru-RU" sz="28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«АТОМ-РЕГИОН»</a:t>
                  </a:r>
                </a:p>
              </p:txBody>
            </p:sp>
            <p:pic>
              <p:nvPicPr>
                <p:cNvPr id="64" name="Picture 2" descr="ÐÐ°ÑÑÐ¸Ð½ÐºÐ¸ Ð¿Ð¾ Ð·Ð°Ð¿ÑÐ¾ÑÑ ÑÐ¾ÑÐ°ÑÐ¾Ð¼ Ð»Ð¾Ð³Ð¾">
                  <a:extLst>
                    <a:ext uri="{FF2B5EF4-FFF2-40B4-BE49-F238E27FC236}">
                      <a16:creationId xmlns:a16="http://schemas.microsoft.com/office/drawing/2014/main" id="{05A725B9-28C9-4E25-B3F7-D9613B61312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7402050" y="7903619"/>
                  <a:ext cx="798616" cy="81181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5" name="Группа 4">
                <a:extLst>
                  <a:ext uri="{FF2B5EF4-FFF2-40B4-BE49-F238E27FC236}">
                    <a16:creationId xmlns:a16="http://schemas.microsoft.com/office/drawing/2014/main" id="{8F5672F3-3E6F-4AFF-8961-73F5C0B86F1E}"/>
                  </a:ext>
                </a:extLst>
              </p:cNvPr>
              <p:cNvGrpSpPr/>
              <p:nvPr/>
            </p:nvGrpSpPr>
            <p:grpSpPr>
              <a:xfrm>
                <a:off x="18334736" y="9965611"/>
                <a:ext cx="3917160" cy="1262620"/>
                <a:chOff x="5207701" y="8020257"/>
                <a:chExt cx="2940864" cy="947930"/>
              </a:xfrm>
            </p:grpSpPr>
            <p:pic>
              <p:nvPicPr>
                <p:cNvPr id="65" name="Picture 2" descr="http://www.aem-group.ru/static/images/Company/psr/psr.png">
                  <a:extLst>
                    <a:ext uri="{FF2B5EF4-FFF2-40B4-BE49-F238E27FC236}">
                      <a16:creationId xmlns:a16="http://schemas.microsoft.com/office/drawing/2014/main" id="{79ABF630-21A9-42AA-8A6C-902DC597F50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5207701" y="8020257"/>
                  <a:ext cx="1155382" cy="94793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6" name="Прямоугольник 65">
                  <a:extLst>
                    <a:ext uri="{FF2B5EF4-FFF2-40B4-BE49-F238E27FC236}">
                      <a16:creationId xmlns:a16="http://schemas.microsoft.com/office/drawing/2014/main" id="{6D537306-E757-4C38-A740-DAD0C1FC0179}"/>
                    </a:ext>
                  </a:extLst>
                </p:cNvPr>
                <p:cNvSpPr/>
                <p:nvPr/>
              </p:nvSpPr>
              <p:spPr>
                <a:xfrm>
                  <a:off x="6363084" y="8297815"/>
                  <a:ext cx="1785481" cy="392815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/>
                <a:p>
                  <a:r>
                    <a:rPr lang="ru-RU" sz="28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АО «ПСР»</a:t>
                  </a:r>
                </a:p>
              </p:txBody>
            </p:sp>
          </p:grpSp>
        </p:grpSp>
      </p:grpSp>
      <p:pic>
        <p:nvPicPr>
          <p:cNvPr id="3" name="Рисунок 2" descr="Собрание">
            <a:extLst>
              <a:ext uri="{FF2B5EF4-FFF2-40B4-BE49-F238E27FC236}">
                <a16:creationId xmlns:a16="http://schemas.microsoft.com/office/drawing/2014/main" id="{EF7AD0AB-D84C-41BB-8B4D-42130C63AE5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07373" y="2737335"/>
            <a:ext cx="1822404" cy="1822404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550C3687-21EB-49D1-A5EA-5DB9E6799AFC}"/>
              </a:ext>
            </a:extLst>
          </p:cNvPr>
          <p:cNvGrpSpPr/>
          <p:nvPr/>
        </p:nvGrpSpPr>
        <p:grpSpPr>
          <a:xfrm rot="10800000">
            <a:off x="6869751" y="4370531"/>
            <a:ext cx="504000" cy="152400"/>
            <a:chOff x="7372929" y="5388429"/>
            <a:chExt cx="677947" cy="152400"/>
          </a:xfrm>
        </p:grpSpPr>
        <p:cxnSp>
          <p:nvCxnSpPr>
            <p:cNvPr id="11" name="Прямая со стрелкой 10">
              <a:extLst>
                <a:ext uri="{FF2B5EF4-FFF2-40B4-BE49-F238E27FC236}">
                  <a16:creationId xmlns:a16="http://schemas.microsoft.com/office/drawing/2014/main" id="{F116D602-0B2A-404A-9DEB-369673ECCB14}"/>
                </a:ext>
              </a:extLst>
            </p:cNvPr>
            <p:cNvCxnSpPr/>
            <p:nvPr/>
          </p:nvCxnSpPr>
          <p:spPr>
            <a:xfrm>
              <a:off x="7372929" y="5388429"/>
              <a:ext cx="677947" cy="0"/>
            </a:xfrm>
            <a:prstGeom prst="straightConnector1">
              <a:avLst/>
            </a:prstGeom>
            <a:noFill/>
            <a:ln w="12700" cap="flat">
              <a:solidFill>
                <a:schemeClr val="accent5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5" name="Прямая со стрелкой 34">
              <a:extLst>
                <a:ext uri="{FF2B5EF4-FFF2-40B4-BE49-F238E27FC236}">
                  <a16:creationId xmlns:a16="http://schemas.microsoft.com/office/drawing/2014/main" id="{18329DB0-96F2-43EB-B7BF-1C7F022720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72929" y="5540829"/>
              <a:ext cx="677947" cy="0"/>
            </a:xfrm>
            <a:prstGeom prst="straightConnector1">
              <a:avLst/>
            </a:prstGeom>
            <a:noFill/>
            <a:ln w="12700" cap="flat">
              <a:solidFill>
                <a:schemeClr val="accent5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20A70A54-167D-435C-92A4-B9EB42176AE9}"/>
              </a:ext>
            </a:extLst>
          </p:cNvPr>
          <p:cNvGrpSpPr/>
          <p:nvPr/>
        </p:nvGrpSpPr>
        <p:grpSpPr>
          <a:xfrm rot="10800000">
            <a:off x="12949857" y="4446731"/>
            <a:ext cx="504000" cy="152400"/>
            <a:chOff x="7372929" y="5388429"/>
            <a:chExt cx="677947" cy="152400"/>
          </a:xfrm>
        </p:grpSpPr>
        <p:cxnSp>
          <p:nvCxnSpPr>
            <p:cNvPr id="38" name="Прямая со стрелкой 37">
              <a:extLst>
                <a:ext uri="{FF2B5EF4-FFF2-40B4-BE49-F238E27FC236}">
                  <a16:creationId xmlns:a16="http://schemas.microsoft.com/office/drawing/2014/main" id="{098EBE1C-C4C9-4884-922E-8D9CEED89236}"/>
                </a:ext>
              </a:extLst>
            </p:cNvPr>
            <p:cNvCxnSpPr/>
            <p:nvPr/>
          </p:nvCxnSpPr>
          <p:spPr>
            <a:xfrm>
              <a:off x="7372929" y="5388429"/>
              <a:ext cx="677947" cy="0"/>
            </a:xfrm>
            <a:prstGeom prst="straightConnector1">
              <a:avLst/>
            </a:prstGeom>
            <a:noFill/>
            <a:ln w="12700" cap="flat">
              <a:solidFill>
                <a:schemeClr val="accent5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9" name="Прямая со стрелкой 38">
              <a:extLst>
                <a:ext uri="{FF2B5EF4-FFF2-40B4-BE49-F238E27FC236}">
                  <a16:creationId xmlns:a16="http://schemas.microsoft.com/office/drawing/2014/main" id="{59E7EA6E-761E-4A47-BE72-8BB855DDCE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72929" y="5540829"/>
              <a:ext cx="677947" cy="0"/>
            </a:xfrm>
            <a:prstGeom prst="straightConnector1">
              <a:avLst/>
            </a:prstGeom>
            <a:noFill/>
            <a:ln w="12700" cap="flat">
              <a:solidFill>
                <a:schemeClr val="accent5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44D7B89-7564-446E-963B-798DE1FE59BA}"/>
              </a:ext>
            </a:extLst>
          </p:cNvPr>
          <p:cNvSpPr/>
          <p:nvPr/>
        </p:nvSpPr>
        <p:spPr>
          <a:xfrm>
            <a:off x="2580063" y="8864836"/>
            <a:ext cx="132440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0" b="1" dirty="0">
                <a:solidFill>
                  <a:schemeClr val="accent1"/>
                </a:solidFill>
              </a:rPr>
              <a:t>6</a:t>
            </a:r>
            <a:r>
              <a:rPr lang="ru-RU" sz="11000" b="1" dirty="0">
                <a:solidFill>
                  <a:schemeClr val="accent1"/>
                </a:solidFill>
              </a:rPr>
              <a:t> </a:t>
            </a:r>
            <a:endParaRPr lang="ru-RU" sz="11000" dirty="0">
              <a:solidFill>
                <a:schemeClr val="accent1"/>
              </a:solidFill>
            </a:endParaRPr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105F2560-A0E9-47B4-AAFE-476BA04C3B7C}"/>
              </a:ext>
            </a:extLst>
          </p:cNvPr>
          <p:cNvSpPr/>
          <p:nvPr/>
        </p:nvSpPr>
        <p:spPr>
          <a:xfrm>
            <a:off x="4139225" y="7169080"/>
            <a:ext cx="32054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tx1"/>
                </a:solidFill>
              </a:rPr>
              <a:t>федеральных проекта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88766305-82E4-4D38-A9AA-2AD960CE338A}"/>
              </a:ext>
            </a:extLst>
          </p:cNvPr>
          <p:cNvSpPr/>
          <p:nvPr/>
        </p:nvSpPr>
        <p:spPr>
          <a:xfrm>
            <a:off x="2567239" y="6861303"/>
            <a:ext cx="135005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0" b="1" dirty="0">
                <a:solidFill>
                  <a:schemeClr val="accent1"/>
                </a:solidFill>
              </a:rPr>
              <a:t>4 </a:t>
            </a:r>
            <a:endParaRPr lang="ru-RU" sz="12000" dirty="0">
              <a:solidFill>
                <a:schemeClr val="accent1"/>
              </a:solidFill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5F28FB7C-2226-4EFE-B0CE-9EB27D324E1F}"/>
              </a:ext>
            </a:extLst>
          </p:cNvPr>
          <p:cNvSpPr/>
          <p:nvPr/>
        </p:nvSpPr>
        <p:spPr>
          <a:xfrm>
            <a:off x="2295530" y="10871673"/>
            <a:ext cx="189346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0" b="1" dirty="0" smtClean="0">
                <a:solidFill>
                  <a:schemeClr val="accent1"/>
                </a:solidFill>
              </a:rPr>
              <a:t>13</a:t>
            </a:r>
            <a:endParaRPr lang="ru-RU" sz="11000" dirty="0">
              <a:solidFill>
                <a:schemeClr val="accent1"/>
              </a:solidFill>
            </a:endParaRPr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D0A78B4D-9CCB-4A2F-84B5-B9B6545B77CD}"/>
              </a:ext>
            </a:extLst>
          </p:cNvPr>
          <p:cNvGrpSpPr/>
          <p:nvPr/>
        </p:nvGrpSpPr>
        <p:grpSpPr>
          <a:xfrm rot="5400000">
            <a:off x="18066422" y="6933246"/>
            <a:ext cx="504000" cy="152400"/>
            <a:chOff x="7372929" y="5388429"/>
            <a:chExt cx="677947" cy="152400"/>
          </a:xfrm>
        </p:grpSpPr>
        <p:cxnSp>
          <p:nvCxnSpPr>
            <p:cNvPr id="46" name="Прямая со стрелкой 45">
              <a:extLst>
                <a:ext uri="{FF2B5EF4-FFF2-40B4-BE49-F238E27FC236}">
                  <a16:creationId xmlns:a16="http://schemas.microsoft.com/office/drawing/2014/main" id="{21518B7D-443C-4DDC-85F0-A538BF36A10E}"/>
                </a:ext>
              </a:extLst>
            </p:cNvPr>
            <p:cNvCxnSpPr/>
            <p:nvPr/>
          </p:nvCxnSpPr>
          <p:spPr>
            <a:xfrm>
              <a:off x="7372929" y="5388429"/>
              <a:ext cx="677947" cy="0"/>
            </a:xfrm>
            <a:prstGeom prst="straightConnector1">
              <a:avLst/>
            </a:prstGeom>
            <a:noFill/>
            <a:ln w="12700" cap="flat">
              <a:solidFill>
                <a:schemeClr val="accent5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7" name="Прямая со стрелкой 46">
              <a:extLst>
                <a:ext uri="{FF2B5EF4-FFF2-40B4-BE49-F238E27FC236}">
                  <a16:creationId xmlns:a16="http://schemas.microsoft.com/office/drawing/2014/main" id="{17C38398-B133-4FD1-AF34-DBC899EEF3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72929" y="5540829"/>
              <a:ext cx="677947" cy="0"/>
            </a:xfrm>
            <a:prstGeom prst="straightConnector1">
              <a:avLst/>
            </a:prstGeom>
            <a:noFill/>
            <a:ln w="12700" cap="flat">
              <a:solidFill>
                <a:schemeClr val="accent5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41" name="Shape 219">
            <a:extLst>
              <a:ext uri="{FF2B5EF4-FFF2-40B4-BE49-F238E27FC236}">
                <a16:creationId xmlns:a16="http://schemas.microsoft.com/office/drawing/2014/main" id="{9DB65EA7-AE0A-4039-A1C5-6C253F54E4F3}"/>
              </a:ext>
            </a:extLst>
          </p:cNvPr>
          <p:cNvSpPr/>
          <p:nvPr/>
        </p:nvSpPr>
        <p:spPr>
          <a:xfrm>
            <a:off x="1247359" y="1339234"/>
            <a:ext cx="16881330" cy="1292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>
              <a:defRPr sz="7200" b="1">
                <a:solidFill>
                  <a:srgbClr val="8BC732"/>
                </a:solidFill>
              </a:defRPr>
            </a:pPr>
            <a:r>
              <a:rPr lang="ru-RU" sz="7200" dirty="0" smtClean="0">
                <a:solidFill>
                  <a:srgbClr val="002B5B"/>
                </a:solidFill>
              </a:rPr>
              <a:t>ДЕЯТЕЛЬНОСТЬ </a:t>
            </a:r>
            <a:r>
              <a:rPr lang="ru-RU" sz="7200" dirty="0">
                <a:solidFill>
                  <a:srgbClr val="002B5B"/>
                </a:solidFill>
              </a:rPr>
              <a:t>ПРОЕКТНОГО ОФИСА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D1541822-A26E-465E-8C9C-77FF88A1EAF8}"/>
              </a:ext>
            </a:extLst>
          </p:cNvPr>
          <p:cNvSpPr/>
          <p:nvPr/>
        </p:nvSpPr>
        <p:spPr>
          <a:xfrm>
            <a:off x="14070544" y="5762352"/>
            <a:ext cx="20081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Люди</a:t>
            </a:r>
            <a:endParaRPr lang="ru-RU" sz="4400" dirty="0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101E2956-3108-41D5-9858-63C28AD29165}"/>
              </a:ext>
            </a:extLst>
          </p:cNvPr>
          <p:cNvSpPr/>
          <p:nvPr/>
        </p:nvSpPr>
        <p:spPr>
          <a:xfrm>
            <a:off x="18984568" y="5762353"/>
            <a:ext cx="3581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Методология</a:t>
            </a:r>
            <a:endParaRPr lang="ru-RU" sz="4400" dirty="0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CCF5170B-0201-4133-8DC7-B36167CE1688}"/>
              </a:ext>
            </a:extLst>
          </p:cNvPr>
          <p:cNvSpPr/>
          <p:nvPr/>
        </p:nvSpPr>
        <p:spPr>
          <a:xfrm>
            <a:off x="13453857" y="4948709"/>
            <a:ext cx="856156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chemeClr val="tx1"/>
                </a:solidFill>
              </a:rPr>
              <a:t>(</a:t>
            </a:r>
            <a:r>
              <a:rPr lang="ru-RU" sz="4400" dirty="0">
                <a:solidFill>
                  <a:schemeClr val="tx1"/>
                </a:solidFill>
              </a:rPr>
              <a:t>проектный офис)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F899D0D4-BAF4-4C3C-9AC8-E4589EF1906D}"/>
              </a:ext>
            </a:extLst>
          </p:cNvPr>
          <p:cNvSpPr/>
          <p:nvPr/>
        </p:nvSpPr>
        <p:spPr>
          <a:xfrm>
            <a:off x="16089540" y="5762352"/>
            <a:ext cx="28841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Эксперты</a:t>
            </a:r>
            <a:endParaRPr lang="ru-RU" sz="4400" dirty="0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2C29D4E1-6A7D-46A1-B518-6AA988259C5B}"/>
              </a:ext>
            </a:extLst>
          </p:cNvPr>
          <p:cNvSpPr/>
          <p:nvPr/>
        </p:nvSpPr>
        <p:spPr>
          <a:xfrm>
            <a:off x="4139225" y="9172613"/>
            <a:ext cx="46607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tx1"/>
                </a:solidFill>
              </a:rPr>
              <a:t>инвестиционных проектов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80E24AA9-021B-4011-B22A-3C93EFA7B947}"/>
              </a:ext>
            </a:extLst>
          </p:cNvPr>
          <p:cNvSpPr/>
          <p:nvPr/>
        </p:nvSpPr>
        <p:spPr>
          <a:xfrm>
            <a:off x="4255814" y="11354136"/>
            <a:ext cx="82516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chemeClr val="tx1"/>
                </a:solidFill>
              </a:rPr>
              <a:t>Бережливых проектов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9F12F22-3366-4A9D-B41A-A6B3C04CDF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840861" y="12389794"/>
            <a:ext cx="421911" cy="461663"/>
          </a:xfrm>
        </p:spPr>
        <p:txBody>
          <a:bodyPr/>
          <a:lstStyle/>
          <a:p>
            <a:r>
              <a:rPr lang="ru-RU" dirty="0"/>
              <a:t>22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33829" y="3363785"/>
            <a:ext cx="5189720" cy="158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082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219">
            <a:extLst>
              <a:ext uri="{FF2B5EF4-FFF2-40B4-BE49-F238E27FC236}">
                <a16:creationId xmlns:a16="http://schemas.microsoft.com/office/drawing/2014/main" id="{9DB65EA7-AE0A-4039-A1C5-6C253F54E4F3}"/>
              </a:ext>
            </a:extLst>
          </p:cNvPr>
          <p:cNvSpPr/>
          <p:nvPr/>
        </p:nvSpPr>
        <p:spPr>
          <a:xfrm>
            <a:off x="1247359" y="1339234"/>
            <a:ext cx="16881330" cy="1292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>
              <a:defRPr sz="7200" b="1">
                <a:solidFill>
                  <a:srgbClr val="8BC732"/>
                </a:solidFill>
              </a:defRPr>
            </a:pPr>
            <a:r>
              <a:rPr lang="ru-RU" sz="7200" dirty="0" smtClean="0">
                <a:solidFill>
                  <a:srgbClr val="002B5B"/>
                </a:solidFill>
              </a:rPr>
              <a:t>ПОБЕДЫ </a:t>
            </a:r>
            <a:r>
              <a:rPr lang="ru-RU" sz="7200" dirty="0">
                <a:solidFill>
                  <a:srgbClr val="002B5B"/>
                </a:solidFill>
              </a:rPr>
              <a:t>ПРОЕКТНОГО ОФИСА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9F12F22-3366-4A9D-B41A-A6B3C04CDF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840861" y="12389794"/>
            <a:ext cx="421911" cy="461663"/>
          </a:xfrm>
        </p:spPr>
        <p:txBody>
          <a:bodyPr/>
          <a:lstStyle/>
          <a:p>
            <a:r>
              <a:rPr lang="ru-RU" dirty="0"/>
              <a:t>22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05F2560-A0E9-47B4-AAFE-476BA04C3B7C}"/>
              </a:ext>
            </a:extLst>
          </p:cNvPr>
          <p:cNvSpPr/>
          <p:nvPr/>
        </p:nvSpPr>
        <p:spPr>
          <a:xfrm>
            <a:off x="11296689" y="4995545"/>
            <a:ext cx="117530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 smtClean="0">
                <a:solidFill>
                  <a:schemeClr val="tx1"/>
                </a:solidFill>
              </a:rPr>
              <a:t>Грант на приобретение оборудования в МФЦ города Заречного</a:t>
            </a:r>
            <a:endParaRPr lang="ru-RU" sz="54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8766305-82E4-4D38-A9AA-2AD960CE338A}"/>
              </a:ext>
            </a:extLst>
          </p:cNvPr>
          <p:cNvSpPr/>
          <p:nvPr/>
        </p:nvSpPr>
        <p:spPr>
          <a:xfrm>
            <a:off x="4956248" y="4767748"/>
            <a:ext cx="566373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0" b="1" dirty="0">
                <a:solidFill>
                  <a:schemeClr val="accent1"/>
                </a:solidFill>
              </a:rPr>
              <a:t>1 млн ₽ </a:t>
            </a:r>
            <a:endParaRPr lang="ru-RU" sz="12000" dirty="0">
              <a:solidFill>
                <a:schemeClr val="accent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05F2560-A0E9-47B4-AAFE-476BA04C3B7C}"/>
              </a:ext>
            </a:extLst>
          </p:cNvPr>
          <p:cNvSpPr/>
          <p:nvPr/>
        </p:nvSpPr>
        <p:spPr>
          <a:xfrm>
            <a:off x="1365893" y="5272544"/>
            <a:ext cx="32054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 smtClean="0">
                <a:solidFill>
                  <a:schemeClr val="tx1"/>
                </a:solidFill>
              </a:rPr>
              <a:t>2018</a:t>
            </a:r>
            <a:endParaRPr lang="ru-RU" sz="72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05F2560-A0E9-47B4-AAFE-476BA04C3B7C}"/>
              </a:ext>
            </a:extLst>
          </p:cNvPr>
          <p:cNvSpPr/>
          <p:nvPr/>
        </p:nvSpPr>
        <p:spPr>
          <a:xfrm>
            <a:off x="11296690" y="8239062"/>
            <a:ext cx="104073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 smtClean="0">
                <a:solidFill>
                  <a:schemeClr val="tx1"/>
                </a:solidFill>
              </a:rPr>
              <a:t>Грант на реализацию социально–ориентированных проектов</a:t>
            </a:r>
            <a:endParaRPr lang="ru-RU" sz="5400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8766305-82E4-4D38-A9AA-2AD960CE338A}"/>
              </a:ext>
            </a:extLst>
          </p:cNvPr>
          <p:cNvSpPr/>
          <p:nvPr/>
        </p:nvSpPr>
        <p:spPr>
          <a:xfrm>
            <a:off x="4529048" y="8054396"/>
            <a:ext cx="651813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0" b="1" dirty="0">
                <a:solidFill>
                  <a:schemeClr val="accent1"/>
                </a:solidFill>
              </a:rPr>
              <a:t>10 </a:t>
            </a:r>
            <a:r>
              <a:rPr lang="ru-RU" sz="12000" b="1" dirty="0" smtClean="0">
                <a:solidFill>
                  <a:schemeClr val="accent1"/>
                </a:solidFill>
              </a:rPr>
              <a:t>млн ₽ </a:t>
            </a:r>
            <a:endParaRPr lang="ru-RU" sz="12000" dirty="0">
              <a:solidFill>
                <a:schemeClr val="accent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05F2560-A0E9-47B4-AAFE-476BA04C3B7C}"/>
              </a:ext>
            </a:extLst>
          </p:cNvPr>
          <p:cNvSpPr/>
          <p:nvPr/>
        </p:nvSpPr>
        <p:spPr>
          <a:xfrm>
            <a:off x="1365893" y="8559192"/>
            <a:ext cx="32054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 smtClean="0">
                <a:solidFill>
                  <a:schemeClr val="tx1"/>
                </a:solidFill>
              </a:rPr>
              <a:t>201</a:t>
            </a:r>
            <a:r>
              <a:rPr lang="ru-RU" sz="7200" b="1" dirty="0" smtClean="0">
                <a:solidFill>
                  <a:schemeClr val="tx1"/>
                </a:solidFill>
              </a:rPr>
              <a:t>9</a:t>
            </a:r>
            <a:endParaRPr lang="ru-RU" sz="7200" b="1" dirty="0">
              <a:solidFill>
                <a:schemeClr val="tx1"/>
              </a:solidFill>
            </a:endParaRPr>
          </a:p>
        </p:txBody>
      </p:sp>
      <p:pic>
        <p:nvPicPr>
          <p:cNvPr id="14" name="Picture 2" descr="ÐÐ°ÑÑÐ¸Ð½ÐºÐ¸ Ð¿Ð¾ Ð·Ð°Ð¿ÑÐ¾ÑÑ ÑÐ¾ÑÐ°ÑÐ¾Ð¼ Ð»Ð¾Ð³Ð¾">
            <a:extLst>
              <a:ext uri="{FF2B5EF4-FFF2-40B4-BE49-F238E27FC236}">
                <a16:creationId xmlns:a16="http://schemas.microsoft.com/office/drawing/2014/main" id="{05A725B9-28C9-4E25-B3F7-D9613B613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163011" y="5888705"/>
            <a:ext cx="896657" cy="91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ÐÐ°ÑÑÐ¸Ð½ÐºÐ¸ Ð¿Ð¾ Ð·Ð°Ð¿ÑÐ¾ÑÑ ÑÐ¾ÑÐ°ÑÐ¾Ð¼ Ð»Ð¾Ð³Ð¾">
            <a:extLst>
              <a:ext uri="{FF2B5EF4-FFF2-40B4-BE49-F238E27FC236}">
                <a16:creationId xmlns:a16="http://schemas.microsoft.com/office/drawing/2014/main" id="{05A725B9-28C9-4E25-B3F7-D9613B613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042415" y="9113515"/>
            <a:ext cx="896657" cy="91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87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219">
            <a:extLst>
              <a:ext uri="{FF2B5EF4-FFF2-40B4-BE49-F238E27FC236}">
                <a16:creationId xmlns:a16="http://schemas.microsoft.com/office/drawing/2014/main" id="{9DB65EA7-AE0A-4039-A1C5-6C253F54E4F3}"/>
              </a:ext>
            </a:extLst>
          </p:cNvPr>
          <p:cNvSpPr/>
          <p:nvPr/>
        </p:nvSpPr>
        <p:spPr>
          <a:xfrm>
            <a:off x="1247359" y="1339234"/>
            <a:ext cx="16881330" cy="1292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>
              <a:defRPr sz="7200" b="1">
                <a:solidFill>
                  <a:srgbClr val="8BC732"/>
                </a:solidFill>
              </a:defRPr>
            </a:pPr>
            <a:r>
              <a:rPr lang="ru-RU" sz="7200" dirty="0" smtClean="0">
                <a:solidFill>
                  <a:srgbClr val="002B5B"/>
                </a:solidFill>
              </a:rPr>
              <a:t>ПОБЕДЫ </a:t>
            </a:r>
            <a:r>
              <a:rPr lang="ru-RU" sz="7200" dirty="0">
                <a:solidFill>
                  <a:srgbClr val="002B5B"/>
                </a:solidFill>
              </a:rPr>
              <a:t>ПРОЕКТНОГО ОФИСА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9F12F22-3366-4A9D-B41A-A6B3C04CDF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840861" y="12389794"/>
            <a:ext cx="421911" cy="461663"/>
          </a:xfrm>
        </p:spPr>
        <p:txBody>
          <a:bodyPr/>
          <a:lstStyle/>
          <a:p>
            <a:r>
              <a:rPr lang="ru-RU" dirty="0"/>
              <a:t>22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9417" y="2631890"/>
            <a:ext cx="13018108" cy="97579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358" y="2683613"/>
            <a:ext cx="7385369" cy="970618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137562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219">
            <a:extLst>
              <a:ext uri="{FF2B5EF4-FFF2-40B4-BE49-F238E27FC236}">
                <a16:creationId xmlns:a16="http://schemas.microsoft.com/office/drawing/2014/main" id="{A102005F-BE26-42C0-89D2-D61784AC9229}"/>
              </a:ext>
            </a:extLst>
          </p:cNvPr>
          <p:cNvSpPr/>
          <p:nvPr/>
        </p:nvSpPr>
        <p:spPr>
          <a:xfrm>
            <a:off x="1301146" y="1204764"/>
            <a:ext cx="21730304" cy="1292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>
              <a:defRPr sz="7200" b="1">
                <a:solidFill>
                  <a:srgbClr val="8BC732"/>
                </a:solidFill>
              </a:defRPr>
            </a:pPr>
            <a:r>
              <a:rPr lang="ru-RU" dirty="0" smtClean="0">
                <a:solidFill>
                  <a:srgbClr val="123D6F"/>
                </a:solidFill>
              </a:rPr>
              <a:t>УСЛОВИЯ РЕАЛИЗАЦИИ БЕРЕЖЛИВЫХ ПРОЕКТОВ</a:t>
            </a:r>
            <a:endParaRPr lang="ru-RU" dirty="0">
              <a:solidFill>
                <a:srgbClr val="123D6F"/>
              </a:solidFill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0FEA666-B1B6-45E0-9B3C-4D580539FBCB}"/>
              </a:ext>
            </a:extLst>
          </p:cNvPr>
          <p:cNvGrpSpPr/>
          <p:nvPr/>
        </p:nvGrpSpPr>
        <p:grpSpPr>
          <a:xfrm>
            <a:off x="8582526" y="4315451"/>
            <a:ext cx="15224531" cy="6340195"/>
            <a:chOff x="8582526" y="7268201"/>
            <a:chExt cx="15224531" cy="634019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974FE77-29D4-490B-9C83-492D1788407F}"/>
                </a:ext>
              </a:extLst>
            </p:cNvPr>
            <p:cNvSpPr txBox="1"/>
            <p:nvPr/>
          </p:nvSpPr>
          <p:spPr>
            <a:xfrm>
              <a:off x="8582526" y="7268201"/>
              <a:ext cx="7218948" cy="634019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40000" b="0" i="0" u="none" strike="noStrike" cap="none" spc="0" normalizeH="0" baseline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«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800FCE-4670-4DE0-8EF4-985D3B671C1F}"/>
                </a:ext>
              </a:extLst>
            </p:cNvPr>
            <p:cNvSpPr txBox="1"/>
            <p:nvPr/>
          </p:nvSpPr>
          <p:spPr>
            <a:xfrm>
              <a:off x="9798551" y="11026599"/>
              <a:ext cx="14008506" cy="110799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r>
                <a:rPr lang="ru-RU" sz="6000" b="1" dirty="0" smtClean="0">
                  <a:solidFill>
                    <a:srgbClr val="BFBFBF"/>
                  </a:solidFill>
                </a:rPr>
                <a:t>Научить нельзя, научиться можно</a:t>
              </a:r>
              <a:r>
                <a:rPr lang="en-US" sz="6000" b="1" dirty="0" smtClean="0">
                  <a:solidFill>
                    <a:srgbClr val="BFBFBF"/>
                  </a:solidFill>
                </a:rPr>
                <a:t>!</a:t>
              </a:r>
              <a:endParaRPr lang="ru-RU" sz="6000" b="1" dirty="0">
                <a:solidFill>
                  <a:srgbClr val="BFBFBF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8800FCE-4670-4DE0-8EF4-985D3B671C1F}"/>
              </a:ext>
            </a:extLst>
          </p:cNvPr>
          <p:cNvSpPr txBox="1"/>
          <p:nvPr/>
        </p:nvSpPr>
        <p:spPr>
          <a:xfrm>
            <a:off x="2811747" y="8149611"/>
            <a:ext cx="4069923" cy="126000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5400" b="1" dirty="0">
                <a:solidFill>
                  <a:srgbClr val="0070C0"/>
                </a:solidFill>
              </a:rPr>
              <a:t>Обучать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702A65F-5CD6-4F7E-B32E-8B7277DAAB4D}"/>
              </a:ext>
            </a:extLst>
          </p:cNvPr>
          <p:cNvSpPr/>
          <p:nvPr/>
        </p:nvSpPr>
        <p:spPr>
          <a:xfrm>
            <a:off x="2811747" y="7024952"/>
            <a:ext cx="4676706" cy="126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5400" b="1" dirty="0">
                <a:solidFill>
                  <a:srgbClr val="0070C0"/>
                </a:solidFill>
              </a:rPr>
              <a:t>Вовлекать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00A74D2-3754-4136-81E6-A96CBB408B81}"/>
              </a:ext>
            </a:extLst>
          </p:cNvPr>
          <p:cNvSpPr/>
          <p:nvPr/>
        </p:nvSpPr>
        <p:spPr>
          <a:xfrm>
            <a:off x="2811747" y="9274270"/>
            <a:ext cx="16016003" cy="126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5400" b="1" dirty="0" smtClean="0">
                <a:solidFill>
                  <a:srgbClr val="0070C0"/>
                </a:solidFill>
              </a:rPr>
              <a:t>Мотивировать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AF41C2B-5051-470D-90EE-018595E68C5A}"/>
              </a:ext>
            </a:extLst>
          </p:cNvPr>
          <p:cNvSpPr/>
          <p:nvPr/>
        </p:nvSpPr>
        <p:spPr>
          <a:xfrm>
            <a:off x="2811747" y="2526316"/>
            <a:ext cx="17234034" cy="126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5400" b="1" dirty="0" smtClean="0">
                <a:solidFill>
                  <a:srgbClr val="0070C0"/>
                </a:solidFill>
              </a:rPr>
              <a:t>Желание первого лица создать Бережливый город</a:t>
            </a:r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8818BDA-7E73-48A9-A80F-549634C3E2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840861" y="12389794"/>
            <a:ext cx="421911" cy="461663"/>
          </a:xfrm>
        </p:spPr>
        <p:txBody>
          <a:bodyPr/>
          <a:lstStyle/>
          <a:p>
            <a:r>
              <a:rPr lang="ru-RU" dirty="0"/>
              <a:t>24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AF41C2B-5051-470D-90EE-018595E68C5A}"/>
              </a:ext>
            </a:extLst>
          </p:cNvPr>
          <p:cNvSpPr/>
          <p:nvPr/>
        </p:nvSpPr>
        <p:spPr>
          <a:xfrm>
            <a:off x="2811747" y="3650975"/>
            <a:ext cx="17234034" cy="126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5400" b="1" dirty="0" smtClean="0">
                <a:solidFill>
                  <a:srgbClr val="0070C0"/>
                </a:solidFill>
              </a:rPr>
              <a:t>Определить проблемные зоны</a:t>
            </a:r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F41C2B-5051-470D-90EE-018595E68C5A}"/>
              </a:ext>
            </a:extLst>
          </p:cNvPr>
          <p:cNvSpPr/>
          <p:nvPr/>
        </p:nvSpPr>
        <p:spPr>
          <a:xfrm>
            <a:off x="2811747" y="5900293"/>
            <a:ext cx="18219453" cy="126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5400" b="1" dirty="0" smtClean="0">
                <a:solidFill>
                  <a:srgbClr val="0070C0"/>
                </a:solidFill>
              </a:rPr>
              <a:t>Создать инфраструктуру для бережливых проектов</a:t>
            </a:r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00A74D2-3754-4136-81E6-A96CBB408B81}"/>
              </a:ext>
            </a:extLst>
          </p:cNvPr>
          <p:cNvSpPr/>
          <p:nvPr/>
        </p:nvSpPr>
        <p:spPr>
          <a:xfrm>
            <a:off x="2811747" y="10398929"/>
            <a:ext cx="16016003" cy="126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5400" b="1" dirty="0" smtClean="0">
                <a:solidFill>
                  <a:srgbClr val="0070C0"/>
                </a:solidFill>
              </a:rPr>
              <a:t>Тиражировать и продвигать</a:t>
            </a:r>
            <a:endParaRPr lang="en-US" sz="5400" b="1" dirty="0">
              <a:solidFill>
                <a:srgbClr val="0070C0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AF41C2B-5051-470D-90EE-018595E68C5A}"/>
              </a:ext>
            </a:extLst>
          </p:cNvPr>
          <p:cNvSpPr/>
          <p:nvPr/>
        </p:nvSpPr>
        <p:spPr>
          <a:xfrm>
            <a:off x="2811747" y="4775634"/>
            <a:ext cx="17234034" cy="126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5400" b="1" dirty="0" smtClean="0">
                <a:solidFill>
                  <a:srgbClr val="0070C0"/>
                </a:solidFill>
              </a:rPr>
              <a:t>Найти лидеров изменений</a:t>
            </a:r>
            <a:endParaRPr lang="ru-RU" sz="5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528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7" grpId="0"/>
      <p:bldP spid="10" grpId="0"/>
      <p:bldP spid="13" grpId="0"/>
      <p:bldP spid="14" grpId="0"/>
      <p:bldP spid="22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65EB530-A907-4639-AB96-3D25CE06FF78}"/>
              </a:ext>
            </a:extLst>
          </p:cNvPr>
          <p:cNvSpPr/>
          <p:nvPr/>
        </p:nvSpPr>
        <p:spPr>
          <a:xfrm flipV="1">
            <a:off x="-54951" y="0"/>
            <a:ext cx="24427840" cy="13734270"/>
          </a:xfrm>
          <a:prstGeom prst="rect">
            <a:avLst/>
          </a:prstGeom>
          <a:gradFill flip="none" rotWithShape="1">
            <a:gsLst>
              <a:gs pos="0">
                <a:srgbClr val="03519F">
                  <a:alpha val="69804"/>
                </a:srgbClr>
              </a:gs>
              <a:gs pos="100000">
                <a:srgbClr val="002B5B">
                  <a:alpha val="70000"/>
                </a:srgbClr>
              </a:gs>
            </a:gsLst>
            <a:lin ang="0" scaled="1"/>
            <a:tileRect/>
          </a:gra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9C941D4-6F5C-4074-8B5B-720606143668}"/>
              </a:ext>
            </a:extLst>
          </p:cNvPr>
          <p:cNvSpPr/>
          <p:nvPr/>
        </p:nvSpPr>
        <p:spPr>
          <a:xfrm flipV="1">
            <a:off x="-43841" y="-9135"/>
            <a:ext cx="24427841" cy="13734270"/>
          </a:xfrm>
          <a:prstGeom prst="rect">
            <a:avLst/>
          </a:prstGeom>
          <a:gradFill flip="none" rotWithShape="1">
            <a:gsLst>
              <a:gs pos="0">
                <a:srgbClr val="123D6F"/>
              </a:gs>
              <a:gs pos="100000">
                <a:srgbClr val="03519F"/>
              </a:gs>
            </a:gsLst>
            <a:lin ang="0" scaled="1"/>
            <a:tileRect/>
          </a:gra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BBC180C7-D622-41C6-9BDE-2A27C8333FEE}"/>
              </a:ext>
            </a:extLst>
          </p:cNvPr>
          <p:cNvGrpSpPr/>
          <p:nvPr/>
        </p:nvGrpSpPr>
        <p:grpSpPr>
          <a:xfrm>
            <a:off x="3390690" y="3029503"/>
            <a:ext cx="17602619" cy="2326383"/>
            <a:chOff x="3390691" y="1512804"/>
            <a:chExt cx="17602619" cy="2326383"/>
          </a:xfrm>
        </p:grpSpPr>
        <p:sp>
          <p:nvSpPr>
            <p:cNvPr id="117" name="Shape 117"/>
            <p:cNvSpPr/>
            <p:nvPr/>
          </p:nvSpPr>
          <p:spPr>
            <a:xfrm>
              <a:off x="3390691" y="1512804"/>
              <a:ext cx="17602619" cy="1538881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tIns="91439" bIns="91439" anchor="ctr">
              <a:spAutoFit/>
            </a:bodyPr>
            <a:lstStyle/>
            <a:p>
              <a:pPr algn="ctr">
                <a:defRPr sz="6400" b="1">
                  <a:latin typeface="Myriad Pro"/>
                  <a:ea typeface="Myriad Pro"/>
                  <a:cs typeface="Myriad Pro"/>
                  <a:sym typeface="Myriad Pro"/>
                </a:defRPr>
              </a:pPr>
              <a:r>
                <a:rPr lang="ru-RU" sz="8800" dirty="0">
                  <a:solidFill>
                    <a:schemeClr val="bg1"/>
                  </a:solidFill>
                </a:rPr>
                <a:t>СПАСИБО ЗА ВНИМАНИЕ</a:t>
              </a:r>
              <a:endParaRPr lang="ru-RU" sz="8800" dirty="0">
                <a:solidFill>
                  <a:schemeClr val="bg1"/>
                </a:solidFill>
                <a:latin typeface="+mj-lt"/>
              </a:endParaRPr>
            </a:p>
          </p:txBody>
        </p: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0CC0BB8C-E56B-40A0-89DF-828AF2C897D2}"/>
                </a:ext>
              </a:extLst>
            </p:cNvPr>
            <p:cNvCxnSpPr/>
            <p:nvPr/>
          </p:nvCxnSpPr>
          <p:spPr>
            <a:xfrm>
              <a:off x="7331242" y="3839187"/>
              <a:ext cx="9721516" cy="0"/>
            </a:xfrm>
            <a:prstGeom prst="line">
              <a:avLst/>
            </a:prstGeom>
            <a:noFill/>
            <a:ln w="12700" cap="flat">
              <a:solidFill>
                <a:schemeClr val="bg1"/>
              </a:solidFill>
              <a:prstDash val="solid"/>
              <a:round/>
            </a:ln>
            <a:effectLst>
              <a:outerShdw blurRad="76200" dist="381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707518A-EA18-4A30-9D59-5D06AF9F96E5}"/>
              </a:ext>
            </a:extLst>
          </p:cNvPr>
          <p:cNvSpPr/>
          <p:nvPr/>
        </p:nvSpPr>
        <p:spPr>
          <a:xfrm>
            <a:off x="-54951" y="11961258"/>
            <a:ext cx="24438951" cy="1800000"/>
          </a:xfrm>
          <a:prstGeom prst="rect">
            <a:avLst/>
          </a:prstGeom>
          <a:solidFill>
            <a:schemeClr val="bg1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40FFEA9-A6FF-4648-8083-270C074634A8}"/>
              </a:ext>
            </a:extLst>
          </p:cNvPr>
          <p:cNvSpPr/>
          <p:nvPr/>
        </p:nvSpPr>
        <p:spPr>
          <a:xfrm>
            <a:off x="7331242" y="12511669"/>
            <a:ext cx="38807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3519F"/>
                </a:solidFill>
              </a:rPr>
              <a:t>8 (</a:t>
            </a:r>
            <a:r>
              <a:rPr lang="ru-RU" dirty="0" smtClean="0">
                <a:solidFill>
                  <a:srgbClr val="03519F"/>
                </a:solidFill>
              </a:rPr>
              <a:t>84-12</a:t>
            </a:r>
            <a:r>
              <a:rPr lang="ru-RU" dirty="0">
                <a:solidFill>
                  <a:srgbClr val="03519F"/>
                </a:solidFill>
              </a:rPr>
              <a:t>) 60-23-14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39CCBC6-FC71-47C6-AC9C-22EF48D54B3B}"/>
              </a:ext>
            </a:extLst>
          </p:cNvPr>
          <p:cNvSpPr/>
          <p:nvPr/>
        </p:nvSpPr>
        <p:spPr>
          <a:xfrm>
            <a:off x="12767198" y="12511669"/>
            <a:ext cx="37673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3519F"/>
                </a:solidFill>
                <a:hlinkClick r:id="rId3"/>
              </a:rPr>
              <a:t>za_proekt@mail.ru</a:t>
            </a:r>
            <a:endParaRPr lang="en-US" dirty="0">
              <a:solidFill>
                <a:srgbClr val="03519F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AFB2E02-5FAF-4C93-BDE5-E796E366EF67}"/>
              </a:ext>
            </a:extLst>
          </p:cNvPr>
          <p:cNvSpPr/>
          <p:nvPr/>
        </p:nvSpPr>
        <p:spPr>
          <a:xfrm>
            <a:off x="304800" y="288000"/>
            <a:ext cx="23774400" cy="11376000"/>
          </a:xfrm>
          <a:prstGeom prst="rect">
            <a:avLst/>
          </a:prstGeom>
          <a:noFill/>
          <a:ln w="127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0" name="Shape 117"/>
          <p:cNvSpPr/>
          <p:nvPr/>
        </p:nvSpPr>
        <p:spPr>
          <a:xfrm>
            <a:off x="1308462" y="5976000"/>
            <a:ext cx="20569405" cy="147732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tIns="91439" bIns="91439" anchor="ctr">
            <a:spAutoFit/>
          </a:bodyPr>
          <a:lstStyle/>
          <a:p>
            <a:pPr>
              <a:defRPr sz="64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rPr lang="ru-RU" sz="4200" dirty="0" smtClean="0">
                <a:solidFill>
                  <a:schemeClr val="bg1"/>
                </a:solidFill>
              </a:rPr>
              <a:t>Рябов Алексей Геннадьевич</a:t>
            </a:r>
          </a:p>
          <a:p>
            <a:pPr>
              <a:defRPr sz="64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rPr lang="ru-RU" sz="4200" dirty="0" smtClean="0">
                <a:solidFill>
                  <a:schemeClr val="bg1"/>
                </a:solidFill>
              </a:rPr>
              <a:t>Первый заместитель Главы Администрации </a:t>
            </a:r>
            <a:r>
              <a:rPr lang="ru-RU" sz="4200" dirty="0">
                <a:solidFill>
                  <a:schemeClr val="bg1"/>
                </a:solidFill>
              </a:rPr>
              <a:t>г. Заречного Пензенской </a:t>
            </a:r>
            <a:r>
              <a:rPr lang="ru-RU" sz="4200" dirty="0" smtClean="0">
                <a:solidFill>
                  <a:schemeClr val="bg1"/>
                </a:solidFill>
              </a:rPr>
              <a:t>области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653635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4173622F-DCA9-41BC-B50B-8E3027A542AE}"/>
              </a:ext>
            </a:extLst>
          </p:cNvPr>
          <p:cNvGrpSpPr/>
          <p:nvPr/>
        </p:nvGrpSpPr>
        <p:grpSpPr>
          <a:xfrm>
            <a:off x="16178370" y="3737632"/>
            <a:ext cx="10482483" cy="6340195"/>
            <a:chOff x="16178370" y="3737632"/>
            <a:chExt cx="10482483" cy="634019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3C79A19-84D8-4CD5-8F57-36D022248EE8}"/>
                </a:ext>
              </a:extLst>
            </p:cNvPr>
            <p:cNvSpPr txBox="1"/>
            <p:nvPr/>
          </p:nvSpPr>
          <p:spPr>
            <a:xfrm>
              <a:off x="16178370" y="3737632"/>
              <a:ext cx="3186446" cy="634019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40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sym typeface="Calibri"/>
                </a:rPr>
                <a:t>7</a:t>
              </a:r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9E7A505D-4B8C-4B51-A901-C885B40DE889}"/>
                </a:ext>
              </a:extLst>
            </p:cNvPr>
            <p:cNvSpPr/>
            <p:nvPr/>
          </p:nvSpPr>
          <p:spPr>
            <a:xfrm>
              <a:off x="18599898" y="6558819"/>
              <a:ext cx="8060955" cy="25573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10000" b="1" dirty="0">
                  <a:solidFill>
                    <a:schemeClr val="accent1"/>
                  </a:solidFill>
                </a:rPr>
                <a:t>видов потерь</a:t>
              </a:r>
            </a:p>
          </p:txBody>
        </p:sp>
      </p:grpSp>
      <p:sp>
        <p:nvSpPr>
          <p:cNvPr id="17" name="Дуга 16">
            <a:extLst>
              <a:ext uri="{FF2B5EF4-FFF2-40B4-BE49-F238E27FC236}">
                <a16:creationId xmlns:a16="http://schemas.microsoft.com/office/drawing/2014/main" id="{0403EA1A-72A1-4D74-BE05-CED2B173C9E7}"/>
              </a:ext>
            </a:extLst>
          </p:cNvPr>
          <p:cNvSpPr/>
          <p:nvPr/>
        </p:nvSpPr>
        <p:spPr>
          <a:xfrm flipH="1">
            <a:off x="13387386" y="0"/>
            <a:ext cx="13716000" cy="13716000"/>
          </a:xfrm>
          <a:prstGeom prst="arc">
            <a:avLst>
              <a:gd name="adj1" fmla="val 15209937"/>
              <a:gd name="adj2" fmla="val 6292931"/>
            </a:avLst>
          </a:prstGeom>
          <a:noFill/>
          <a:ln w="762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F21881D-3A21-4E24-A913-4BD324A5EE3B}"/>
              </a:ext>
            </a:extLst>
          </p:cNvPr>
          <p:cNvGrpSpPr/>
          <p:nvPr/>
        </p:nvGrpSpPr>
        <p:grpSpPr>
          <a:xfrm>
            <a:off x="5438481" y="3735918"/>
            <a:ext cx="8624116" cy="769441"/>
            <a:chOff x="5467978" y="3735918"/>
            <a:chExt cx="8624116" cy="769441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6DD75D3A-57D3-4266-B5A0-09F3A1F508D8}"/>
                </a:ext>
              </a:extLst>
            </p:cNvPr>
            <p:cNvSpPr/>
            <p:nvPr/>
          </p:nvSpPr>
          <p:spPr>
            <a:xfrm>
              <a:off x="5467978" y="3735918"/>
              <a:ext cx="806095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buClr>
                  <a:schemeClr val="accent4"/>
                </a:buClr>
              </a:pPr>
              <a:r>
                <a:rPr lang="ru-RU" sz="4400" dirty="0"/>
                <a:t>Перепроизводство</a:t>
              </a:r>
            </a:p>
          </p:txBody>
        </p:sp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A4E791EB-6F2D-441A-AA8F-1CA0AEC35A69}"/>
                </a:ext>
              </a:extLst>
            </p:cNvPr>
            <p:cNvSpPr/>
            <p:nvPr/>
          </p:nvSpPr>
          <p:spPr>
            <a:xfrm>
              <a:off x="13850837" y="4051180"/>
              <a:ext cx="241257" cy="241257"/>
            </a:xfrm>
            <a:prstGeom prst="ellipse">
              <a:avLst/>
            </a:prstGeom>
            <a:solidFill>
              <a:srgbClr val="597EA9"/>
            </a:solidFill>
            <a:ln w="508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CE1E8B7-2C13-485C-9A4D-CF40F26524B7}"/>
              </a:ext>
            </a:extLst>
          </p:cNvPr>
          <p:cNvGrpSpPr/>
          <p:nvPr/>
        </p:nvGrpSpPr>
        <p:grpSpPr>
          <a:xfrm>
            <a:off x="752853" y="5088462"/>
            <a:ext cx="12913276" cy="769441"/>
            <a:chOff x="752853" y="5088462"/>
            <a:chExt cx="12913276" cy="769441"/>
          </a:xfrm>
        </p:grpSpPr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47B06C72-A7D4-43D0-8D26-208703044DDC}"/>
                </a:ext>
              </a:extLst>
            </p:cNvPr>
            <p:cNvSpPr/>
            <p:nvPr/>
          </p:nvSpPr>
          <p:spPr>
            <a:xfrm>
              <a:off x="752853" y="5088462"/>
              <a:ext cx="12192000" cy="76944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r">
                <a:buClr>
                  <a:srgbClr val="4F81BD"/>
                </a:buClr>
              </a:pPr>
              <a:r>
                <a:rPr lang="ru-RU" sz="4400" dirty="0"/>
                <a:t>Лишние движения</a:t>
              </a:r>
            </a:p>
          </p:txBody>
        </p:sp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4B5A6E82-3AF6-444E-B8AA-DCF1295BAD10}"/>
                </a:ext>
              </a:extLst>
            </p:cNvPr>
            <p:cNvSpPr/>
            <p:nvPr/>
          </p:nvSpPr>
          <p:spPr>
            <a:xfrm>
              <a:off x="13424872" y="5379854"/>
              <a:ext cx="241257" cy="241257"/>
            </a:xfrm>
            <a:prstGeom prst="ellipse">
              <a:avLst/>
            </a:prstGeom>
            <a:solidFill>
              <a:srgbClr val="597EA9"/>
            </a:solidFill>
            <a:ln w="508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8A2A9BF5-2D70-41C8-AEC7-41A2F99785CA}"/>
              </a:ext>
            </a:extLst>
          </p:cNvPr>
          <p:cNvGrpSpPr/>
          <p:nvPr/>
        </p:nvGrpSpPr>
        <p:grpSpPr>
          <a:xfrm>
            <a:off x="456129" y="6441006"/>
            <a:ext cx="13061662" cy="769441"/>
            <a:chOff x="456129" y="6441006"/>
            <a:chExt cx="13061662" cy="769441"/>
          </a:xfrm>
        </p:grpSpPr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68761FD6-CF69-4553-B164-E9DA7B9E6837}"/>
                </a:ext>
              </a:extLst>
            </p:cNvPr>
            <p:cNvSpPr/>
            <p:nvPr/>
          </p:nvSpPr>
          <p:spPr>
            <a:xfrm>
              <a:off x="456129" y="6441006"/>
              <a:ext cx="12192000" cy="76944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r">
                <a:buClr>
                  <a:srgbClr val="4F81BD"/>
                </a:buClr>
              </a:pPr>
              <a:r>
                <a:rPr lang="ru-RU" sz="4400" dirty="0"/>
                <a:t>Ненужная транспортировка</a:t>
              </a:r>
            </a:p>
          </p:txBody>
        </p:sp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79D1CE85-99B9-4E61-8AF8-7C7E9A5313A9}"/>
                </a:ext>
              </a:extLst>
            </p:cNvPr>
            <p:cNvSpPr/>
            <p:nvPr/>
          </p:nvSpPr>
          <p:spPr>
            <a:xfrm>
              <a:off x="13276534" y="6674321"/>
              <a:ext cx="241257" cy="241257"/>
            </a:xfrm>
            <a:prstGeom prst="ellipse">
              <a:avLst/>
            </a:prstGeom>
            <a:solidFill>
              <a:srgbClr val="597EA9"/>
            </a:solidFill>
            <a:ln w="508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3522A9F-8A7F-4452-A591-24860D52D99D}"/>
              </a:ext>
            </a:extLst>
          </p:cNvPr>
          <p:cNvGrpSpPr/>
          <p:nvPr/>
        </p:nvGrpSpPr>
        <p:grpSpPr>
          <a:xfrm>
            <a:off x="752853" y="7793550"/>
            <a:ext cx="12885567" cy="769441"/>
            <a:chOff x="752853" y="7793550"/>
            <a:chExt cx="12885567" cy="769441"/>
          </a:xfrm>
        </p:grpSpPr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34872A79-7C87-4680-B5D9-0AFE35312E1B}"/>
                </a:ext>
              </a:extLst>
            </p:cNvPr>
            <p:cNvSpPr/>
            <p:nvPr/>
          </p:nvSpPr>
          <p:spPr>
            <a:xfrm>
              <a:off x="752853" y="7793550"/>
              <a:ext cx="12192000" cy="76944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r">
                <a:buClr>
                  <a:srgbClr val="4F81BD"/>
                </a:buClr>
              </a:pPr>
              <a:r>
                <a:rPr lang="ru-RU" sz="4400" dirty="0"/>
                <a:t>Излишние запасы</a:t>
              </a:r>
            </a:p>
          </p:txBody>
        </p:sp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CCA457AC-154E-402B-A63C-F4C8BDAE6E4A}"/>
                </a:ext>
              </a:extLst>
            </p:cNvPr>
            <p:cNvSpPr/>
            <p:nvPr/>
          </p:nvSpPr>
          <p:spPr>
            <a:xfrm>
              <a:off x="13397163" y="8026865"/>
              <a:ext cx="241257" cy="241257"/>
            </a:xfrm>
            <a:prstGeom prst="ellipse">
              <a:avLst/>
            </a:prstGeom>
            <a:solidFill>
              <a:srgbClr val="597EA9"/>
            </a:solidFill>
            <a:ln w="508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D559404-BC0B-4E2F-9129-44C70DC5D5E5}"/>
              </a:ext>
            </a:extLst>
          </p:cNvPr>
          <p:cNvGrpSpPr/>
          <p:nvPr/>
        </p:nvGrpSpPr>
        <p:grpSpPr>
          <a:xfrm>
            <a:off x="1298083" y="9146094"/>
            <a:ext cx="12738593" cy="769441"/>
            <a:chOff x="1298083" y="9146094"/>
            <a:chExt cx="12738593" cy="769441"/>
          </a:xfrm>
        </p:grpSpPr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CCF2B67C-5EC1-4633-B619-14B2CEC19119}"/>
                </a:ext>
              </a:extLst>
            </p:cNvPr>
            <p:cNvSpPr/>
            <p:nvPr/>
          </p:nvSpPr>
          <p:spPr>
            <a:xfrm>
              <a:off x="1298083" y="9146094"/>
              <a:ext cx="12192000" cy="76944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r">
                <a:buClr>
                  <a:srgbClr val="4F81BD"/>
                </a:buClr>
              </a:pPr>
              <a:r>
                <a:rPr lang="ru-RU" sz="4400" dirty="0"/>
                <a:t>Избыточная обработка</a:t>
              </a:r>
            </a:p>
          </p:txBody>
        </p:sp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49D49605-DAEF-42EF-B3F8-83E8A9843CB3}"/>
                </a:ext>
              </a:extLst>
            </p:cNvPr>
            <p:cNvSpPr/>
            <p:nvPr/>
          </p:nvSpPr>
          <p:spPr>
            <a:xfrm>
              <a:off x="13795419" y="9379408"/>
              <a:ext cx="241257" cy="241257"/>
            </a:xfrm>
            <a:prstGeom prst="ellipse">
              <a:avLst/>
            </a:prstGeom>
            <a:solidFill>
              <a:srgbClr val="597EA9"/>
            </a:solidFill>
            <a:ln w="508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AF2D76B-A9F4-4EF6-AF13-032DC77D9CF3}"/>
              </a:ext>
            </a:extLst>
          </p:cNvPr>
          <p:cNvGrpSpPr/>
          <p:nvPr/>
        </p:nvGrpSpPr>
        <p:grpSpPr>
          <a:xfrm>
            <a:off x="2044159" y="10498638"/>
            <a:ext cx="12782870" cy="769441"/>
            <a:chOff x="2044159" y="10498638"/>
            <a:chExt cx="12782870" cy="769441"/>
          </a:xfrm>
        </p:grpSpPr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41EC2146-1184-48A0-89D5-6C6A46C39EFC}"/>
                </a:ext>
              </a:extLst>
            </p:cNvPr>
            <p:cNvSpPr/>
            <p:nvPr/>
          </p:nvSpPr>
          <p:spPr>
            <a:xfrm>
              <a:off x="2044159" y="10498638"/>
              <a:ext cx="12192000" cy="76944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r">
                <a:buClr>
                  <a:srgbClr val="4F81BD"/>
                </a:buClr>
              </a:pPr>
              <a:r>
                <a:rPr lang="ru-RU" sz="4400" dirty="0"/>
                <a:t>Ожидание</a:t>
              </a:r>
            </a:p>
          </p:txBody>
        </p:sp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D76D3F03-C7D4-4137-B7C0-236AC68B7C6D}"/>
                </a:ext>
              </a:extLst>
            </p:cNvPr>
            <p:cNvSpPr/>
            <p:nvPr/>
          </p:nvSpPr>
          <p:spPr>
            <a:xfrm>
              <a:off x="14585772" y="10731953"/>
              <a:ext cx="241257" cy="241257"/>
            </a:xfrm>
            <a:prstGeom prst="ellipse">
              <a:avLst/>
            </a:prstGeom>
            <a:solidFill>
              <a:srgbClr val="597EA9"/>
            </a:solidFill>
            <a:ln w="508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B0B15D84-E865-4B08-B6E7-7DE320A45B39}"/>
              </a:ext>
            </a:extLst>
          </p:cNvPr>
          <p:cNvGrpSpPr/>
          <p:nvPr/>
        </p:nvGrpSpPr>
        <p:grpSpPr>
          <a:xfrm>
            <a:off x="11142279" y="11851184"/>
            <a:ext cx="4945579" cy="769441"/>
            <a:chOff x="11142279" y="11851184"/>
            <a:chExt cx="4945579" cy="769441"/>
          </a:xfrm>
        </p:grpSpPr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1780CB47-4212-40E0-9D22-94CC0B12D75A}"/>
                </a:ext>
              </a:extLst>
            </p:cNvPr>
            <p:cNvSpPr/>
            <p:nvPr/>
          </p:nvSpPr>
          <p:spPr>
            <a:xfrm>
              <a:off x="11142279" y="11851184"/>
              <a:ext cx="4317207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>
                <a:buClr>
                  <a:srgbClr val="4F81BD"/>
                </a:buClr>
              </a:pPr>
              <a:r>
                <a:rPr lang="ru-RU" sz="4400" dirty="0"/>
                <a:t>Переделка /брак</a:t>
              </a:r>
              <a:endParaRPr lang="ru-RU" dirty="0"/>
            </a:p>
          </p:txBody>
        </p:sp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10FBB07F-9147-4A19-BADE-3C06202DE085}"/>
                </a:ext>
              </a:extLst>
            </p:cNvPr>
            <p:cNvSpPr/>
            <p:nvPr/>
          </p:nvSpPr>
          <p:spPr>
            <a:xfrm>
              <a:off x="15846601" y="12084499"/>
              <a:ext cx="241257" cy="241257"/>
            </a:xfrm>
            <a:prstGeom prst="ellipse">
              <a:avLst/>
            </a:prstGeom>
            <a:solidFill>
              <a:srgbClr val="597EA9"/>
            </a:solidFill>
            <a:ln w="508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sp>
        <p:nvSpPr>
          <p:cNvPr id="23" name="Shape 219">
            <a:extLst>
              <a:ext uri="{FF2B5EF4-FFF2-40B4-BE49-F238E27FC236}">
                <a16:creationId xmlns:a16="http://schemas.microsoft.com/office/drawing/2014/main" id="{EF4BF644-DC20-4A6A-8434-23534B8C449F}"/>
              </a:ext>
            </a:extLst>
          </p:cNvPr>
          <p:cNvSpPr/>
          <p:nvPr/>
        </p:nvSpPr>
        <p:spPr>
          <a:xfrm>
            <a:off x="1247359" y="1339234"/>
            <a:ext cx="16881330" cy="1292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>
              <a:defRPr sz="7200" b="1">
                <a:solidFill>
                  <a:srgbClr val="8BC732"/>
                </a:solidFill>
              </a:defRPr>
            </a:pPr>
            <a:r>
              <a:rPr lang="ru-RU" dirty="0">
                <a:solidFill>
                  <a:srgbClr val="123D6F"/>
                </a:solidFill>
              </a:rPr>
              <a:t>БЕРЕЖЛИВЫЙ ГОРОД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B9CBBE-CF72-4BD2-B7D9-22A89D5F42C0}"/>
              </a:ext>
            </a:extLst>
          </p:cNvPr>
          <p:cNvSpPr txBox="1"/>
          <p:nvPr/>
        </p:nvSpPr>
        <p:spPr>
          <a:xfrm>
            <a:off x="1283865" y="2443262"/>
            <a:ext cx="967619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</a:rPr>
              <a:t>Требования к бережливому проекту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D88C973-735E-4076-9AD5-CAFFFD7138CC}"/>
              </a:ext>
            </a:extLst>
          </p:cNvPr>
          <p:cNvSpPr/>
          <p:nvPr/>
        </p:nvSpPr>
        <p:spPr>
          <a:xfrm>
            <a:off x="304800" y="288000"/>
            <a:ext cx="23774400" cy="13140000"/>
          </a:xfrm>
          <a:prstGeom prst="rect">
            <a:avLst/>
          </a:prstGeom>
          <a:noFill/>
          <a:ln w="12700" cap="flat">
            <a:gradFill>
              <a:gsLst>
                <a:gs pos="0">
                  <a:srgbClr val="123D6F"/>
                </a:gs>
                <a:gs pos="100000">
                  <a:srgbClr val="03519F"/>
                </a:gs>
              </a:gsLst>
              <a:lin ang="5400000" scaled="1"/>
            </a:gra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316E9E4A-3013-47EB-AEAA-10A60341C663}"/>
              </a:ext>
            </a:extLst>
          </p:cNvPr>
          <p:cNvSpPr/>
          <p:nvPr/>
        </p:nvSpPr>
        <p:spPr>
          <a:xfrm>
            <a:off x="-359229" y="-66869"/>
            <a:ext cx="25020000" cy="13860000"/>
          </a:xfrm>
          <a:prstGeom prst="rect">
            <a:avLst/>
          </a:prstGeom>
          <a:noFill/>
          <a:ln w="708025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384646F8-9C62-49DE-A882-B390BBCB55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34351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2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Номер слайда 58">
            <a:extLst>
              <a:ext uri="{FF2B5EF4-FFF2-40B4-BE49-F238E27FC236}">
                <a16:creationId xmlns:a16="http://schemas.microsoft.com/office/drawing/2014/main" id="{F88D3CE4-1AE1-4B83-9B75-C4A3662232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0802" r="13713" b="8281"/>
          <a:stretch/>
        </p:blipFill>
        <p:spPr>
          <a:xfrm>
            <a:off x="13390773" y="1074647"/>
            <a:ext cx="9384925" cy="57833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745" t="14236" r="6497" b="15080"/>
          <a:stretch/>
        </p:blipFill>
        <p:spPr>
          <a:xfrm>
            <a:off x="13390773" y="6989672"/>
            <a:ext cx="9421516" cy="5630420"/>
          </a:xfrm>
          <a:prstGeom prst="rect">
            <a:avLst/>
          </a:prstGeom>
        </p:spPr>
      </p:pic>
      <p:sp>
        <p:nvSpPr>
          <p:cNvPr id="11" name="Shape 219">
            <a:extLst>
              <a:ext uri="{FF2B5EF4-FFF2-40B4-BE49-F238E27FC236}">
                <a16:creationId xmlns:a16="http://schemas.microsoft.com/office/drawing/2014/main" id="{12ADD096-400F-4E58-BAFF-AE987249DB6B}"/>
              </a:ext>
            </a:extLst>
          </p:cNvPr>
          <p:cNvSpPr/>
          <p:nvPr/>
        </p:nvSpPr>
        <p:spPr>
          <a:xfrm rot="16200000">
            <a:off x="-3857279" y="6026296"/>
            <a:ext cx="11249669" cy="240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>
              <a:defRPr sz="7200" b="1">
                <a:solidFill>
                  <a:srgbClr val="8BC732"/>
                </a:solidFill>
              </a:defRPr>
            </a:pPr>
            <a:r>
              <a:rPr lang="ru-RU" sz="7200" dirty="0">
                <a:solidFill>
                  <a:srgbClr val="123D6F"/>
                </a:solidFill>
              </a:rPr>
              <a:t>ИНФОРМАЦИОННЫЙ </a:t>
            </a:r>
            <a:r>
              <a:rPr lang="ru-RU" sz="7200" dirty="0" smtClean="0">
                <a:solidFill>
                  <a:srgbClr val="123D6F"/>
                </a:solidFill>
              </a:rPr>
              <a:t>ЦЕНТР</a:t>
            </a:r>
            <a:endParaRPr lang="ru-RU" sz="7200" dirty="0">
              <a:solidFill>
                <a:srgbClr val="123D6F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20DC62-EB8E-44A8-BF4F-9EA5A6B48EB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68" r="2239"/>
          <a:stretch/>
        </p:blipFill>
        <p:spPr>
          <a:xfrm>
            <a:off x="3328533" y="1074647"/>
            <a:ext cx="9923260" cy="578335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568" t="8600" b="23028"/>
          <a:stretch/>
        </p:blipFill>
        <p:spPr>
          <a:xfrm>
            <a:off x="3328967" y="6990205"/>
            <a:ext cx="9923260" cy="563042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D55209B-E55A-40BE-81F1-AFBD596A8005}"/>
              </a:ext>
            </a:extLst>
          </p:cNvPr>
          <p:cNvSpPr/>
          <p:nvPr/>
        </p:nvSpPr>
        <p:spPr>
          <a:xfrm>
            <a:off x="3328533" y="1074647"/>
            <a:ext cx="9923260" cy="5783353"/>
          </a:xfrm>
          <a:prstGeom prst="rect">
            <a:avLst/>
          </a:prstGeom>
          <a:solidFill>
            <a:srgbClr val="FFFFFF">
              <a:alpha val="10000"/>
            </a:srgbClr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E99D238-7D75-46CE-B196-0FF67D206F33}"/>
              </a:ext>
            </a:extLst>
          </p:cNvPr>
          <p:cNvSpPr/>
          <p:nvPr/>
        </p:nvSpPr>
        <p:spPr>
          <a:xfrm>
            <a:off x="13390772" y="1095375"/>
            <a:ext cx="9384925" cy="5783353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BD6F88C-3BCC-401E-B51F-8348D62F90C8}"/>
              </a:ext>
            </a:extLst>
          </p:cNvPr>
          <p:cNvSpPr/>
          <p:nvPr/>
        </p:nvSpPr>
        <p:spPr>
          <a:xfrm>
            <a:off x="3328967" y="6837272"/>
            <a:ext cx="9923260" cy="5783353"/>
          </a:xfrm>
          <a:prstGeom prst="rect">
            <a:avLst/>
          </a:prstGeom>
          <a:solidFill>
            <a:srgbClr val="FFFFFF">
              <a:alpha val="10000"/>
            </a:srgbClr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E1CB0FF-F90C-470E-BFCD-A5106E1DEA06}"/>
              </a:ext>
            </a:extLst>
          </p:cNvPr>
          <p:cNvSpPr/>
          <p:nvPr/>
        </p:nvSpPr>
        <p:spPr>
          <a:xfrm>
            <a:off x="13427363" y="6989672"/>
            <a:ext cx="9384925" cy="5783353"/>
          </a:xfrm>
          <a:prstGeom prst="rect">
            <a:avLst/>
          </a:prstGeom>
          <a:solidFill>
            <a:srgbClr val="FFFFFF">
              <a:alpha val="10000"/>
            </a:srgbClr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7928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0BD831B2-8748-4685-AA64-65F326D7237B}"/>
              </a:ext>
            </a:extLst>
          </p:cNvPr>
          <p:cNvGrpSpPr/>
          <p:nvPr/>
        </p:nvGrpSpPr>
        <p:grpSpPr>
          <a:xfrm>
            <a:off x="7538760" y="2625761"/>
            <a:ext cx="8466123" cy="5697036"/>
            <a:chOff x="8346035" y="2625761"/>
            <a:chExt cx="7658848" cy="5473180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C30E310D-F2B4-42DF-8943-DD8168FC9627}"/>
                </a:ext>
              </a:extLst>
            </p:cNvPr>
            <p:cNvGrpSpPr/>
            <p:nvPr/>
          </p:nvGrpSpPr>
          <p:grpSpPr>
            <a:xfrm>
              <a:off x="8346035" y="2790723"/>
              <a:ext cx="7658848" cy="5308218"/>
              <a:chOff x="9487761" y="3425978"/>
              <a:chExt cx="6183463" cy="4037708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1CAE5146-68B2-473C-9B41-5E444567423A}"/>
                  </a:ext>
                </a:extLst>
              </p:cNvPr>
              <p:cNvSpPr/>
              <p:nvPr/>
            </p:nvSpPr>
            <p:spPr>
              <a:xfrm>
                <a:off x="9487761" y="3425978"/>
                <a:ext cx="6183463" cy="4037708"/>
              </a:xfrm>
              <a:prstGeom prst="rect">
                <a:avLst/>
              </a:prstGeom>
              <a:noFill/>
              <a:ln w="57150" cap="flat">
                <a:solidFill>
                  <a:schemeClr val="accent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ctr">
                <a:sp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3116A81C-1005-42DF-AFE0-B59FE8D1B4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714736" y="3506016"/>
                <a:ext cx="5729512" cy="3877632"/>
              </a:xfrm>
              <a:prstGeom prst="rect">
                <a:avLst/>
              </a:prstGeom>
              <a:ln w="76200">
                <a:noFill/>
              </a:ln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8800FCE-4670-4DE0-8EF4-985D3B671C1F}"/>
                </a:ext>
              </a:extLst>
            </p:cNvPr>
            <p:cNvSpPr txBox="1"/>
            <p:nvPr/>
          </p:nvSpPr>
          <p:spPr>
            <a:xfrm>
              <a:off x="9654803" y="2625761"/>
              <a:ext cx="5041314" cy="800217"/>
            </a:xfrm>
            <a:prstGeom prst="rect">
              <a:avLst/>
            </a:prstGeom>
            <a:solidFill>
              <a:schemeClr val="bg1"/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algn="ctr"/>
              <a:r>
                <a:rPr lang="ru-RU" sz="4000" b="1" dirty="0">
                  <a:solidFill>
                    <a:srgbClr val="0070C0"/>
                  </a:solidFill>
                </a:rPr>
                <a:t>Лист проблем</a:t>
              </a: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FDC8516C-AF93-4732-9E45-8FA6E4ADA5B2}"/>
              </a:ext>
            </a:extLst>
          </p:cNvPr>
          <p:cNvGrpSpPr/>
          <p:nvPr/>
        </p:nvGrpSpPr>
        <p:grpSpPr>
          <a:xfrm>
            <a:off x="1247357" y="2790723"/>
            <a:ext cx="21403846" cy="10098893"/>
            <a:chOff x="1247357" y="2790723"/>
            <a:chExt cx="21403846" cy="10098893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9D9F8F58-645A-4B9D-9468-199D29F2C5B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10334" y="9075993"/>
              <a:ext cx="5840290" cy="3813622"/>
              <a:chOff x="8470766" y="8397221"/>
              <a:chExt cx="6891430" cy="4500000"/>
            </a:xfrm>
          </p:grpSpPr>
          <p:pic>
            <p:nvPicPr>
              <p:cNvPr id="26" name="Рисунок 25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724911" y="8610014"/>
                <a:ext cx="6383147" cy="4074414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4" name="Прямоугольник 23">
                <a:extLst>
                  <a:ext uri="{FF2B5EF4-FFF2-40B4-BE49-F238E27FC236}">
                    <a16:creationId xmlns:a16="http://schemas.microsoft.com/office/drawing/2014/main" id="{9130A267-76BE-4DBA-925B-071B122C58A3}"/>
                  </a:ext>
                </a:extLst>
              </p:cNvPr>
              <p:cNvSpPr/>
              <p:nvPr/>
            </p:nvSpPr>
            <p:spPr>
              <a:xfrm>
                <a:off x="8470766" y="8397221"/>
                <a:ext cx="6891430" cy="4500000"/>
              </a:xfrm>
              <a:prstGeom prst="rect">
                <a:avLst/>
              </a:prstGeom>
              <a:noFill/>
              <a:ln w="6350" cap="flat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ctr">
                <a:sp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8800FCE-4670-4DE0-8EF4-985D3B671C1F}"/>
                </a:ext>
              </a:extLst>
            </p:cNvPr>
            <p:cNvSpPr txBox="1"/>
            <p:nvPr/>
          </p:nvSpPr>
          <p:spPr>
            <a:xfrm>
              <a:off x="9874499" y="8322797"/>
              <a:ext cx="3511968" cy="7555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algn="ctr"/>
              <a:r>
                <a:rPr lang="ru-RU" sz="4000" b="1" dirty="0">
                  <a:solidFill>
                    <a:schemeClr val="bg1">
                      <a:lumMod val="50000"/>
                    </a:schemeClr>
                  </a:solidFill>
                </a:rPr>
                <a:t>План-график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8800FCE-4670-4DE0-8EF4-985D3B671C1F}"/>
                </a:ext>
              </a:extLst>
            </p:cNvPr>
            <p:cNvSpPr txBox="1"/>
            <p:nvPr/>
          </p:nvSpPr>
          <p:spPr>
            <a:xfrm>
              <a:off x="17185184" y="2790723"/>
              <a:ext cx="5001955" cy="8002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algn="ctr"/>
              <a:r>
                <a:rPr lang="ru-RU" sz="4000" b="1" dirty="0">
                  <a:solidFill>
                    <a:schemeClr val="bg1">
                      <a:lumMod val="50000"/>
                    </a:schemeClr>
                  </a:solidFill>
                </a:rPr>
                <a:t>План-мероприятий</a:t>
              </a:r>
            </a:p>
          </p:txBody>
        </p: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2467B0A3-4C17-4D4E-AE05-ADDE1A676D33}"/>
                </a:ext>
              </a:extLst>
            </p:cNvPr>
            <p:cNvGrpSpPr/>
            <p:nvPr/>
          </p:nvGrpSpPr>
          <p:grpSpPr>
            <a:xfrm>
              <a:off x="16521358" y="3551504"/>
              <a:ext cx="6129845" cy="9275502"/>
              <a:chOff x="16972281" y="3431544"/>
              <a:chExt cx="6492429" cy="9824154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 rotWithShape="1">
              <a:blip r:embed="rId7" cstate="email">
                <a:biLevel thresh="5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6200000">
                <a:off x="15577237" y="5405842"/>
                <a:ext cx="9303176" cy="5858579"/>
              </a:xfrm>
              <a:prstGeom prst="rect">
                <a:avLst/>
              </a:prstGeom>
              <a:ln w="9525">
                <a:noFill/>
              </a:ln>
            </p:spPr>
          </p:pic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648F7655-10C8-4247-B88F-60BDF4F23737}"/>
                  </a:ext>
                </a:extLst>
              </p:cNvPr>
              <p:cNvSpPr/>
              <p:nvPr/>
            </p:nvSpPr>
            <p:spPr>
              <a:xfrm>
                <a:off x="16972281" y="3431544"/>
                <a:ext cx="6492429" cy="9824154"/>
              </a:xfrm>
              <a:prstGeom prst="rect">
                <a:avLst/>
              </a:prstGeom>
              <a:noFill/>
              <a:ln w="6350" cap="flat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ctr">
                <a:sp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3600" b="0" i="0" u="none" strike="noStrike" cap="none" spc="0" normalizeH="0" baseline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8800FCE-4670-4DE0-8EF4-985D3B671C1F}"/>
                </a:ext>
              </a:extLst>
            </p:cNvPr>
            <p:cNvSpPr txBox="1"/>
            <p:nvPr/>
          </p:nvSpPr>
          <p:spPr>
            <a:xfrm>
              <a:off x="1731193" y="3074286"/>
              <a:ext cx="4759769" cy="7555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algn="ctr"/>
              <a:r>
                <a:rPr lang="ru-RU" sz="4000" b="1" dirty="0">
                  <a:solidFill>
                    <a:schemeClr val="bg1">
                      <a:lumMod val="50000"/>
                    </a:schemeClr>
                  </a:solidFill>
                </a:rPr>
                <a:t>Карточка проекта</a:t>
              </a:r>
            </a:p>
          </p:txBody>
        </p:sp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9F486BD1-7CDA-4CA1-AEB0-CDA1D0DB3F5F}"/>
                </a:ext>
              </a:extLst>
            </p:cNvPr>
            <p:cNvGrpSpPr/>
            <p:nvPr/>
          </p:nvGrpSpPr>
          <p:grpSpPr>
            <a:xfrm>
              <a:off x="1247358" y="3962400"/>
              <a:ext cx="5627576" cy="3945467"/>
              <a:chOff x="1194435" y="3954926"/>
              <a:chExt cx="7134670" cy="5014890"/>
            </a:xfrm>
          </p:grpSpPr>
          <p:pic>
            <p:nvPicPr>
              <p:cNvPr id="23" name="Рисунок 22"/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86158" y="4057621"/>
                <a:ext cx="6895772" cy="4742947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058681CB-1A35-4F41-8BDC-1CB536ABE368}"/>
                  </a:ext>
                </a:extLst>
              </p:cNvPr>
              <p:cNvSpPr/>
              <p:nvPr/>
            </p:nvSpPr>
            <p:spPr>
              <a:xfrm>
                <a:off x="1194435" y="3954926"/>
                <a:ext cx="7134670" cy="5014890"/>
              </a:xfrm>
              <a:prstGeom prst="rect">
                <a:avLst/>
              </a:prstGeom>
              <a:noFill/>
              <a:ln w="6350" cap="flat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ctr">
                <a:sp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8800FCE-4670-4DE0-8EF4-985D3B671C1F}"/>
                </a:ext>
              </a:extLst>
            </p:cNvPr>
            <p:cNvSpPr txBox="1"/>
            <p:nvPr/>
          </p:nvSpPr>
          <p:spPr>
            <a:xfrm>
              <a:off x="2304293" y="8364829"/>
              <a:ext cx="3511968" cy="7555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algn="ctr"/>
              <a:r>
                <a:rPr lang="ru-RU" sz="4000" b="1" dirty="0">
                  <a:solidFill>
                    <a:schemeClr val="bg1">
                      <a:lumMod val="50000"/>
                    </a:schemeClr>
                  </a:solidFill>
                </a:rPr>
                <a:t>Карта целей</a:t>
              </a:r>
            </a:p>
          </p:txBody>
        </p: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5A235FD4-66AB-4E4F-9AF8-616384598268}"/>
                </a:ext>
              </a:extLst>
            </p:cNvPr>
            <p:cNvGrpSpPr/>
            <p:nvPr/>
          </p:nvGrpSpPr>
          <p:grpSpPr>
            <a:xfrm>
              <a:off x="1247357" y="9238378"/>
              <a:ext cx="5627577" cy="3651238"/>
              <a:chOff x="2525365" y="9217420"/>
              <a:chExt cx="5960453" cy="3867211"/>
            </a:xfrm>
          </p:grpSpPr>
          <p:pic>
            <p:nvPicPr>
              <p:cNvPr id="22" name="Рисунок 21"/>
              <p:cNvPicPr>
                <a:picLocks noChangeAspect="1"/>
              </p:cNvPicPr>
              <p:nvPr/>
            </p:nvPicPr>
            <p:blipFill rotWithShape="1"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60791" y="9376817"/>
                <a:ext cx="5688575" cy="3491937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CECABA44-FD1C-4BC2-A505-A0FA3C9ECF04}"/>
                  </a:ext>
                </a:extLst>
              </p:cNvPr>
              <p:cNvSpPr/>
              <p:nvPr/>
            </p:nvSpPr>
            <p:spPr>
              <a:xfrm>
                <a:off x="2525365" y="9217420"/>
                <a:ext cx="5960453" cy="3867211"/>
              </a:xfrm>
              <a:prstGeom prst="rect">
                <a:avLst/>
              </a:prstGeom>
              <a:noFill/>
              <a:ln w="6350" cap="flat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ctr">
                <a:spAutoFit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</p:grpSp>
      </p:grpSp>
      <p:sp>
        <p:nvSpPr>
          <p:cNvPr id="28" name="Shape 219">
            <a:extLst>
              <a:ext uri="{FF2B5EF4-FFF2-40B4-BE49-F238E27FC236}">
                <a16:creationId xmlns:a16="http://schemas.microsoft.com/office/drawing/2014/main" id="{B19A050E-7F01-411F-8FE8-206FE485BD90}"/>
              </a:ext>
            </a:extLst>
          </p:cNvPr>
          <p:cNvSpPr/>
          <p:nvPr/>
        </p:nvSpPr>
        <p:spPr>
          <a:xfrm>
            <a:off x="1247358" y="1339234"/>
            <a:ext cx="18056641" cy="1292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>
              <a:defRPr sz="7200" b="1">
                <a:solidFill>
                  <a:srgbClr val="8BC732"/>
                </a:solidFill>
              </a:defRPr>
            </a:pPr>
            <a:r>
              <a:rPr lang="ru-RU" dirty="0">
                <a:solidFill>
                  <a:srgbClr val="123D6F"/>
                </a:solidFill>
              </a:rPr>
              <a:t>ОСНОВНЫЕ ДОКУМЕНТЫ ПСР-ПРОЕКТА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588ACA1E-CEAD-4F23-BC8C-E7FF7A560C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8747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0BD831B2-8748-4685-AA64-65F326D7237B}"/>
              </a:ext>
            </a:extLst>
          </p:cNvPr>
          <p:cNvGrpSpPr/>
          <p:nvPr/>
        </p:nvGrpSpPr>
        <p:grpSpPr>
          <a:xfrm>
            <a:off x="5043283" y="1926578"/>
            <a:ext cx="14260717" cy="10795746"/>
            <a:chOff x="8627167" y="2366542"/>
            <a:chExt cx="7162089" cy="5627176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116A81C-1005-42DF-AFE0-B59FE8D1B4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1255" t="6866" r="10925" b="13873"/>
            <a:stretch/>
          </p:blipFill>
          <p:spPr>
            <a:xfrm>
              <a:off x="8627167" y="2895946"/>
              <a:ext cx="7096584" cy="5097772"/>
            </a:xfrm>
            <a:prstGeom prst="rect">
              <a:avLst/>
            </a:prstGeom>
            <a:ln w="76200">
              <a:noFill/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8800FCE-4670-4DE0-8EF4-985D3B671C1F}"/>
                </a:ext>
              </a:extLst>
            </p:cNvPr>
            <p:cNvSpPr txBox="1"/>
            <p:nvPr/>
          </p:nvSpPr>
          <p:spPr>
            <a:xfrm>
              <a:off x="8692673" y="2366542"/>
              <a:ext cx="7096583" cy="1058807"/>
            </a:xfrm>
            <a:prstGeom prst="rect">
              <a:avLst/>
            </a:prstGeom>
            <a:solidFill>
              <a:schemeClr val="bg1"/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algn="ctr"/>
              <a:endParaRPr lang="ru-RU" sz="4000" b="1" dirty="0" smtClean="0">
                <a:solidFill>
                  <a:srgbClr val="0070C0"/>
                </a:solidFill>
              </a:endParaRPr>
            </a:p>
            <a:p>
              <a:pPr algn="ctr"/>
              <a:r>
                <a:rPr lang="ru-RU" sz="4000" b="1" dirty="0" smtClean="0">
                  <a:solidFill>
                    <a:srgbClr val="0070C0"/>
                  </a:solidFill>
                </a:rPr>
                <a:t>Лист проблем</a:t>
              </a:r>
            </a:p>
            <a:p>
              <a:pPr algn="ctr"/>
              <a:endParaRPr lang="ru-RU" sz="40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28" name="Shape 219">
            <a:extLst>
              <a:ext uri="{FF2B5EF4-FFF2-40B4-BE49-F238E27FC236}">
                <a16:creationId xmlns:a16="http://schemas.microsoft.com/office/drawing/2014/main" id="{B19A050E-7F01-411F-8FE8-206FE485BD90}"/>
              </a:ext>
            </a:extLst>
          </p:cNvPr>
          <p:cNvSpPr/>
          <p:nvPr/>
        </p:nvSpPr>
        <p:spPr>
          <a:xfrm>
            <a:off x="1247358" y="1191749"/>
            <a:ext cx="18056641" cy="1292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>
              <a:defRPr sz="7200" b="1">
                <a:solidFill>
                  <a:srgbClr val="8BC732"/>
                </a:solidFill>
              </a:defRPr>
            </a:pPr>
            <a:r>
              <a:rPr lang="ru-RU" dirty="0">
                <a:solidFill>
                  <a:srgbClr val="123D6F"/>
                </a:solidFill>
              </a:rPr>
              <a:t>ОСНОВНЫЕ ДОКУМЕНТЫ ПСР-ПРОЕКТА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588ACA1E-CEAD-4F23-BC8C-E7FF7A560C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232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219">
            <a:extLst>
              <a:ext uri="{FF2B5EF4-FFF2-40B4-BE49-F238E27FC236}">
                <a16:creationId xmlns:a16="http://schemas.microsoft.com/office/drawing/2014/main" id="{BCC52810-79F5-4697-97B9-DE4149A983AA}"/>
              </a:ext>
            </a:extLst>
          </p:cNvPr>
          <p:cNvSpPr/>
          <p:nvPr/>
        </p:nvSpPr>
        <p:spPr>
          <a:xfrm>
            <a:off x="1247358" y="1339234"/>
            <a:ext cx="18056641" cy="1292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>
              <a:defRPr sz="7200" b="1">
                <a:solidFill>
                  <a:srgbClr val="8BC732"/>
                </a:solidFill>
              </a:defRPr>
            </a:pPr>
            <a:r>
              <a:rPr lang="ru-RU" dirty="0">
                <a:solidFill>
                  <a:srgbClr val="123D6F"/>
                </a:solidFill>
              </a:rPr>
              <a:t>ЭТАПЫ </a:t>
            </a:r>
            <a:r>
              <a:rPr lang="ru-RU" dirty="0" smtClean="0">
                <a:solidFill>
                  <a:srgbClr val="123D6F"/>
                </a:solidFill>
              </a:rPr>
              <a:t>РЕАЛИЗАЦИИ </a:t>
            </a:r>
            <a:r>
              <a:rPr lang="ru-RU" dirty="0">
                <a:solidFill>
                  <a:srgbClr val="123D6F"/>
                </a:solidFill>
              </a:rPr>
              <a:t>ПСР-ПРОЕКТА</a:t>
            </a:r>
          </a:p>
        </p:txBody>
      </p:sp>
      <p:sp>
        <p:nvSpPr>
          <p:cNvPr id="39" name="Rectangle 7">
            <a:extLst>
              <a:ext uri="{FF2B5EF4-FFF2-40B4-BE49-F238E27FC236}">
                <a16:creationId xmlns:a16="http://schemas.microsoft.com/office/drawing/2014/main" id="{BC8DFC08-33D9-4FC0-8921-518C39EDD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9789" y="8229479"/>
            <a:ext cx="21787444" cy="6237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800FCE-4670-4DE0-8EF4-985D3B671C1F}"/>
              </a:ext>
            </a:extLst>
          </p:cNvPr>
          <p:cNvSpPr txBox="1"/>
          <p:nvPr/>
        </p:nvSpPr>
        <p:spPr>
          <a:xfrm>
            <a:off x="6084056" y="8628813"/>
            <a:ext cx="4596458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r>
              <a:rPr lang="ru-RU" sz="4400" dirty="0">
                <a:solidFill>
                  <a:schemeClr val="tx1"/>
                </a:solidFill>
              </a:rPr>
              <a:t>Анкетирование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800FCE-4670-4DE0-8EF4-985D3B671C1F}"/>
              </a:ext>
            </a:extLst>
          </p:cNvPr>
          <p:cNvSpPr txBox="1"/>
          <p:nvPr/>
        </p:nvSpPr>
        <p:spPr>
          <a:xfrm>
            <a:off x="18951292" y="2345124"/>
            <a:ext cx="6191074" cy="153888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r>
              <a:rPr lang="ru-RU" sz="4400" dirty="0">
                <a:solidFill>
                  <a:schemeClr val="tx1"/>
                </a:solidFill>
              </a:rPr>
              <a:t>Подготовка плана мероприятий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800FCE-4670-4DE0-8EF4-985D3B671C1F}"/>
              </a:ext>
            </a:extLst>
          </p:cNvPr>
          <p:cNvSpPr txBox="1"/>
          <p:nvPr/>
        </p:nvSpPr>
        <p:spPr>
          <a:xfrm>
            <a:off x="10275678" y="2571541"/>
            <a:ext cx="3904244" cy="861772"/>
          </a:xfrm>
          <a:prstGeom prst="rect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r>
              <a:rPr lang="ru-RU" sz="4400" dirty="0">
                <a:solidFill>
                  <a:srgbClr val="00B0F0"/>
                </a:solidFill>
              </a:rPr>
              <a:t>Картирование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34" t="-417" r="-146" b="7851"/>
          <a:stretch/>
        </p:blipFill>
        <p:spPr>
          <a:xfrm>
            <a:off x="19012226" y="3821796"/>
            <a:ext cx="4374154" cy="321352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8800FCE-4670-4DE0-8EF4-985D3B671C1F}"/>
              </a:ext>
            </a:extLst>
          </p:cNvPr>
          <p:cNvSpPr txBox="1"/>
          <p:nvPr/>
        </p:nvSpPr>
        <p:spPr>
          <a:xfrm>
            <a:off x="14900826" y="8492830"/>
            <a:ext cx="3690038" cy="153888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r>
              <a:rPr lang="ru-RU" sz="4400" dirty="0">
                <a:solidFill>
                  <a:schemeClr val="tx1"/>
                </a:solidFill>
              </a:rPr>
              <a:t>Выявление </a:t>
            </a:r>
            <a:r>
              <a:rPr lang="ru-RU" sz="4400" dirty="0" smtClean="0">
                <a:solidFill>
                  <a:schemeClr val="tx1"/>
                </a:solidFill>
              </a:rPr>
              <a:t>потерь</a:t>
            </a:r>
            <a:endParaRPr lang="ru-RU" sz="4400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604" t="14714" r="12642" b="33605"/>
          <a:stretch/>
        </p:blipFill>
        <p:spPr>
          <a:xfrm>
            <a:off x="6084056" y="10031711"/>
            <a:ext cx="3830131" cy="3207966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822" r="12652"/>
          <a:stretch/>
        </p:blipFill>
        <p:spPr>
          <a:xfrm>
            <a:off x="14759713" y="9996184"/>
            <a:ext cx="3907846" cy="3323209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C209DDDE-6423-4243-B372-7376A5CBCA51}"/>
              </a:ext>
            </a:extLst>
          </p:cNvPr>
          <p:cNvCxnSpPr/>
          <p:nvPr/>
        </p:nvCxnSpPr>
        <p:spPr>
          <a:xfrm>
            <a:off x="19012226" y="7213285"/>
            <a:ext cx="0" cy="699344"/>
          </a:xfrm>
          <a:prstGeom prst="line">
            <a:avLst/>
          </a:prstGeom>
          <a:noFill/>
          <a:ln w="9525" cap="flat">
            <a:solidFill>
              <a:schemeClr val="accent6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9895A40A-55D3-4555-A71E-97F297052238}"/>
              </a:ext>
            </a:extLst>
          </p:cNvPr>
          <p:cNvCxnSpPr>
            <a:cxnSpLocks/>
          </p:cNvCxnSpPr>
          <p:nvPr/>
        </p:nvCxnSpPr>
        <p:spPr>
          <a:xfrm>
            <a:off x="10378921" y="7213285"/>
            <a:ext cx="0" cy="699344"/>
          </a:xfrm>
          <a:prstGeom prst="line">
            <a:avLst/>
          </a:prstGeom>
          <a:noFill/>
          <a:ln w="9525" cap="flat">
            <a:solidFill>
              <a:srgbClr val="00B0F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ACA8DE50-168C-4D7E-94D2-6B1587FEBF2D}"/>
              </a:ext>
            </a:extLst>
          </p:cNvPr>
          <p:cNvCxnSpPr>
            <a:cxnSpLocks/>
          </p:cNvCxnSpPr>
          <p:nvPr/>
        </p:nvCxnSpPr>
        <p:spPr>
          <a:xfrm>
            <a:off x="14759713" y="8562926"/>
            <a:ext cx="0" cy="699344"/>
          </a:xfrm>
          <a:prstGeom prst="line">
            <a:avLst/>
          </a:prstGeom>
          <a:noFill/>
          <a:ln w="9525" cap="flat">
            <a:solidFill>
              <a:schemeClr val="accent6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8CE44000-102D-4ED6-8986-C3E56A8EE7F0}"/>
              </a:ext>
            </a:extLst>
          </p:cNvPr>
          <p:cNvCxnSpPr>
            <a:cxnSpLocks/>
          </p:cNvCxnSpPr>
          <p:nvPr/>
        </p:nvCxnSpPr>
        <p:spPr>
          <a:xfrm>
            <a:off x="6030753" y="8679612"/>
            <a:ext cx="0" cy="699344"/>
          </a:xfrm>
          <a:prstGeom prst="line">
            <a:avLst/>
          </a:prstGeom>
          <a:noFill/>
          <a:ln w="9525" cap="flat">
            <a:solidFill>
              <a:schemeClr val="accent6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0" name="Oval 9">
            <a:extLst>
              <a:ext uri="{FF2B5EF4-FFF2-40B4-BE49-F238E27FC236}">
                <a16:creationId xmlns:a16="http://schemas.microsoft.com/office/drawing/2014/main" id="{73DECE45-A5AA-4B14-B256-65207732B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0007" y="8079588"/>
            <a:ext cx="379991" cy="37999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4" name="Oval 14">
            <a:extLst>
              <a:ext uri="{FF2B5EF4-FFF2-40B4-BE49-F238E27FC236}">
                <a16:creationId xmlns:a16="http://schemas.microsoft.com/office/drawing/2014/main" id="{0F853037-9D85-4D08-833A-B60DDE330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7068" y="8081537"/>
            <a:ext cx="377090" cy="379991"/>
          </a:xfrm>
          <a:prstGeom prst="ellipse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5" name="Oval 19">
            <a:extLst>
              <a:ext uri="{FF2B5EF4-FFF2-40B4-BE49-F238E27FC236}">
                <a16:creationId xmlns:a16="http://schemas.microsoft.com/office/drawing/2014/main" id="{7284EC45-6F9F-414F-92FA-39D567E83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69718" y="8081658"/>
            <a:ext cx="379991" cy="37999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7" name="Oval 19">
            <a:extLst>
              <a:ext uri="{FF2B5EF4-FFF2-40B4-BE49-F238E27FC236}">
                <a16:creationId xmlns:a16="http://schemas.microsoft.com/office/drawing/2014/main" id="{35F6A5DD-3337-44BA-B3B7-5D5D3919C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22835" y="8113601"/>
            <a:ext cx="379991" cy="37999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858089BC-D5EF-46CB-95A4-F65E78AC8C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395" t="3426" r="663" b="14057"/>
          <a:stretch/>
        </p:blipFill>
        <p:spPr>
          <a:xfrm>
            <a:off x="10385612" y="3554084"/>
            <a:ext cx="4782285" cy="3470763"/>
          </a:xfrm>
          <a:prstGeom prst="rect">
            <a:avLst/>
          </a:prstGeom>
          <a:ln w="9525">
            <a:solidFill>
              <a:schemeClr val="accent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8800FCE-4670-4DE0-8EF4-985D3B671C1F}"/>
              </a:ext>
            </a:extLst>
          </p:cNvPr>
          <p:cNvSpPr txBox="1"/>
          <p:nvPr/>
        </p:nvSpPr>
        <p:spPr>
          <a:xfrm>
            <a:off x="1546762" y="2406751"/>
            <a:ext cx="4596458" cy="153888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r>
              <a:rPr lang="ru-RU" sz="4400" dirty="0" smtClean="0">
                <a:solidFill>
                  <a:schemeClr val="tx1"/>
                </a:solidFill>
              </a:rPr>
              <a:t>Определение проблематики</a:t>
            </a:r>
            <a:endParaRPr lang="ru-RU" sz="4400" dirty="0">
              <a:solidFill>
                <a:schemeClr val="tx1"/>
              </a:solidFill>
            </a:endParaRPr>
          </a:p>
        </p:txBody>
      </p:sp>
      <p:sp>
        <p:nvSpPr>
          <p:cNvPr id="24" name="Oval 9">
            <a:extLst>
              <a:ext uri="{FF2B5EF4-FFF2-40B4-BE49-F238E27FC236}">
                <a16:creationId xmlns:a16="http://schemas.microsoft.com/office/drawing/2014/main" id="{73DECE45-A5AA-4B14-B256-65207732B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2734" y="8095075"/>
            <a:ext cx="379991" cy="37999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8CE44000-102D-4ED6-8986-C3E56A8EE7F0}"/>
              </a:ext>
            </a:extLst>
          </p:cNvPr>
          <p:cNvCxnSpPr>
            <a:cxnSpLocks/>
          </p:cNvCxnSpPr>
          <p:nvPr/>
        </p:nvCxnSpPr>
        <p:spPr>
          <a:xfrm>
            <a:off x="1634757" y="7213285"/>
            <a:ext cx="0" cy="699344"/>
          </a:xfrm>
          <a:prstGeom prst="line">
            <a:avLst/>
          </a:prstGeom>
          <a:noFill/>
          <a:ln w="9525" cap="flat">
            <a:solidFill>
              <a:schemeClr val="accent6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6" name="Группа 5"/>
          <p:cNvGrpSpPr/>
          <p:nvPr/>
        </p:nvGrpSpPr>
        <p:grpSpPr>
          <a:xfrm>
            <a:off x="1640430" y="4002366"/>
            <a:ext cx="3979320" cy="3033243"/>
            <a:chOff x="1640430" y="4002366"/>
            <a:chExt cx="3979320" cy="3033243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40430" y="4002366"/>
              <a:ext cx="3979320" cy="3033243"/>
            </a:xfrm>
            <a:prstGeom prst="rect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</p:pic>
        <p:sp>
          <p:nvSpPr>
            <p:cNvPr id="4" name="10-конечная звезда 3"/>
            <p:cNvSpPr/>
            <p:nvPr/>
          </p:nvSpPr>
          <p:spPr>
            <a:xfrm>
              <a:off x="3034330" y="4560904"/>
              <a:ext cx="1080000" cy="1080000"/>
            </a:xfrm>
            <a:prstGeom prst="star10">
              <a:avLst>
                <a:gd name="adj" fmla="val 27423"/>
                <a:gd name="hf" fmla="val 105146"/>
              </a:avLst>
            </a:prstGeom>
            <a:solidFill>
              <a:srgbClr val="FF0000"/>
            </a:solidFill>
            <a:ln w="3175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38393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9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45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7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2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45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95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4" grpId="0"/>
      <p:bldP spid="17" grpId="0"/>
      <p:bldP spid="18" grpId="0" animBg="1"/>
      <p:bldP spid="22" grpId="0"/>
      <p:bldP spid="40" grpId="0" animBg="1"/>
      <p:bldP spid="44" grpId="0" animBg="1"/>
      <p:bldP spid="45" grpId="0" animBg="1"/>
      <p:bldP spid="47" grpId="0" animBg="1"/>
      <p:bldP spid="23" grpId="0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" y="0"/>
            <a:ext cx="24371808" cy="1372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71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Заречный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70C0"/>
      </a:accent1>
      <a:accent2>
        <a:srgbClr val="123D6F"/>
      </a:accent2>
      <a:accent3>
        <a:srgbClr val="002060"/>
      </a:accent3>
      <a:accent4>
        <a:srgbClr val="4F81BD"/>
      </a:accent4>
      <a:accent5>
        <a:srgbClr val="292929"/>
      </a:accent5>
      <a:accent6>
        <a:srgbClr val="7F7F7F"/>
      </a:accent6>
      <a:hlink>
        <a:srgbClr val="535353"/>
      </a:hlink>
      <a:folHlink>
        <a:srgbClr val="7F7F7F"/>
      </a:folHlink>
    </a:clrScheme>
    <a:fontScheme name="Другая 2">
      <a:majorFont>
        <a:latin typeface="Myriad Pro"/>
        <a:ea typeface="Helvetica"/>
        <a:cs typeface="Helvetica"/>
      </a:majorFont>
      <a:minorFont>
        <a:latin typeface="Myriad Pro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17951</TotalTime>
  <Words>988</Words>
  <Application>Microsoft Office PowerPoint</Application>
  <PresentationFormat>Произвольный</PresentationFormat>
  <Paragraphs>335</Paragraphs>
  <Slides>35</Slides>
  <Notes>35</Notes>
  <HiddenSlides>2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9" baseType="lpstr">
      <vt:lpstr>Myriad Pro</vt:lpstr>
      <vt:lpstr>Calibri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Бусыгина Ольга</dc:creator>
  <cp:lastModifiedBy>Пользователь Windows</cp:lastModifiedBy>
  <cp:revision>886</cp:revision>
  <cp:lastPrinted>2018-05-10T17:22:03Z</cp:lastPrinted>
  <dcterms:modified xsi:type="dcterms:W3CDTF">2019-02-06T06:44:18Z</dcterms:modified>
</cp:coreProperties>
</file>