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  <p:sldMasterId id="2147483792" r:id="rId2"/>
    <p:sldMasterId id="2147483804" r:id="rId3"/>
    <p:sldMasterId id="2147483816" r:id="rId4"/>
    <p:sldMasterId id="2147483828" r:id="rId5"/>
    <p:sldMasterId id="2147483852" r:id="rId6"/>
    <p:sldMasterId id="2147483864" r:id="rId7"/>
    <p:sldMasterId id="2147483876" r:id="rId8"/>
    <p:sldMasterId id="2147483888" r:id="rId9"/>
    <p:sldMasterId id="2147483900" r:id="rId10"/>
    <p:sldMasterId id="2147483912" r:id="rId11"/>
  </p:sldMasterIdLst>
  <p:notesMasterIdLst>
    <p:notesMasterId r:id="rId34"/>
  </p:notesMasterIdLst>
  <p:handoutMasterIdLst>
    <p:handoutMasterId r:id="rId35"/>
  </p:handoutMasterIdLst>
  <p:sldIdLst>
    <p:sldId id="280" r:id="rId12"/>
    <p:sldId id="320" r:id="rId13"/>
    <p:sldId id="263" r:id="rId14"/>
    <p:sldId id="311" r:id="rId15"/>
    <p:sldId id="307" r:id="rId16"/>
    <p:sldId id="308" r:id="rId17"/>
    <p:sldId id="272" r:id="rId18"/>
    <p:sldId id="333" r:id="rId19"/>
    <p:sldId id="332" r:id="rId20"/>
    <p:sldId id="319" r:id="rId21"/>
    <p:sldId id="323" r:id="rId22"/>
    <p:sldId id="273" r:id="rId23"/>
    <p:sldId id="316" r:id="rId24"/>
    <p:sldId id="315" r:id="rId25"/>
    <p:sldId id="334" r:id="rId26"/>
    <p:sldId id="324" r:id="rId27"/>
    <p:sldId id="329" r:id="rId28"/>
    <p:sldId id="330" r:id="rId29"/>
    <p:sldId id="325" r:id="rId30"/>
    <p:sldId id="331" r:id="rId31"/>
    <p:sldId id="327" r:id="rId32"/>
    <p:sldId id="328" r:id="rId33"/>
  </p:sldIdLst>
  <p:sldSz cx="9144000" cy="5143500" type="screen16x9"/>
  <p:notesSz cx="6669088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A6F9"/>
    <a:srgbClr val="009FE3"/>
    <a:srgbClr val="00963D"/>
    <a:srgbClr val="13349D"/>
    <a:srgbClr val="FE6100"/>
    <a:srgbClr val="AFE983"/>
    <a:srgbClr val="013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 autoAdjust="0"/>
  </p:normalViewPr>
  <p:slideViewPr>
    <p:cSldViewPr snapToGrid="0">
      <p:cViewPr varScale="1">
        <p:scale>
          <a:sx n="154" d="100"/>
          <a:sy n="154" d="100"/>
        </p:scale>
        <p:origin x="27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8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Молоко и молочная продукция</c:v>
                </c:pt>
                <c:pt idx="1">
                  <c:v>Колбасные изделия</c:v>
                </c:pt>
                <c:pt idx="2">
                  <c:v>Мясные полуфабрикаты</c:v>
                </c:pt>
                <c:pt idx="3">
                  <c:v>Хлеб и хлебобулочные изделия</c:v>
                </c:pt>
                <c:pt idx="4">
                  <c:v>Кондитерские изделия</c:v>
                </c:pt>
                <c:pt idx="5">
                  <c:v>Мясо и субпродукты</c:v>
                </c:pt>
                <c:pt idx="6">
                  <c:v>Водка и ЛВИ</c:v>
                </c:pt>
                <c:pt idx="7">
                  <c:v>Пиво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98.635220878726216</c:v>
                </c:pt>
                <c:pt idx="1">
                  <c:v>72.011870650839128</c:v>
                </c:pt>
                <c:pt idx="2">
                  <c:v>41.678841811661577</c:v>
                </c:pt>
                <c:pt idx="3">
                  <c:v>60.680254613257901</c:v>
                </c:pt>
                <c:pt idx="4">
                  <c:v>124.62806954651373</c:v>
                </c:pt>
                <c:pt idx="5">
                  <c:v>15.002820078962213</c:v>
                </c:pt>
                <c:pt idx="6">
                  <c:v>66.578620261031702</c:v>
                </c:pt>
                <c:pt idx="7">
                  <c:v>62.552804315331123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272808"/>
        <c:axId val="208275944"/>
      </c:barChart>
      <c:catAx>
        <c:axId val="20827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275944"/>
        <c:crosses val="autoZero"/>
        <c:auto val="1"/>
        <c:lblAlgn val="ctr"/>
        <c:lblOffset val="100"/>
        <c:noMultiLvlLbl val="0"/>
      </c:catAx>
      <c:valAx>
        <c:axId val="208275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827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37561497849446E-2"/>
          <c:y val="4.3169479980117109E-2"/>
          <c:w val="0.55040053644687403"/>
          <c:h val="0.78644411402555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Производитель Хабаровского края</c:v>
                </c:pt>
              </c:strCache>
            </c:strRef>
          </c:tx>
          <c:spPr>
            <a:solidFill>
              <a:srgbClr val="00963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80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Молоко 3,2 %</c:v>
                </c:pt>
                <c:pt idx="1">
                  <c:v>Кефир 3,2 %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5A-4A7D-86C6-185BE87BBB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Производитель Амурской области</c:v>
                </c:pt>
              </c:strCache>
            </c:strRef>
          </c:tx>
          <c:spPr>
            <a:solidFill>
              <a:srgbClr val="11A6F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Молоко 3,2 %</c:v>
                </c:pt>
                <c:pt idx="1">
                  <c:v>Кефир 3,2 %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66</c:v>
                </c:pt>
                <c:pt idx="1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5A-4A7D-86C6-185BE87BBB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34"/>
        <c:axId val="208275552"/>
        <c:axId val="208269280"/>
      </c:barChart>
      <c:catAx>
        <c:axId val="20827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269280"/>
        <c:crosses val="autoZero"/>
        <c:auto val="1"/>
        <c:lblAlgn val="ctr"/>
        <c:lblOffset val="100"/>
        <c:noMultiLvlLbl val="0"/>
      </c:catAx>
      <c:valAx>
        <c:axId val="208269280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20827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GB" sz="9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07933828014939"/>
          <c:y val="0.27319421766262392"/>
          <c:w val="0.24793454022238096"/>
          <c:h val="0.4637237596615419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90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40536911224152E-2"/>
          <c:y val="4.6640529718898163E-2"/>
          <c:w val="0.59666151718958038"/>
          <c:h val="0.80897881945708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Производитель Хабаровского края</c:v>
                </c:pt>
              </c:strCache>
            </c:strRef>
          </c:tx>
          <c:spPr>
            <a:solidFill>
              <a:srgbClr val="00963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D14-4B30-A500-41E8BE3F8E6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470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Колбаса "Докторская"</c:v>
                </c:pt>
                <c:pt idx="1">
                  <c:v>Колбаса "Молочная"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500</c:v>
                </c:pt>
                <c:pt idx="1">
                  <c:v>470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14-4B30-A500-41E8BE3F8E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Производитель Приморского края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439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D14-4B30-A500-41E8BE3F8E6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427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D14-4B30-A500-41E8BE3F8E6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Колбаса "Докторская"</c:v>
                </c:pt>
                <c:pt idx="1">
                  <c:v>Колбаса "Молочная"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439</c:v>
                </c:pt>
                <c:pt idx="1">
                  <c:v>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14-4B30-A500-41E8BE3F8E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7"/>
        <c:overlap val="-34"/>
        <c:axId val="211599688"/>
        <c:axId val="211596160"/>
      </c:barChart>
      <c:catAx>
        <c:axId val="211599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596160"/>
        <c:crosses val="autoZero"/>
        <c:auto val="1"/>
        <c:lblAlgn val="ctr"/>
        <c:lblOffset val="100"/>
        <c:noMultiLvlLbl val="0"/>
      </c:catAx>
      <c:valAx>
        <c:axId val="211596160"/>
        <c:scaling>
          <c:orientation val="minMax"/>
          <c:min val="100"/>
        </c:scaling>
        <c:delete val="1"/>
        <c:axPos val="l"/>
        <c:numFmt formatCode="General" sourceLinked="1"/>
        <c:majorTickMark val="none"/>
        <c:minorTickMark val="none"/>
        <c:tickLblPos val="none"/>
        <c:crossAx val="211599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45144602627276"/>
          <c:y val="0.24759447001495105"/>
          <c:w val="0.23792291147451439"/>
          <c:h val="0.53199316651136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6537212875176"/>
          <c:y val="7.282707094187077E-2"/>
          <c:w val="0.86149417703144082"/>
          <c:h val="0.8432766601111497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Сырьё краевого производства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652CD44-26F2-4F59-A916-FE7EB9DE4B9B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</a:t>
                    </a:r>
                    <a:r>
                      <a:rPr lang="en-US" sz="1000" smtClean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18,5 </a:t>
                    </a:r>
                    <a:r>
                      <a:rPr lang="en-US" sz="1000" dirty="0" smtClean="0"/>
                      <a:t>%</a:t>
                    </a:r>
                    <a:endParaRPr lang="en-US" sz="10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B41-4CBA-AED0-44AEA800A1F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Молокопереработка</c:v>
                </c:pt>
                <c:pt idx="1">
                  <c:v>Молокопереработка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18.5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B41-4CBA-AED0-44AEA800A1F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Сырьё других регионов РФ</c:v>
                </c:pt>
              </c:strCache>
            </c:strRef>
          </c:tx>
          <c:spPr>
            <a:solidFill>
              <a:srgbClr val="FE61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DCD47E7-02A3-4945-B5CD-9635007BD7D9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</a:t>
                    </a:r>
                    <a:r>
                      <a:rPr lang="en-US" sz="100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44,5 </a:t>
                    </a:r>
                    <a:r>
                      <a:rPr lang="en-US" sz="1000" dirty="0" smtClean="0"/>
                      <a:t>%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2"/>
                <c:pt idx="0">
                  <c:v>Молокопереработка</c:v>
                </c:pt>
                <c:pt idx="1">
                  <c:v>Молокопереработка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</c:v>
                </c:pt>
                <c:pt idx="1">
                  <c:v>44.5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B41-4CBA-AED0-44AEA800A1F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Импортное сырьё</c:v>
                </c:pt>
              </c:strCache>
            </c:strRef>
          </c:tx>
          <c:spPr>
            <a:solidFill>
              <a:srgbClr val="009FE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189CDF0-EC73-40FC-9FA1-B674E1AECE4B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</a:t>
                    </a:r>
                    <a:r>
                      <a:rPr lang="en-US" sz="1000" smtClean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A00DA39-1AA4-4D5C-A4FA-6DABFFF161E2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</a:t>
                    </a:r>
                    <a:r>
                      <a:rPr lang="en-US" sz="1000" smtClean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B41-4CBA-AED0-44AEA800A1F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Молокопереработка</c:v>
                </c:pt>
                <c:pt idx="1">
                  <c:v>Молокопереработка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42</c:v>
                </c:pt>
                <c:pt idx="1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B41-4CBA-AED0-44AEA800A1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7"/>
        <c:overlap val="100"/>
        <c:axId val="269742496"/>
        <c:axId val="269743280"/>
      </c:barChart>
      <c:catAx>
        <c:axId val="269742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9743280"/>
        <c:crosses val="autoZero"/>
        <c:auto val="1"/>
        <c:lblAlgn val="ctr"/>
        <c:lblOffset val="100"/>
        <c:noMultiLvlLbl val="0"/>
      </c:catAx>
      <c:valAx>
        <c:axId val="2697432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6974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259663114006424"/>
          <c:y val="8.82111003160337E-2"/>
          <c:w val="0.26740340968650833"/>
          <c:h val="0.91178860753339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8927180604502629"/>
          <c:h val="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Сырьё краевого производства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597990566190797E-17"/>
                  <c:y val="0"/>
                </c:manualLayout>
              </c:layout>
              <c:tx>
                <c:rich>
                  <a:bodyPr rot="0" vert="horz"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10 </a:t>
                    </a:r>
                    <a:r>
                      <a:rPr lang="en-US" sz="1000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sz="10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B41-4CBA-AED0-44AEA800A1F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tx>
                <c:rich>
                  <a:bodyPr rot="0" vert="horz"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fld id="{749424BA-5A27-43BE-81E5-B7DF5ADA6D59}" type="VALUE">
                      <a:rPr lang="en-US" smtClean="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r>
                      <a:rPr lang="en-US" dirty="0" smtClean="0"/>
                      <a:t> </a:t>
                    </a:r>
                    <a:r>
                      <a:rPr lang="en-US" sz="1000" dirty="0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B41-4CBA-AED0-44AEA800A1F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Мясопереработка</c:v>
                </c:pt>
                <c:pt idx="1">
                  <c:v>Молокопереработка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B41-4CBA-AED0-44AEA800A1F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Сырьё других регионов РФ</c:v>
                </c:pt>
              </c:strCache>
            </c:strRef>
          </c:tx>
          <c:spPr>
            <a:solidFill>
              <a:srgbClr val="FE61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F5EA8E2-8E8F-4C90-B5EE-D0ED3D4352AC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</a:t>
                    </a:r>
                    <a:r>
                      <a:rPr lang="en-US" sz="1000" dirty="0" smtClean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A40E7FC-B4E1-41FE-AD0D-E6CD8392073B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</a:t>
                    </a:r>
                    <a:r>
                      <a:rPr lang="en-US" sz="1000" smtClean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2"/>
                <c:pt idx="0">
                  <c:v>Мясопереработка</c:v>
                </c:pt>
                <c:pt idx="1">
                  <c:v>Молокопереработка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</c:v>
                </c:pt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B41-4CBA-AED0-44AEA800A1F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Импортное сырьё</c:v>
                </c:pt>
              </c:strCache>
            </c:strRef>
          </c:tx>
          <c:spPr>
            <a:solidFill>
              <a:srgbClr val="009FE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52 </a:t>
                    </a:r>
                    <a:r>
                      <a:rPr lang="en-US" sz="1000" dirty="0" smtClean="0"/>
                      <a:t>%</a:t>
                    </a:r>
                    <a:endParaRPr lang="en-US" sz="10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B41-4CBA-AED0-44AEA800A1F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31 </a:t>
                    </a:r>
                    <a:r>
                      <a:rPr lang="en-US" sz="1000" dirty="0" smtClean="0"/>
                      <a:t>%</a:t>
                    </a:r>
                    <a:endParaRPr lang="en-US" sz="10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B41-4CBA-AED0-44AEA800A1F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Мясопереработка</c:v>
                </c:pt>
                <c:pt idx="1">
                  <c:v>Молокопереработка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52</c:v>
                </c:pt>
                <c:pt idx="1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B41-4CBA-AED0-44AEA800A1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7"/>
        <c:overlap val="100"/>
        <c:axId val="269746024"/>
        <c:axId val="269744456"/>
      </c:barChart>
      <c:catAx>
        <c:axId val="269746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9744456"/>
        <c:crosses val="autoZero"/>
        <c:auto val="1"/>
        <c:lblAlgn val="ctr"/>
        <c:lblOffset val="100"/>
        <c:noMultiLvlLbl val="0"/>
      </c:catAx>
      <c:valAx>
        <c:axId val="269744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69746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382894427784144E-3"/>
                  <c:y val="1.4887682400485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1910145920388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382894427783432E-3"/>
                  <c:y val="1.4887682400485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1069791897574563E-17"/>
                  <c:y val="1.191014592038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1069791897574563E-17"/>
                  <c:y val="1.4887682400485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213958379514913E-16"/>
                  <c:y val="1.786521888058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5.0618120161649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Молочная продукция</c:v>
                </c:pt>
                <c:pt idx="1">
                  <c:v>Колбасные изделия</c:v>
                </c:pt>
                <c:pt idx="2">
                  <c:v>Водка  </c:v>
                </c:pt>
                <c:pt idx="3">
                  <c:v>Пиво</c:v>
                </c:pt>
                <c:pt idx="4">
                  <c:v>Вода</c:v>
                </c:pt>
                <c:pt idx="5">
                  <c:v>Кондитерские изделия</c:v>
                </c:pt>
                <c:pt idx="6">
                  <c:v>Яйцо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80.599999999999994</c:v>
                </c:pt>
                <c:pt idx="1">
                  <c:v>66.900000000000006</c:v>
                </c:pt>
                <c:pt idx="2">
                  <c:v>71</c:v>
                </c:pt>
                <c:pt idx="3">
                  <c:v>81.5</c:v>
                </c:pt>
                <c:pt idx="4">
                  <c:v>70.400000000000006</c:v>
                </c:pt>
                <c:pt idx="5">
                  <c:v>68</c:v>
                </c:pt>
                <c:pt idx="6">
                  <c:v>97.3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596944"/>
        <c:axId val="211595376"/>
      </c:barChart>
      <c:catAx>
        <c:axId val="21159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595376"/>
        <c:crosses val="autoZero"/>
        <c:auto val="1"/>
        <c:lblAlgn val="ctr"/>
        <c:lblOffset val="100"/>
        <c:noMultiLvlLbl val="0"/>
      </c:catAx>
      <c:valAx>
        <c:axId val="211595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159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62305535769911"/>
          <c:y val="0.88395368078605085"/>
          <c:w val="0.10753889284601786"/>
          <c:h val="5.64955896120082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0.11669</cdr:x>
      <cdr:y>0.20122</cdr:y>
    </cdr:from>
    <cdr:to>
      <cdr:x>0.24616</cdr:x>
      <cdr:y>0.28067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1357" y="470256"/>
          <a:ext cx="556277" cy="185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+6,0%</a:t>
          </a:r>
          <a:endParaRPr lang="ru-RU" sz="900" b="1" dirty="0">
            <a:solidFill>
              <a:schemeClr val="bg1"/>
            </a:solidFill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0.38507</cdr:x>
      <cdr:y>0.12527</cdr:y>
    </cdr:from>
    <cdr:to>
      <cdr:x>0.51931</cdr:x>
      <cdr:y>0.23355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4459" y="292758"/>
          <a:ext cx="576752" cy="253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+12,6%</a:t>
          </a:r>
          <a:endParaRPr lang="ru-RU" sz="800" b="1" dirty="0">
            <a:solidFill>
              <a:schemeClr val="bg1"/>
            </a:solidFill>
            <a:latin typeface="Century Gothic" panose="020B0502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0.03868</cdr:x>
      <cdr:y>0.13901</cdr:y>
    </cdr:from>
    <cdr:to>
      <cdr:x>0.19425</cdr:x>
      <cdr:y>0.22632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3147" y="329236"/>
          <a:ext cx="656179" cy="2067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+13,9%</a:t>
          </a:r>
          <a:endParaRPr lang="ru-RU" sz="900" b="1" dirty="0">
            <a:solidFill>
              <a:schemeClr val="bg1"/>
            </a:solidFill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0.34236</cdr:x>
      <cdr:y>0.17836</cdr:y>
    </cdr:from>
    <cdr:to>
      <cdr:x>0.48495</cdr:x>
      <cdr:y>0.28721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4046" y="422425"/>
          <a:ext cx="601431" cy="257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+10,1%</a:t>
          </a:r>
          <a:endParaRPr lang="ru-RU" sz="900" b="1" dirty="0">
            <a:solidFill>
              <a:schemeClr val="bg1"/>
            </a:solidFill>
            <a:latin typeface="Century Gothic" panose="020B0502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250" cy="4976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280" y="0"/>
            <a:ext cx="2890250" cy="4976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AFD9D-838B-449E-92C5-ECF15FB4B774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090"/>
            <a:ext cx="2890250" cy="4976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280" y="9421090"/>
            <a:ext cx="2890250" cy="4976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7437-DA3D-40F2-91D3-C5EBD5E93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13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9"/>
            <a:ext cx="2889938" cy="497659"/>
          </a:xfrm>
          <a:prstGeom prst="rect">
            <a:avLst/>
          </a:prstGeom>
        </p:spPr>
        <p:txBody>
          <a:bodyPr vert="horz" lIns="90680" tIns="45340" rIns="90680" bIns="4534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18" y="9"/>
            <a:ext cx="2889938" cy="497659"/>
          </a:xfrm>
          <a:prstGeom prst="rect">
            <a:avLst/>
          </a:prstGeom>
        </p:spPr>
        <p:txBody>
          <a:bodyPr vert="horz" lIns="90680" tIns="45340" rIns="90680" bIns="45340" rtlCol="0"/>
          <a:lstStyle>
            <a:lvl1pPr algn="r">
              <a:defRPr sz="1200"/>
            </a:lvl1pPr>
          </a:lstStyle>
          <a:p>
            <a:fld id="{6F6B10D7-AFE0-4A2E-AFD1-61E204E5EE8D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1239838"/>
            <a:ext cx="5951538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0" tIns="45340" rIns="90680" bIns="4534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3383"/>
            <a:ext cx="5335270" cy="3905488"/>
          </a:xfrm>
          <a:prstGeom prst="rect">
            <a:avLst/>
          </a:prstGeom>
        </p:spPr>
        <p:txBody>
          <a:bodyPr vert="horz" lIns="90680" tIns="45340" rIns="90680" bIns="4534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1055"/>
            <a:ext cx="2889938" cy="497657"/>
          </a:xfrm>
          <a:prstGeom prst="rect">
            <a:avLst/>
          </a:prstGeom>
        </p:spPr>
        <p:txBody>
          <a:bodyPr vert="horz" lIns="90680" tIns="45340" rIns="90680" bIns="4534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18" y="9421055"/>
            <a:ext cx="2889938" cy="497657"/>
          </a:xfrm>
          <a:prstGeom prst="rect">
            <a:avLst/>
          </a:prstGeom>
        </p:spPr>
        <p:txBody>
          <a:bodyPr vert="horz" lIns="90680" tIns="45340" rIns="90680" bIns="45340" rtlCol="0" anchor="b"/>
          <a:lstStyle>
            <a:lvl1pPr algn="r">
              <a:defRPr sz="1200"/>
            </a:lvl1pPr>
          </a:lstStyle>
          <a:p>
            <a:fld id="{98CEC9E1-559B-4E1B-A347-6FFF6349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25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350" y="746125"/>
            <a:ext cx="6602413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746013" y="9415374"/>
            <a:ext cx="2866968" cy="4953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646" tIns="44823" rIns="89646" bIns="44823"/>
          <a:lstStyle/>
          <a:p>
            <a:fld id="{6C09D841-B3C2-4355-92B7-8FED717F9450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94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58775" y="1239838"/>
            <a:ext cx="5951538" cy="3348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C9E1-559B-4E1B-A347-6FFF63498BA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81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58775" y="1239838"/>
            <a:ext cx="5951538" cy="3348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C9E1-559B-4E1B-A347-6FFF63498BA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0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58775" y="1239838"/>
            <a:ext cx="5951538" cy="3348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C9E1-559B-4E1B-A347-6FFF63498BA9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5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938" y="746125"/>
            <a:ext cx="6599237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746013" y="9415373"/>
            <a:ext cx="2866968" cy="4953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646" tIns="44823" rIns="89646" bIns="44823"/>
          <a:lstStyle/>
          <a:p>
            <a:fld id="{95CF81EE-9EE7-4465-AEA9-7C817DCB619E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7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58775" y="1239838"/>
            <a:ext cx="5951538" cy="3348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C9E1-559B-4E1B-A347-6FFF63498BA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4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259D-C5E7-4FBB-B2EF-28445F1625B0}" type="datetime1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4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FA21-BA1C-451D-97BE-DA85F1541E8E}" type="datetime1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063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0908-7959-4C33-B6E1-21F378AF0E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395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1466-BBBB-4C8A-9D23-3A7A520BFB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507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0521-6EB1-4698-8964-EEE51960D5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806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EE48-5FF6-4486-8493-DEA87C4615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265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4619-E775-42FD-BDB0-1179A00523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219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5233-E49F-4B69-8461-A1C67FEE00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750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3F64-E7B7-49CA-A4D3-D2ED2A1FE3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976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634-2B3C-4FB1-B10D-1768DB29B0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908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98B0-CE13-4644-9CE9-F7EC32A76A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662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12B6-3A52-4A7A-8E5E-1572E23D14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8653-4EDD-4178-BE9F-E69B3950A233}" type="datetime1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260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B1C5-94DF-42D9-B5B0-646977ACD2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72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1247-308D-430E-9626-8AA2CE7AF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302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1247-308D-430E-9626-8AA2CE7AF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540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1247-308D-430E-9626-8AA2CE7AF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049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1247-308D-430E-9626-8AA2CE7AF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273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1247-308D-430E-9626-8AA2CE7AF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95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1247-308D-430E-9626-8AA2CE7AF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796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1247-308D-430E-9626-8AA2CE7AF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169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1247-308D-430E-9626-8AA2CE7AF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685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1247-308D-430E-9626-8AA2CE7AF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1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64154-38F2-43BB-B89A-D5CE62F829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C76FD-83FD-4A40-82AA-07E47EFAAF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600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1247-308D-430E-9626-8AA2CE7AF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742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1247-308D-430E-9626-8AA2CE7AF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83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7CA00-E325-4EEE-8BFB-A7358C2E4D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92582-946E-4AC6-824E-E6633EF904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18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3CE95-BF32-428F-882B-D2DE4DF37A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261CD-0FD8-4CB9-A716-4298168527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12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02290A-7E55-4DBA-8B01-9BE9B2AFE4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BB4EE-F613-4BB3-ABCE-0F3D265C6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55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5DE59-1974-4F5D-81BF-9397A5A5DB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EF9E3-E694-44EB-81A5-D34C7FCA5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11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709D5-4915-405F-BA9F-49929270C2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5D2C0-8B13-4C98-B766-E9197CC2DA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4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C1FC49-9999-4FD5-801E-8FDF233A63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A5723-9DA8-4EBB-9513-909E18FD6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15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E573B-33C2-45AC-B62E-AD4014C6E4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E5439-4FB9-45B2-8A26-CBBF2D911B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4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DB73-E6E2-46B4-9BE1-BEA5F208DE92}" type="datetime1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558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9E243-F5DA-4D76-831E-E23453844B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DF833-6427-4DB9-B4B9-8A1B4C4BAC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6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67C71-509D-48CD-9324-A70A08FD86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BDD3B-2D1C-4220-AE8A-076BF74E5B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38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97D3BD-DDA5-4A30-B5A9-8DE450B5C6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A67FB-46E5-4DEB-95E7-CA71F78BD5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02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3B5584-5282-42CE-AC8F-E7D186A629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C76FD-83FD-4A40-82AA-07E47EFAAF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681886-3335-410B-B6EC-4F131CB943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92582-946E-4AC6-824E-E6633EF904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68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4F0B6-5871-4C62-BB92-8A54368DCE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261CD-0FD8-4CB9-A716-4298168527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04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4EA54-1BD1-4C07-8773-1A56262AF8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BB4EE-F613-4BB3-ABCE-0F3D265C6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94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40554-B604-476D-B724-28E24AD52D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EF9E3-E694-44EB-81A5-D34C7FCA5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53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F6A930-30E9-4228-ACA4-3D1E86C871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5D2C0-8B13-4C98-B766-E9197CC2DA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06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8FCD85-93AA-4FE4-BC99-F2E37EF04A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A5723-9DA8-4EBB-9513-909E18FD6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38FE-FBBD-4301-ABAA-C4BC7D68E90F}" type="datetime1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91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07891-48FF-423D-8F92-9F24DC3547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E5439-4FB9-45B2-8A26-CBBF2D911B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68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4671A-C631-4B43-9893-E34F71F407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DF833-6427-4DB9-B4B9-8A1B4C4BAC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10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F3562E-B063-4BA1-A290-EB233EB1CE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BDD3B-2D1C-4220-AE8A-076BF74E5B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07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8E8D3-8534-427C-9E07-079E3C6F5B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A67FB-46E5-4DEB-95E7-CA71F78BD5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84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72E3F-B3CD-4A31-B85D-CFE4A2C9FE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C76FD-83FD-4A40-82AA-07E47EFAAF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12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92BE26-CE12-4BC5-AF73-4CC9C8529F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92582-946E-4AC6-824E-E6633EF904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01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C71026-5440-4D22-84A1-60F4DC0747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261CD-0FD8-4CB9-A716-4298168527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10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EEC270-E2B9-4C2E-8E0A-8B7556B6E5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BB4EE-F613-4BB3-ABCE-0F3D265C6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29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C1CAE6-A8BF-4EB9-9A13-55569A111D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EF9E3-E694-44EB-81A5-D34C7FCA5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65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8126C-D36F-4B7A-9EE6-8F0182DEB8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5D2C0-8B13-4C98-B766-E9197CC2DA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6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0859-1D46-4FFD-80B6-267C7B8E64A5}" type="datetime1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098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0AFD6A-7C94-4F42-8AFB-1EB5DFC6BF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A5723-9DA8-4EBB-9513-909E18FD6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17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4074F-3485-45A6-A20C-F2DC01CD8A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E5439-4FB9-45B2-8A26-CBBF2D911B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37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978C1-CA97-451E-8B76-43F5CA1338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DF833-6427-4DB9-B4B9-8A1B4C4BAC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390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B9734-C2E6-466A-985D-EB759A8111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BDD3B-2D1C-4220-AE8A-076BF74E5B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87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2BE19-4397-4954-89DA-3777E455F7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A67FB-46E5-4DEB-95E7-CA71F78BD5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1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AC73-4F05-4F63-84C4-96032524B2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13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7CDD-236F-44A7-A104-17318F52FE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3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0F53-9C03-4F59-9EFA-D490700A77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09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33D3-AC74-4E18-A34E-E52AE603C5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662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D590-38FB-434F-AD31-F8ECCC9129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1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3533-E166-430D-97C9-39F69230EF92}" type="datetime1">
              <a:rPr lang="ru-RU" smtClean="0"/>
              <a:t>26.03.2019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8856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6B40-3C03-4CDA-887F-D0E5D62D2A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71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D77E-6D3B-4110-86B7-EB11553CC7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6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79CA-B820-4A17-9EE8-70D3A934A7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003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7DA6-FF2E-4D94-AB55-4B538EBE76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525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CD96-D4C4-427B-B44C-6F14F3F92D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227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D442-C284-4811-916D-678B6D1F7E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358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23C0-87B3-4DB8-B508-C88CC4E2AA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411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6CC5-3C46-42E0-A2E7-93D4BB4736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679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AEE9-F1DA-4730-A835-097CB50BFC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14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CE98-423F-4F13-9375-4113059FD8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2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2315-5F28-40D6-A84C-773A81A0665D}" type="datetime1">
              <a:rPr lang="ru-RU" smtClean="0"/>
              <a:t>26.03.2019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397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5D88-A6BF-47F8-B220-A76E2A4D84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782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0045-4B8E-47E1-9DF7-4BEAF2A301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712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8B95-B8CD-4578-8C15-C621155E06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262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8A61-58CD-41D7-A7EE-6F40C56F27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199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6418-B2BC-4462-81AC-0408E4B614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336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1B1C-2C8B-4E3F-AA24-C1C3CCE8E9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937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99AE-BA13-40B1-925E-61568F130B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001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B223-67F9-4AB6-8505-1DDF42C109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195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C53E5-DB35-43F8-8F7D-5C2962089F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688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C6CD-5D20-484E-9C61-B4833E69A9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8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E7E7-6AAD-438F-A378-6188EF93A055}" type="datetime1">
              <a:rPr lang="ru-RU" smtClean="0"/>
              <a:t>26.03.2019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892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F6C-7C38-494C-A744-8246BD7839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200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9BF27-4DAE-4F78-9EDB-193E590744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31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6FB2-F4B1-4FFF-9348-B8B0E0E0DF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852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0642-90D0-408F-9366-B5AF8AA0FF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462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3D26-F9B3-424B-AB0B-C6163EBA92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339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511-8EFA-4CD8-9302-0D586989F8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238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5F4F-256B-4A52-8FF8-245F349719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025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EAAC-1FAB-4467-A903-3E9A3E526A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994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DDFF-199D-4391-9A84-9CB8F95B99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502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F708-9AEC-4948-9359-61EE5E0748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8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2988-0251-418F-B00B-C31F3FBD585E}" type="datetime1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958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1EF7-0244-465F-8440-3DDC1F0B9D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838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9BF5-881A-409C-A351-B7A5A3CF47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386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AAB8-B125-4CF7-97AC-B8E22AF97E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896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D3B9-8F95-406B-94D5-E525B09E22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151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3222-55AA-471F-A3E3-AADCD2C236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517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D546-AEF0-46B0-A676-677FC89ADA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681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703D-F728-494C-8D8D-F94D2F97B1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021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42E69-C7CA-4957-B61D-17AEAF8C5C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062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362B-338B-4011-B25C-E234347637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683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D154-90AE-458D-8D9B-46F6104564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7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60DC-5882-4719-A803-36451F082A1C}" type="datetime1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998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50F-514C-4381-8FD9-BC73297E8C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808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D799-4548-43EB-A7C7-E2310A35F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280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CCAE-0AF4-4A22-87E0-20DD7E1F1F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537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B53C-5A02-4791-A97A-810138F6E3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264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03C1-A06D-41C9-8F7C-813AAAAB99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984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0D9A-F86B-4A2E-ACDD-31F314A397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758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B02D-9ABE-4E8B-A0D3-5644ACB9CB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769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DDC-0712-4861-8D5F-70BDD44778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750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1FAB-299B-4431-9DE8-6B3B395F84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167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D311-4F82-486A-B0F3-928FA740CE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7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51F1F-1D9B-4961-8AE7-62FDCCDAE66A}" type="datetime1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D28DA-864E-4EAB-BEAB-D88EB6BF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8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49D8B-CBB3-4C10-92CA-DDCB1CFAC0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D1247-308D-430E-9626-8AA2CE7AF2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1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8900"/>
            <a:fld id="{51D1847F-99A2-4C4A-9B69-9518E64479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89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8900"/>
            <a:fld id="{56AD28DA-864E-4EAB-BEAB-D88EB6BF16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389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9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8900"/>
            <a:fld id="{A3FE9CAA-F387-4413-9B74-0250F12653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89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8900"/>
            <a:fld id="{56AD28DA-864E-4EAB-BEAB-D88EB6BF16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389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7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8900"/>
            <a:fld id="{4E3FB54F-67A0-441A-890B-6CBCEFE4AE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89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8900"/>
            <a:fld id="{56AD28DA-864E-4EAB-BEAB-D88EB6BF16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389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6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8900"/>
            <a:fld id="{680BC74C-56C7-44DD-ABDD-B8B035F719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89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8900"/>
            <a:fld id="{56AD28DA-864E-4EAB-BEAB-D88EB6BF16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389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1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D616-B8A9-44D6-9DDD-B54E6C9B6C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2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3E271-CF6C-4353-871C-C6CFAB6B88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9FD4A-88AA-4A8D-875A-F59217EABE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1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EFD49-2ADF-4D64-B9E4-C769AAF6E3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6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077600" y="1747"/>
            <a:ext cx="6858000" cy="803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ПРАВЛЕНИЯ АССОЦИАЦИИ «СОВЕТ МУНИЦИПАЛЬНЫХ </a:t>
            </a:r>
          </a:p>
          <a:p>
            <a:pPr>
              <a:spcBef>
                <a:spcPts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 ХАБАРОВСКОГО КРАЯ»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077600" y="1789519"/>
            <a:ext cx="6858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СОВЕРШЕНСТВОВАНИИ РАБОТЫ ПО СОЗДАНИЮ УСЛОВИЙ ДЛЯ РАЗВИТИЯ ПРОДОВОЛЬСТВЕННОГО РЫНКА, ТОРГОВЛИ, ОБЩЕСТВЕННОГО ПИТАНИЯ, СОДЕЙСТВИЮ РАЗВИТИЮ МАЛОГО И СРЕДНЕГО ПРЕДПРИНИМАТЕЛЬСТВА В МУНИЦИПАЛЬНЫХ ОБРАЗОВАНИЯХ ХАБАРОВСКОГО КРАЯ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11851" y="3491892"/>
            <a:ext cx="6789498" cy="726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КРЕЦУ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СТЕПАНОВИЧ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111851" y="4186153"/>
            <a:ext cx="6789498" cy="726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комитета торговли, пищевой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перерабатывающей промышленности Правительства края</a:t>
            </a:r>
          </a:p>
        </p:txBody>
      </p:sp>
    </p:spTree>
    <p:extLst>
      <p:ext uri="{BB962C8B-B14F-4D97-AF65-F5344CB8AC3E}">
        <p14:creationId xmlns:p14="http://schemas.microsoft.com/office/powerpoint/2010/main" val="2706665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086177"/>
              </p:ext>
            </p:extLst>
          </p:nvPr>
        </p:nvGraphicFramePr>
        <p:xfrm>
          <a:off x="1279851" y="1114130"/>
          <a:ext cx="6574971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220"/>
                <a:gridCol w="1836584"/>
                <a:gridCol w="1300301"/>
                <a:gridCol w="893681"/>
                <a:gridCol w="981276"/>
                <a:gridCol w="999909"/>
              </a:tblGrid>
              <a:tr h="75438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</a:t>
                      </a:r>
                      <a:endParaRPr lang="ru-RU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на поддержку предприятий отрасли, млн. рублей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т.ч. из краевого бюджета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районного бюджета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т.ч.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доставку муки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Охотский район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4,80*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Аяно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-Майский район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2,98*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Тугуро-Чумиканский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1,67*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Амурский район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Советско-Гаванский район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0,71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0,18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0,53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Бикинский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Комсомольский район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0,39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0,12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Хабаровский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Нанайский район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0,38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0,38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Солнечный район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0,28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0,07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1013514" y="296846"/>
            <a:ext cx="6987487" cy="45556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Century Gothic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800" b="1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spc="-150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Финансовая поддержка через муниципальные программы поддержки МСП пищевой и перерабатывающей </a:t>
            </a:r>
            <a:r>
              <a:rPr lang="ru-RU" sz="2000" b="1" spc="-150" dirty="0" smtClean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промышленности в 2018 году</a:t>
            </a:r>
            <a:r>
              <a:rPr lang="ru-RU" sz="2000" b="1" spc="-150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b="1" spc="-150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endParaRPr lang="ru-RU" sz="2000" b="1" spc="-150" dirty="0">
              <a:solidFill>
                <a:srgbClr val="009FE3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0585" y="4755508"/>
            <a:ext cx="31896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* - с учётом субсидии на доставку муки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4872242"/>
            <a:ext cx="2057400" cy="273844"/>
          </a:xfrm>
        </p:spPr>
        <p:txBody>
          <a:bodyPr/>
          <a:lstStyle/>
          <a:p>
            <a:fld id="{56AD28DA-864E-4EAB-BEAB-D88EB6BF16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675085"/>
              </p:ext>
            </p:extLst>
          </p:nvPr>
        </p:nvGraphicFramePr>
        <p:xfrm>
          <a:off x="1279851" y="1114130"/>
          <a:ext cx="6574971" cy="3326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220"/>
                <a:gridCol w="1836584"/>
                <a:gridCol w="1300301"/>
                <a:gridCol w="893681"/>
                <a:gridCol w="981276"/>
                <a:gridCol w="999909"/>
              </a:tblGrid>
              <a:tr h="75438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</a:t>
                      </a:r>
                      <a:endParaRPr lang="ru-RU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на поддержку предприятий отрасли, млн. рублей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т.ч. из краевого бюджета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районного бюджета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т.ч.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доставку муки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Комсомольск-на-Амуре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0,34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Николаевский район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0,24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Хабаровск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Верхнебуреинский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Вяземский район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Ванинский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им. Полины Осипенко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Ульчский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Район имени Лазо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1013514" y="296846"/>
            <a:ext cx="6987487" cy="45556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Century Gothic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800" b="1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spc="-150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Финансовая поддержка через муниципальные программы поддержки МСП пищевой и перерабатывающей </a:t>
            </a:r>
            <a:r>
              <a:rPr lang="ru-RU" sz="2000" b="1" spc="-150" dirty="0" smtClean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промышленности в 2018 году</a:t>
            </a:r>
            <a:r>
              <a:rPr lang="ru-RU" sz="2000" b="1" spc="-150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b="1" spc="-150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endParaRPr lang="ru-RU" sz="2000" b="1" spc="-150" dirty="0">
              <a:solidFill>
                <a:srgbClr val="009FE3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56AD28DA-864E-4EAB-BEAB-D88EB6BF16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Z:\Заказчики\К\Коммитет потребительского рынка\доклад\рефы Ю.Ч\shutterstock_219283336 [преобразованный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6131" y="776444"/>
            <a:ext cx="3940930" cy="3647732"/>
          </a:xfrm>
          <a:prstGeom prst="rect">
            <a:avLst/>
          </a:prstGeom>
          <a:noFill/>
        </p:spPr>
      </p:pic>
      <p:sp>
        <p:nvSpPr>
          <p:cNvPr id="37" name="Заголовок 1"/>
          <p:cNvSpPr>
            <a:spLocks noGrp="1"/>
          </p:cNvSpPr>
          <p:nvPr>
            <p:ph type="title"/>
          </p:nvPr>
        </p:nvSpPr>
        <p:spPr>
          <a:xfrm>
            <a:off x="1027595" y="-15959"/>
            <a:ext cx="7401057" cy="6074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spc="-150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spc="-150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spc="-150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Финансовая поддержка отрасли в субъектах </a:t>
            </a:r>
            <a:r>
              <a:rPr lang="ru-RU" sz="2400" b="1" spc="-150" dirty="0" smtClean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ДФО </a:t>
            </a:r>
            <a:r>
              <a:rPr lang="ru-RU" sz="2000" b="1" spc="-150" dirty="0" smtClean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на 2019 год, млн. руб.</a:t>
            </a:r>
            <a:endParaRPr lang="ru-RU" sz="2000" b="1" spc="-150" dirty="0">
              <a:solidFill>
                <a:srgbClr val="009FE3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Объект 2"/>
          <p:cNvSpPr>
            <a:spLocks noGrp="1"/>
          </p:cNvSpPr>
          <p:nvPr>
            <p:ph idx="1"/>
          </p:nvPr>
        </p:nvSpPr>
        <p:spPr>
          <a:xfrm>
            <a:off x="1224993" y="1611832"/>
            <a:ext cx="997500" cy="694943"/>
          </a:xfrm>
        </p:spPr>
        <p:txBody>
          <a:bodyPr>
            <a:noAutofit/>
          </a:bodyPr>
          <a:lstStyle/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209,9</a:t>
            </a:r>
            <a:endParaRPr lang="ru-RU" sz="2000" b="1" dirty="0">
              <a:solidFill>
                <a:srgbClr val="00B050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endParaRPr lang="ru-RU" sz="1600" dirty="0">
              <a:solidFill>
                <a:srgbClr val="00B050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7309" y="1611832"/>
            <a:ext cx="11484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Сахалинская область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8" name="Объект 2"/>
          <p:cNvSpPr txBox="1">
            <a:spLocks/>
          </p:cNvSpPr>
          <p:nvPr/>
        </p:nvSpPr>
        <p:spPr>
          <a:xfrm>
            <a:off x="7627401" y="1672358"/>
            <a:ext cx="1905705" cy="694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   30 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6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всего 70,2</a:t>
            </a:r>
            <a:r>
              <a:rPr lang="ru-RU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*)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endParaRPr lang="ru-RU" sz="1600" dirty="0">
              <a:solidFill>
                <a:srgbClr val="00B050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52519" y="1672259"/>
            <a:ext cx="11484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Камчатский край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0" name="Объект 2"/>
          <p:cNvSpPr txBox="1">
            <a:spLocks/>
          </p:cNvSpPr>
          <p:nvPr/>
        </p:nvSpPr>
        <p:spPr>
          <a:xfrm>
            <a:off x="1240947" y="1067350"/>
            <a:ext cx="2206711" cy="694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73,9 </a:t>
            </a:r>
            <a:r>
              <a:rPr lang="ru-RU" sz="14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6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всего 344,9*)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endParaRPr lang="ru-RU" sz="1600" dirty="0">
              <a:solidFill>
                <a:srgbClr val="00B050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3069" y="998277"/>
            <a:ext cx="1223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Республика Саха (Якутия)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2" name="Объект 2"/>
          <p:cNvSpPr txBox="1">
            <a:spLocks/>
          </p:cNvSpPr>
          <p:nvPr/>
        </p:nvSpPr>
        <p:spPr>
          <a:xfrm>
            <a:off x="7930184" y="985485"/>
            <a:ext cx="1093257" cy="694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64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endParaRPr lang="ru-RU" sz="1600" dirty="0">
              <a:solidFill>
                <a:srgbClr val="00B050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52519" y="985485"/>
            <a:ext cx="1223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Амурская область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4" name="Объект 2"/>
          <p:cNvSpPr txBox="1">
            <a:spLocks/>
          </p:cNvSpPr>
          <p:nvPr/>
        </p:nvSpPr>
        <p:spPr>
          <a:xfrm>
            <a:off x="1150534" y="2976211"/>
            <a:ext cx="1276816" cy="516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всего</a:t>
            </a:r>
            <a:r>
              <a:rPr lang="ru-RU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90*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endParaRPr lang="ru-RU" sz="1600" dirty="0">
              <a:solidFill>
                <a:srgbClr val="00B050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31650" y="2925998"/>
            <a:ext cx="1223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Республика Бурятия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6" name="Объект 2"/>
          <p:cNvSpPr txBox="1">
            <a:spLocks/>
          </p:cNvSpPr>
          <p:nvPr/>
        </p:nvSpPr>
        <p:spPr>
          <a:xfrm>
            <a:off x="1209315" y="2276217"/>
            <a:ext cx="997500" cy="694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121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endParaRPr lang="ru-RU" sz="1600" dirty="0">
              <a:solidFill>
                <a:srgbClr val="00B050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37309" y="2213678"/>
            <a:ext cx="11484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Чукотский автономный округ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8" name="Объект 2"/>
          <p:cNvSpPr txBox="1">
            <a:spLocks/>
          </p:cNvSpPr>
          <p:nvPr/>
        </p:nvSpPr>
        <p:spPr>
          <a:xfrm>
            <a:off x="7906481" y="2384867"/>
            <a:ext cx="997500" cy="694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1,7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endParaRPr lang="ru-RU" sz="1600" dirty="0">
              <a:solidFill>
                <a:srgbClr val="00B050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852519" y="2384867"/>
            <a:ext cx="11484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Магаданская область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Объект 2"/>
          <p:cNvSpPr txBox="1">
            <a:spLocks/>
          </p:cNvSpPr>
          <p:nvPr/>
        </p:nvSpPr>
        <p:spPr>
          <a:xfrm>
            <a:off x="1187541" y="3599852"/>
            <a:ext cx="997500" cy="694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89**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endParaRPr lang="ru-RU" sz="1600" dirty="0">
              <a:solidFill>
                <a:srgbClr val="00B050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31650" y="3599852"/>
            <a:ext cx="11484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Приморский край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2" name="Объект 2"/>
          <p:cNvSpPr txBox="1">
            <a:spLocks/>
          </p:cNvSpPr>
          <p:nvPr/>
        </p:nvSpPr>
        <p:spPr>
          <a:xfrm>
            <a:off x="7906481" y="3134320"/>
            <a:ext cx="1093257" cy="342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нет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endParaRPr lang="ru-RU" sz="1600" dirty="0">
              <a:solidFill>
                <a:srgbClr val="00B050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34576" y="2991331"/>
            <a:ext cx="12237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Еврейская автономная область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4" name="Объект 2"/>
          <p:cNvSpPr txBox="1">
            <a:spLocks/>
          </p:cNvSpPr>
          <p:nvPr/>
        </p:nvSpPr>
        <p:spPr>
          <a:xfrm>
            <a:off x="7916500" y="3816239"/>
            <a:ext cx="1093257" cy="31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нет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endParaRPr lang="ru-RU" sz="1600" dirty="0">
              <a:solidFill>
                <a:srgbClr val="00B050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34576" y="3761729"/>
            <a:ext cx="1223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Хабаровский край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853" y="4424760"/>
            <a:ext cx="82418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* - меры поддержки как </a:t>
            </a:r>
            <a:r>
              <a:rPr lang="ru-RU" sz="1200" b="1" dirty="0" err="1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сельхозтоваропроизводителям</a:t>
            </a:r>
            <a:r>
              <a:rPr lang="ru-RU" sz="12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, так и и переработчикам</a:t>
            </a:r>
            <a:endParaRPr lang="ru-RU" sz="1200" b="1" dirty="0">
              <a:solidFill>
                <a:srgbClr val="00B050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86854" y="4647848"/>
            <a:ext cx="1529586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00B050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** - в разработке</a:t>
            </a:r>
            <a:endParaRPr lang="ru-RU" sz="1200" b="1" dirty="0">
              <a:solidFill>
                <a:srgbClr val="00B050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598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77677" y="211753"/>
            <a:ext cx="6019286" cy="35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000" b="1" spc="-15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Представленность продукции краевых производителей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436565102"/>
              </p:ext>
            </p:extLst>
          </p:nvPr>
        </p:nvGraphicFramePr>
        <p:xfrm>
          <a:off x="1256867" y="286140"/>
          <a:ext cx="6552169" cy="426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693403" y="1506155"/>
            <a:ext cx="160879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56" fontAlgn="base">
              <a:spcBef>
                <a:spcPct val="0"/>
              </a:spcBef>
              <a:spcAft>
                <a:spcPct val="0"/>
              </a:spcAft>
            </a:pPr>
            <a:r>
              <a:rPr lang="ru-RU" sz="1013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+ 17,3 </a:t>
            </a:r>
            <a:r>
              <a:rPr lang="ru-RU" sz="1013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рост за 2 года</a:t>
            </a:r>
            <a:endParaRPr lang="ru-RU" sz="1013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04134" y="1915102"/>
            <a:ext cx="69806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56" fontAlgn="base">
              <a:spcBef>
                <a:spcPct val="0"/>
              </a:spcBef>
              <a:spcAft>
                <a:spcPct val="0"/>
              </a:spcAft>
            </a:pPr>
            <a:r>
              <a:rPr lang="ru-RU" sz="1013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+20,3 %</a:t>
            </a:r>
            <a:endParaRPr lang="ru-RU" sz="1013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49623" y="1766248"/>
            <a:ext cx="69806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56" fontAlgn="base">
              <a:spcBef>
                <a:spcPct val="0"/>
              </a:spcBef>
              <a:spcAft>
                <a:spcPct val="0"/>
              </a:spcAft>
            </a:pPr>
            <a:r>
              <a:rPr lang="ru-RU" sz="1013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+12,1 %</a:t>
            </a:r>
            <a:endParaRPr lang="ru-RU" sz="1013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02506" y="1472035"/>
            <a:ext cx="69806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56" fontAlgn="base">
              <a:spcBef>
                <a:spcPct val="0"/>
              </a:spcBef>
              <a:spcAft>
                <a:spcPct val="0"/>
              </a:spcAft>
            </a:pPr>
            <a:r>
              <a:rPr lang="ru-RU" sz="1013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+11,7 %</a:t>
            </a:r>
            <a:endParaRPr lang="ru-RU" sz="1013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55456" y="1790998"/>
            <a:ext cx="69806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56" fontAlgn="base">
              <a:spcBef>
                <a:spcPct val="0"/>
              </a:spcBef>
              <a:spcAft>
                <a:spcPct val="0"/>
              </a:spcAft>
            </a:pPr>
            <a:r>
              <a:rPr lang="ru-RU" sz="1013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+27,5 %</a:t>
            </a:r>
            <a:endParaRPr lang="ru-RU" sz="1013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17215" y="1871212"/>
            <a:ext cx="69806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56" fontAlgn="base">
              <a:spcBef>
                <a:spcPct val="0"/>
              </a:spcBef>
              <a:spcAft>
                <a:spcPct val="0"/>
              </a:spcAft>
            </a:pPr>
            <a:r>
              <a:rPr lang="ru-RU" sz="1013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+24,1 %</a:t>
            </a:r>
            <a:endParaRPr lang="ru-RU" sz="1013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23203" y="1174636"/>
            <a:ext cx="69806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56" fontAlgn="base">
              <a:spcBef>
                <a:spcPct val="0"/>
              </a:spcBef>
              <a:spcAft>
                <a:spcPct val="0"/>
              </a:spcAft>
            </a:pPr>
            <a:r>
              <a:rPr lang="ru-RU" sz="1013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+7,0 %</a:t>
            </a:r>
            <a:endParaRPr lang="ru-RU" sz="1013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400513" y="977027"/>
            <a:ext cx="6264876" cy="8227"/>
          </a:xfrm>
          <a:prstGeom prst="line">
            <a:avLst/>
          </a:prstGeom>
          <a:ln w="635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280737" y="618365"/>
            <a:ext cx="925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56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100 %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73757" y="4359474"/>
            <a:ext cx="6227131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5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Рост </a:t>
            </a:r>
            <a:r>
              <a:rPr lang="ru-RU" sz="15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представленности за 2017-2018 гг. </a:t>
            </a:r>
            <a:r>
              <a:rPr lang="ru-RU" sz="15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составил от 7,0 до 27,5 </a:t>
            </a:r>
            <a:r>
              <a:rPr lang="ru-RU" sz="1500" dirty="0" err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п.п</a:t>
            </a:r>
            <a:r>
              <a:rPr lang="ru-RU" sz="15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при снижении объёмов производства краевых производителей в 2017-2018 гг.</a:t>
            </a:r>
            <a:endParaRPr lang="ru-RU" sz="1500" u="sng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1635" y="4080622"/>
            <a:ext cx="5088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56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Arial" charset="0"/>
              </a:rPr>
              <a:t>?</a:t>
            </a:r>
            <a:endParaRPr lang="ru-RU" sz="54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45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1537924" y="2387578"/>
            <a:ext cx="6272904" cy="236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537924" y="1986967"/>
            <a:ext cx="6272904" cy="22404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537924" y="1597011"/>
            <a:ext cx="6272904" cy="26465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537926" y="1212158"/>
            <a:ext cx="6272904" cy="25320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540387" y="859470"/>
            <a:ext cx="6272904" cy="25575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482730" y="907472"/>
            <a:ext cx="5986427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15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Наличие плана и информации о производителях</a:t>
            </a:r>
            <a:endParaRPr lang="ru-RU" sz="1500" b="1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1312673" y="-2645"/>
            <a:ext cx="6330564" cy="3067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ru-RU" sz="2400" b="1" spc="-113" dirty="0">
                <a:solidFill>
                  <a:srgbClr val="00B0F0"/>
                </a:solidFill>
                <a:latin typeface="+mn-lt"/>
                <a:ea typeface="Tahoma" pitchFamily="34" charset="0"/>
                <a:cs typeface="Tahoma" pitchFamily="34" charset="0"/>
              </a:rPr>
              <a:t>Планы продвижения местной продукции разработаны во всех муниципальных районах</a:t>
            </a:r>
            <a:endParaRPr lang="ru-RU" sz="1800" b="1" spc="-113" dirty="0">
              <a:solidFill>
                <a:srgbClr val="00B0F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82729" y="1264982"/>
            <a:ext cx="587446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15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Проведение мероприятий по продвижению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482729" y="1651625"/>
            <a:ext cx="4910297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15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Проведение мониторинга ситуации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492386" y="2022693"/>
            <a:ext cx="5603547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15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Поддержка проекта «Наш выбор 27»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492386" y="2418019"/>
            <a:ext cx="575905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15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Решение проблемных вопросов предприятий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256240" y="512788"/>
            <a:ext cx="4534891" cy="3067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ru-RU" sz="1500" b="1" u="sng" spc="-113" dirty="0">
                <a:latin typeface="+mn-lt"/>
                <a:ea typeface="Tahoma" pitchFamily="34" charset="0"/>
                <a:cs typeface="Tahoma" pitchFamily="34" charset="0"/>
              </a:rPr>
              <a:t>Основные разделы планов (механизмы продвижения)</a:t>
            </a:r>
            <a:endParaRPr lang="ru-RU" sz="1350" b="1" u="sng" spc="-113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26185" y="987347"/>
            <a:ext cx="22771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27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endParaRPr lang="ru-RU" sz="2700" b="1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36876" y="1357933"/>
            <a:ext cx="22771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27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endParaRPr lang="ru-RU" sz="2700" b="1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36876" y="1730383"/>
            <a:ext cx="22771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27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endParaRPr lang="ru-RU" sz="2700" b="1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26185" y="2096168"/>
            <a:ext cx="22771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27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  <a:endParaRPr lang="ru-RU" sz="2700" b="1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26185" y="2476557"/>
            <a:ext cx="22771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27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</a:t>
            </a:r>
            <a:endParaRPr lang="ru-RU" sz="2700" b="1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0334" y="2856945"/>
            <a:ext cx="6440495" cy="889484"/>
          </a:xfrm>
          <a:prstGeom prst="rect">
            <a:avLst/>
          </a:prstGeom>
          <a:ln w="31750">
            <a:solidFill>
              <a:schemeClr val="accent1">
                <a:alpha val="29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360677" y="3208779"/>
            <a:ext cx="2280107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1500" b="1" u="sng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ПРОБЛЕМА</a:t>
            </a:r>
            <a:r>
              <a:rPr lang="ru-RU" sz="15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endParaRPr lang="ru-RU" sz="1500" b="1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29549" y="2902171"/>
            <a:ext cx="4637491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b="1" dirty="0"/>
              <a:t>Формальный подход к формированию планов, дублирование прошлогодних планов без их совершенствования, улучшения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038880" y="3243588"/>
            <a:ext cx="4771948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b="1" dirty="0"/>
              <a:t>Низкие результаты. По критериям оценки работы по продвижению в среднем городскими округами и муниципальными районами набирается только 23 % баллов (от 16 до 33 %)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976675" y="3019385"/>
            <a:ext cx="105747" cy="995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976675" y="3307551"/>
            <a:ext cx="105747" cy="995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360675" y="3890094"/>
            <a:ext cx="6450152" cy="889484"/>
          </a:xfrm>
          <a:prstGeom prst="rect">
            <a:avLst/>
          </a:prstGeom>
          <a:ln w="31750">
            <a:solidFill>
              <a:schemeClr val="accent1">
                <a:alpha val="29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331849" y="4236318"/>
            <a:ext cx="2280107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1500" b="1" u="sng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НЕОБХОДИМО</a:t>
            </a:r>
            <a:r>
              <a:rPr lang="ru-RU" sz="15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endParaRPr lang="ru-RU" sz="1500" b="1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037650" y="4070902"/>
            <a:ext cx="4605589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600" b="1" dirty="0"/>
              <a:t>Активизировать работу по продвижению продукции местных производителей, использовать все имеющиеся механизмы</a:t>
            </a:r>
            <a:endParaRPr lang="ru-RU" sz="2400" b="1" dirty="0"/>
          </a:p>
        </p:txBody>
      </p:sp>
      <p:sp>
        <p:nvSpPr>
          <p:cNvPr id="57" name="Овал 56"/>
          <p:cNvSpPr/>
          <p:nvPr/>
        </p:nvSpPr>
        <p:spPr>
          <a:xfrm>
            <a:off x="2970363" y="4249695"/>
            <a:ext cx="105747" cy="9952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92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1537243" y="1426841"/>
            <a:ext cx="6272904" cy="66126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537243" y="759945"/>
            <a:ext cx="6272904" cy="571201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537237" y="4021605"/>
            <a:ext cx="622713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75"/>
              </a:lnSpc>
            </a:pPr>
            <a:r>
              <a:rPr lang="ru-RU" sz="15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Оказывать предприятиям пищевой и перерабатывающей промышленности края </a:t>
            </a:r>
            <a:r>
              <a:rPr lang="ru-RU" sz="15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содействие</a:t>
            </a:r>
            <a:r>
              <a:rPr lang="ru-RU" sz="15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 продвижению продукции </a:t>
            </a:r>
            <a:r>
              <a:rPr lang="ru-RU" sz="15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соответствии с планами продвижения</a:t>
            </a:r>
            <a:endParaRPr lang="ru-RU" sz="1500" u="sng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1433809" y="62519"/>
            <a:ext cx="6330564" cy="3067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ru-RU" sz="1800" b="1" spc="-113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Предложения в проект решения заседания</a:t>
            </a:r>
            <a:endParaRPr lang="ru-RU" sz="1500" b="1" spc="-113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02952" y="966934"/>
            <a:ext cx="22771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27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endParaRPr lang="ru-RU" sz="2700" b="1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11803" y="1627014"/>
            <a:ext cx="22771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27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endParaRPr lang="ru-RU" sz="2700" b="1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37240" y="1488508"/>
            <a:ext cx="6227131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75"/>
              </a:lnSpc>
            </a:pPr>
            <a:r>
              <a:rPr lang="ru-RU" sz="15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 формировании бюджетов </a:t>
            </a:r>
            <a:r>
              <a:rPr lang="ru-RU" sz="15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предусматривать финансовые средства </a:t>
            </a:r>
            <a:r>
              <a:rPr lang="ru-RU" sz="15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развитие пищевой и перерабатывающей промышленности в рамках программ поддержки МСП</a:t>
            </a:r>
            <a:endParaRPr lang="ru-RU" sz="1500" u="sng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11803" y="2404366"/>
            <a:ext cx="22771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27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537239" y="2204829"/>
            <a:ext cx="6272904" cy="94472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37236" y="3388799"/>
            <a:ext cx="622713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75"/>
              </a:lnSpc>
            </a:pPr>
            <a:r>
              <a:rPr lang="ru-RU" sz="15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Привлекать предприятия </a:t>
            </a:r>
            <a:r>
              <a:rPr lang="ru-RU" sz="15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пищевой и перерабатывающей промышленности к участию в выставке-ярмарке «Наш выбор 27»</a:t>
            </a:r>
            <a:endParaRPr lang="ru-RU" sz="1500" u="sng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10137" y="3474582"/>
            <a:ext cx="22771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27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37236" y="3232336"/>
            <a:ext cx="6272904" cy="58028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37239" y="2197006"/>
            <a:ext cx="622713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25"/>
              </a:lnSpc>
            </a:pPr>
            <a:r>
              <a:rPr lang="ru-RU" sz="15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Совместно с комитетом </a:t>
            </a:r>
            <a:r>
              <a:rPr lang="ru-RU" sz="15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рамках деловой площадки выставки-ярмарки «Наш выбор 27» провести </a:t>
            </a:r>
            <a:r>
              <a:rPr lang="ru-RU" sz="15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заседание ассоциации «Совет муниципальных образований Хабаровского края» </a:t>
            </a:r>
            <a:r>
              <a:rPr lang="ru-RU" sz="15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 </a:t>
            </a:r>
            <a:r>
              <a:rPr lang="ru-RU" sz="15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актуальным вопросам развития потребительского рынка, пищевой и перерабатывающей промышленности, малого и среднего предпринимательства</a:t>
            </a:r>
            <a:endParaRPr lang="ru-RU" sz="1500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1807" y="413101"/>
            <a:ext cx="484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Рекомендовать членам Ассоциации: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11803" y="4168637"/>
            <a:ext cx="22771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27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37247" y="3976245"/>
            <a:ext cx="6272904" cy="58921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37242" y="834072"/>
            <a:ext cx="622713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75"/>
              </a:lnSpc>
            </a:pPr>
            <a:r>
              <a:rPr lang="ru-RU" sz="15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Совместно с комитетом </a:t>
            </a:r>
            <a:r>
              <a:rPr lang="ru-RU" sz="15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провести работу по разработке краевой программы </a:t>
            </a:r>
            <a:r>
              <a:rPr lang="ru-RU" sz="15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(подпрограммы) поддержки пищевой и перерабатывающей промышленности</a:t>
            </a:r>
            <a:endParaRPr lang="ru-RU" sz="1500" u="sng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26165" y="4776757"/>
            <a:ext cx="22771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2700" b="1" dirty="0">
                <a:latin typeface="Century Gothic" panose="020B0502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537236" y="4617374"/>
            <a:ext cx="6272904" cy="45339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37235" y="4639308"/>
            <a:ext cx="6227131" cy="487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75"/>
              </a:lnSpc>
            </a:pPr>
            <a:r>
              <a:rPr lang="ru-RU" sz="1500" dirty="0">
                <a:latin typeface="Century Gothic" panose="020B0502020202020204" pitchFamily="34" charset="0"/>
                <a:cs typeface="Arial" panose="020B0604020202020204" pitchFamily="34" charset="0"/>
              </a:rPr>
              <a:t>Проработать вопрос организации выставки-ярмарки в городских округах и муниципальных районах по аналогии проведения выставки-ярмарки "Наш выбор 27"</a:t>
            </a:r>
            <a:endParaRPr lang="ru-RU" sz="1500" u="sng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8DA-864E-4EAB-BEAB-D88EB6BF16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00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68" y="0"/>
            <a:ext cx="64304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68" y="0"/>
            <a:ext cx="64304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68" y="0"/>
            <a:ext cx="64304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68" y="0"/>
            <a:ext cx="64304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61168" y="95494"/>
            <a:ext cx="6019286" cy="35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000" b="1" spc="-15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Общие задачи комитета и органов местного самоуправления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561168" y="863489"/>
            <a:ext cx="6194802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20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 вопросам </a:t>
            </a:r>
            <a:r>
              <a:rPr lang="ru-RU" sz="2000" b="1" u="sng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местного значения </a:t>
            </a:r>
            <a:r>
              <a:rPr lang="ru-RU" sz="20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соответствии с федеральным законом №131-ФЗ относится: </a:t>
            </a:r>
          </a:p>
          <a:p>
            <a:pPr>
              <a:lnSpc>
                <a:spcPts val="1500"/>
              </a:lnSpc>
            </a:pPr>
            <a:endParaRPr lang="ru-RU" sz="20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2000" i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создание условий для расширения рынка сельскохозяйственной продукции, сырья и продовольствия, содействие развитию малого и среднего предпринимательства</a:t>
            </a:r>
          </a:p>
          <a:p>
            <a:pPr>
              <a:lnSpc>
                <a:spcPts val="1500"/>
              </a:lnSpc>
            </a:pP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ru-RU" sz="2000" u="sng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50128" y="2748592"/>
            <a:ext cx="619480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20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 задачам </a:t>
            </a:r>
            <a:r>
              <a:rPr lang="ru-RU" sz="2000" b="1" u="sng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комитета</a:t>
            </a:r>
            <a:r>
              <a:rPr lang="ru-RU" sz="20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в соответствии с Положением о комитете относится: </a:t>
            </a:r>
          </a:p>
          <a:p>
            <a:pPr>
              <a:lnSpc>
                <a:spcPts val="1500"/>
              </a:lnSpc>
            </a:pPr>
            <a:endParaRPr lang="ru-RU" sz="20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2000" i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реализация на территории края государственной политики в области торговой деятельности, предоставления услуг общественного питания и бытового обслуживания населения края, пищевой и перерабатывающей промышленности края</a:t>
            </a:r>
          </a:p>
          <a:p>
            <a:pPr>
              <a:lnSpc>
                <a:spcPts val="1500"/>
              </a:lnSpc>
            </a:pPr>
            <a:r>
              <a:rPr lang="ru-RU" sz="20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ru-RU" sz="2000" u="sng" dirty="0">
              <a:solidFill>
                <a:schemeClr val="accent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485122" y="945502"/>
            <a:ext cx="0" cy="1212980"/>
          </a:xfrm>
          <a:prstGeom prst="line">
            <a:avLst/>
          </a:prstGeom>
          <a:ln w="38100">
            <a:solidFill>
              <a:srgbClr val="11A6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80303" y="2867608"/>
            <a:ext cx="0" cy="1212980"/>
          </a:xfrm>
          <a:prstGeom prst="line">
            <a:avLst/>
          </a:prstGeom>
          <a:ln w="38100">
            <a:solidFill>
              <a:srgbClr val="11A6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801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"/>
          <a:stretch/>
        </p:blipFill>
        <p:spPr>
          <a:xfrm>
            <a:off x="0" y="460168"/>
            <a:ext cx="4584700" cy="36419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13" y="460167"/>
            <a:ext cx="4553188" cy="364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73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5563"/>
            <a:ext cx="4562945" cy="36497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04" y="655563"/>
            <a:ext cx="4562945" cy="364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10123"/>
          <a:stretch/>
        </p:blipFill>
        <p:spPr>
          <a:xfrm>
            <a:off x="740818" y="44450"/>
            <a:ext cx="7793582" cy="504861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94A9-E9B9-4AE9-8052-15EA387448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260" y="412498"/>
            <a:ext cx="5175008" cy="22117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764" y="-183559"/>
            <a:ext cx="6858000" cy="840002"/>
          </a:xfrm>
        </p:spPr>
        <p:txBody>
          <a:bodyPr>
            <a:noAutofit/>
          </a:bodyPr>
          <a:lstStyle/>
          <a:p>
            <a:pPr algn="ctr"/>
            <a:r>
              <a:rPr lang="ru-RU" sz="2000" b="1" spc="-150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Пищевая и перерабатывающая промышленность </a:t>
            </a:r>
            <a:br>
              <a:rPr lang="ru-RU" sz="2000" b="1" spc="-150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spc="-150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Хабаровского края</a:t>
            </a:r>
            <a:endParaRPr lang="ru-RU" sz="1600" spc="-150" dirty="0">
              <a:solidFill>
                <a:srgbClr val="FF0000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9340" y="2694440"/>
            <a:ext cx="2112952" cy="195308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7,</a:t>
            </a:r>
            <a:r>
              <a:rPr lang="ru-RU" sz="1400" b="1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en-US" sz="1400" b="1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тысяч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человек, средняя заработная плата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31,4 тысяч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рублей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1700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наименований продукции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>
                <a:solidFill>
                  <a:srgbClr val="00963D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22,0 млрд. рублей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объём промышленного производства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5087" y="4869656"/>
            <a:ext cx="2057400" cy="273844"/>
          </a:xfrm>
        </p:spPr>
        <p:txBody>
          <a:bodyPr/>
          <a:lstStyle/>
          <a:p>
            <a:fld id="{56AD28DA-864E-4EAB-BEAB-D88EB6BF1616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9" name="Рисунок 8" descr="люди.png"/>
          <p:cNvPicPr>
            <a:picLocks noChangeAspect="1"/>
          </p:cNvPicPr>
          <p:nvPr/>
        </p:nvPicPr>
        <p:blipFill>
          <a:blip r:embed="rId3" cstate="print"/>
          <a:srcRect l="24450" t="31785" r="26161" b="24205"/>
          <a:stretch>
            <a:fillRect/>
          </a:stretch>
        </p:blipFill>
        <p:spPr>
          <a:xfrm>
            <a:off x="1405450" y="2811135"/>
            <a:ext cx="567434" cy="505634"/>
          </a:xfrm>
          <a:prstGeom prst="rect">
            <a:avLst/>
          </a:prstGeom>
        </p:spPr>
      </p:pic>
      <p:pic>
        <p:nvPicPr>
          <p:cNvPr id="12" name="Рисунок 11" descr="люди.png"/>
          <p:cNvPicPr>
            <a:picLocks noChangeAspect="1"/>
          </p:cNvPicPr>
          <p:nvPr/>
        </p:nvPicPr>
        <p:blipFill>
          <a:blip r:embed="rId4" cstate="print"/>
          <a:srcRect l="25780" t="32848" r="26819" b="22661"/>
          <a:stretch>
            <a:fillRect/>
          </a:stretch>
        </p:blipFill>
        <p:spPr>
          <a:xfrm>
            <a:off x="1460550" y="4103960"/>
            <a:ext cx="483135" cy="453469"/>
          </a:xfrm>
          <a:prstGeom prst="rect">
            <a:avLst/>
          </a:prstGeom>
        </p:spPr>
      </p:pic>
      <p:pic>
        <p:nvPicPr>
          <p:cNvPr id="22" name="Рисунок 21" descr="молоко.png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5031" y="3429975"/>
            <a:ext cx="625167" cy="542949"/>
          </a:xfrm>
          <a:prstGeom prst="rect">
            <a:avLst/>
          </a:prstGeom>
        </p:spPr>
      </p:pic>
      <p:pic>
        <p:nvPicPr>
          <p:cNvPr id="13" name="Рисунок 12" descr="завод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30470" y="4557427"/>
            <a:ext cx="569726" cy="5697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79339" y="4629738"/>
            <a:ext cx="202280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963D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1,</a:t>
            </a:r>
            <a:r>
              <a:rPr lang="ru-RU" sz="1400" b="1" dirty="0">
                <a:solidFill>
                  <a:srgbClr val="00963D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1400" b="1" dirty="0">
                <a:solidFill>
                  <a:srgbClr val="00963D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%</a:t>
            </a:r>
            <a:r>
              <a:rPr lang="ru-RU" sz="1400" b="1" dirty="0">
                <a:solidFill>
                  <a:srgbClr val="00963D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доля отрасли в ВРП края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 descr="люди.png"/>
          <p:cNvPicPr>
            <a:picLocks noChangeAspect="1"/>
          </p:cNvPicPr>
          <p:nvPr/>
        </p:nvPicPr>
        <p:blipFill>
          <a:blip r:embed="rId4" cstate="print"/>
          <a:srcRect l="25780" t="32848" r="26819" b="22661"/>
          <a:stretch>
            <a:fillRect/>
          </a:stretch>
        </p:blipFill>
        <p:spPr>
          <a:xfrm>
            <a:off x="4668453" y="3468840"/>
            <a:ext cx="537062" cy="50408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457635" y="3287461"/>
            <a:ext cx="22344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58</a:t>
            </a:r>
            <a:r>
              <a:rPr lang="ru-RU" sz="1400" b="1" dirty="0">
                <a:solidFill>
                  <a:schemeClr val="accent6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400" b="1" dirty="0">
                <a:solidFill>
                  <a:schemeClr val="accent6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ru-RU" sz="1400" b="1" dirty="0">
                <a:solidFill>
                  <a:schemeClr val="accent6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1100" b="1" dirty="0">
                <a:solidFill>
                  <a:srgbClr val="00963D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тыс. рублей налогов на 1 работающего, </a:t>
            </a:r>
          </a:p>
          <a:p>
            <a:r>
              <a:rPr lang="ru-RU" sz="110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в т.ч. </a:t>
            </a:r>
            <a:r>
              <a:rPr lang="en-US" sz="1400" b="1" dirty="0">
                <a:solidFill>
                  <a:schemeClr val="accent6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68,2</a:t>
            </a:r>
            <a:r>
              <a:rPr lang="ru-RU" sz="1100" b="1" dirty="0">
                <a:solidFill>
                  <a:srgbClr val="00963D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тыс. рублей без учёта акцизов</a:t>
            </a:r>
            <a:endParaRPr lang="ru-RU" sz="1000" dirty="0"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84" y="2771844"/>
            <a:ext cx="448998" cy="41692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502988" y="2602057"/>
            <a:ext cx="237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5,</a:t>
            </a:r>
            <a:r>
              <a:rPr lang="en-US" sz="1400" b="1" dirty="0">
                <a:solidFill>
                  <a:schemeClr val="accent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3 %</a:t>
            </a:r>
            <a:r>
              <a:rPr lang="ru-RU" sz="1400" b="1" dirty="0">
                <a:solidFill>
                  <a:schemeClr val="accent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доля отрасли в налоговых доходах края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73" y="4310007"/>
            <a:ext cx="431411" cy="41426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463985" y="4193975"/>
            <a:ext cx="237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3349D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273,5</a:t>
            </a:r>
            <a:r>
              <a:rPr lang="en-US" sz="1100" b="1" dirty="0">
                <a:solidFill>
                  <a:srgbClr val="13349D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b="1" dirty="0">
                <a:solidFill>
                  <a:srgbClr val="13349D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млн. рублей</a:t>
            </a:r>
            <a:r>
              <a:rPr lang="ru-RU" sz="1100" b="1" dirty="0">
                <a:solidFill>
                  <a:srgbClr val="00963D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инвестиции в основной капитал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1305492" y="2602058"/>
            <a:ext cx="6449802" cy="486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463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64765" y="270729"/>
            <a:ext cx="6019286" cy="35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000" b="1" spc="-15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Пищевая и перерабатывающая промышленность:</a:t>
            </a:r>
          </a:p>
          <a:p>
            <a:r>
              <a:rPr lang="ru-RU" dirty="0"/>
              <a:t>СИСТЕМНЫЙ КРИЗИС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053429949"/>
              </p:ext>
            </p:extLst>
          </p:nvPr>
        </p:nvGraphicFramePr>
        <p:xfrm>
          <a:off x="1275529" y="553617"/>
          <a:ext cx="6552169" cy="426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463817" y="1382026"/>
            <a:ext cx="701356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56" fontAlgn="base">
              <a:spcBef>
                <a:spcPct val="0"/>
              </a:spcBef>
              <a:spcAft>
                <a:spcPct val="0"/>
              </a:spcAft>
            </a:pPr>
            <a:r>
              <a:rPr lang="ru-RU" sz="1013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-1,4 % *</a:t>
            </a:r>
            <a:endParaRPr lang="ru-RU" sz="1013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48677" y="2016248"/>
            <a:ext cx="69806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56" fontAlgn="base">
              <a:spcBef>
                <a:spcPct val="0"/>
              </a:spcBef>
              <a:spcAft>
                <a:spcPct val="0"/>
              </a:spcAft>
            </a:pPr>
            <a:r>
              <a:rPr lang="ru-RU" sz="1013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-28,0 %</a:t>
            </a:r>
            <a:endParaRPr lang="ru-RU" sz="1013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76731" y="2753038"/>
            <a:ext cx="69806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56" fontAlgn="base">
              <a:spcBef>
                <a:spcPct val="0"/>
              </a:spcBef>
              <a:spcAft>
                <a:spcPct val="0"/>
              </a:spcAft>
            </a:pPr>
            <a:r>
              <a:rPr lang="ru-RU" sz="1013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-58,3 %</a:t>
            </a:r>
            <a:endParaRPr lang="ru-RU" sz="1013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53551" y="2300566"/>
            <a:ext cx="69806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56" fontAlgn="base">
              <a:spcBef>
                <a:spcPct val="0"/>
              </a:spcBef>
              <a:spcAft>
                <a:spcPct val="0"/>
              </a:spcAft>
            </a:pPr>
            <a:r>
              <a:rPr lang="ru-RU" sz="1013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-39,3 %</a:t>
            </a:r>
            <a:endParaRPr lang="ru-RU" sz="1013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15377" y="841862"/>
            <a:ext cx="69806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56" fontAlgn="base">
              <a:spcBef>
                <a:spcPct val="0"/>
              </a:spcBef>
              <a:spcAft>
                <a:spcPct val="0"/>
              </a:spcAft>
            </a:pPr>
            <a:r>
              <a:rPr lang="ru-RU" sz="1013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+24,6 %</a:t>
            </a:r>
            <a:endParaRPr lang="ru-RU" sz="1013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17475" y="3395497"/>
            <a:ext cx="69806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56" fontAlgn="base">
              <a:spcBef>
                <a:spcPct val="0"/>
              </a:spcBef>
              <a:spcAft>
                <a:spcPct val="0"/>
              </a:spcAft>
            </a:pPr>
            <a:r>
              <a:rPr lang="ru-RU" sz="1013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-85,0 %</a:t>
            </a:r>
            <a:endParaRPr lang="ru-RU" sz="1013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83144" y="2177692"/>
            <a:ext cx="69806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56" fontAlgn="base">
              <a:spcBef>
                <a:spcPct val="0"/>
              </a:spcBef>
              <a:spcAft>
                <a:spcPct val="0"/>
              </a:spcAft>
            </a:pPr>
            <a:r>
              <a:rPr lang="ru-RU" sz="1013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-33,4 %</a:t>
            </a:r>
            <a:endParaRPr lang="ru-RU" sz="1013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85989" y="2300566"/>
            <a:ext cx="69806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56" fontAlgn="base">
              <a:spcBef>
                <a:spcPct val="0"/>
              </a:spcBef>
              <a:spcAft>
                <a:spcPct val="0"/>
              </a:spcAft>
            </a:pPr>
            <a:r>
              <a:rPr lang="ru-RU" sz="1013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-37,4 %</a:t>
            </a:r>
            <a:endParaRPr lang="ru-RU" sz="1013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419174" y="1582706"/>
            <a:ext cx="6264876" cy="8227"/>
          </a:xfrm>
          <a:prstGeom prst="line">
            <a:avLst/>
          </a:prstGeom>
          <a:ln w="635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455475" y="1292732"/>
            <a:ext cx="1456161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56" fontAlgn="base">
              <a:spcBef>
                <a:spcPct val="0"/>
              </a:spcBef>
              <a:spcAft>
                <a:spcPct val="0"/>
              </a:spcAft>
            </a:pPr>
            <a:r>
              <a:rPr lang="ru-RU" sz="1013" dirty="0">
                <a:solidFill>
                  <a:prstClr val="black"/>
                </a:solidFill>
                <a:latin typeface="Arial" charset="0"/>
              </a:rPr>
              <a:t>уровень 2008 года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96281" y="4725220"/>
            <a:ext cx="61410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79156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prstClr val="black"/>
                </a:solidFill>
                <a:latin typeface="Arial" charset="0"/>
              </a:rPr>
              <a:t>* Объём снижен в сравнении с пиком производства 2013-2016 гг. в 1,4 раза </a:t>
            </a:r>
          </a:p>
        </p:txBody>
      </p:sp>
    </p:spTree>
    <p:extLst>
      <p:ext uri="{BB962C8B-B14F-4D97-AF65-F5344CB8AC3E}">
        <p14:creationId xmlns:p14="http://schemas.microsoft.com/office/powerpoint/2010/main" val="402560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43000" y="3"/>
            <a:ext cx="82208" cy="46241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14803032"/>
              </p:ext>
            </p:extLst>
          </p:nvPr>
        </p:nvGraphicFramePr>
        <p:xfrm>
          <a:off x="4251789" y="1011997"/>
          <a:ext cx="4296501" cy="233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52721209"/>
              </p:ext>
            </p:extLst>
          </p:nvPr>
        </p:nvGraphicFramePr>
        <p:xfrm>
          <a:off x="1053470" y="927854"/>
          <a:ext cx="4217904" cy="2368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1053470" y="634568"/>
            <a:ext cx="5391808" cy="568253"/>
          </a:xfrm>
          <a:prstGeom prst="rect">
            <a:avLst/>
          </a:prstGeom>
        </p:spPr>
        <p:txBody>
          <a:bodyPr vert="horz" lIns="76853" tIns="38426" rIns="76853" bIns="38426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ru-RU" sz="1681" b="1" spc="-126" dirty="0">
              <a:solidFill>
                <a:srgbClr val="11A6F9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3534" y="3517662"/>
            <a:ext cx="3240632" cy="115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8900" fontAlgn="base">
              <a:spcBef>
                <a:spcPct val="0"/>
              </a:spcBef>
              <a:spcAft>
                <a:spcPct val="0"/>
              </a:spcAft>
            </a:pPr>
            <a:r>
              <a:rPr lang="ru-RU" sz="1350" b="1" dirty="0">
                <a:solidFill>
                  <a:srgbClr val="009FE3"/>
                </a:solidFill>
                <a:latin typeface="Arial" charset="0"/>
                <a:cs typeface="Times New Roman" panose="02020603050405020304" pitchFamily="18" charset="0"/>
              </a:rPr>
              <a:t>Закупочная цена сырого молока:</a:t>
            </a:r>
          </a:p>
          <a:p>
            <a:pPr defTabSz="1038900" fontAlgn="base">
              <a:spcBef>
                <a:spcPct val="0"/>
              </a:spcBef>
              <a:spcAft>
                <a:spcPct val="0"/>
              </a:spcAft>
            </a:pPr>
            <a:r>
              <a:rPr lang="ru-RU" sz="1177" b="1" dirty="0">
                <a:solidFill>
                  <a:prstClr val="black"/>
                </a:solidFill>
                <a:latin typeface="Arial" charset="0"/>
                <a:cs typeface="Times New Roman" panose="02020603050405020304" pitchFamily="18" charset="0"/>
              </a:rPr>
              <a:t>Хабаровский край </a:t>
            </a:r>
            <a:r>
              <a:rPr lang="ru-RU" sz="1177" dirty="0">
                <a:solidFill>
                  <a:prstClr val="black"/>
                </a:solidFill>
                <a:latin typeface="Arial" charset="0"/>
                <a:cs typeface="Times New Roman" panose="02020603050405020304" pitchFamily="18" charset="0"/>
              </a:rPr>
              <a:t>- 3</a:t>
            </a:r>
            <a:r>
              <a:rPr lang="en-US" sz="1177" dirty="0">
                <a:solidFill>
                  <a:prstClr val="black"/>
                </a:solidFill>
                <a:latin typeface="Arial" charset="0"/>
                <a:cs typeface="Times New Roman" panose="02020603050405020304" pitchFamily="18" charset="0"/>
              </a:rPr>
              <a:t>8</a:t>
            </a:r>
            <a:r>
              <a:rPr lang="ru-RU" sz="1177" dirty="0">
                <a:solidFill>
                  <a:prstClr val="black"/>
                </a:solidFill>
                <a:latin typeface="Arial" charset="0"/>
                <a:cs typeface="Times New Roman" panose="02020603050405020304" pitchFamily="18" charset="0"/>
              </a:rPr>
              <a:t> – 45 руб./кг (рост с начала 2019 г. - до 4,7 %, или на 2 руб./кг) </a:t>
            </a:r>
          </a:p>
          <a:p>
            <a:pPr defTabSz="1038900" fontAlgn="base">
              <a:spcBef>
                <a:spcPts val="450"/>
              </a:spcBef>
              <a:spcAft>
                <a:spcPct val="0"/>
              </a:spcAft>
            </a:pPr>
            <a:r>
              <a:rPr lang="ru-RU" sz="1177" b="1" dirty="0">
                <a:solidFill>
                  <a:prstClr val="black"/>
                </a:solidFill>
                <a:latin typeface="Arial" charset="0"/>
                <a:cs typeface="Times New Roman" panose="02020603050405020304" pitchFamily="18" charset="0"/>
              </a:rPr>
              <a:t>Приморский край</a:t>
            </a:r>
            <a:r>
              <a:rPr lang="ru-RU" sz="1177" dirty="0">
                <a:solidFill>
                  <a:prstClr val="black"/>
                </a:solidFill>
                <a:latin typeface="Arial" charset="0"/>
                <a:cs typeface="Times New Roman" panose="02020603050405020304" pitchFamily="18" charset="0"/>
              </a:rPr>
              <a:t> - 30 - 35 руб./кг</a:t>
            </a:r>
          </a:p>
          <a:p>
            <a:pPr defTabSz="1038900" fontAlgn="base">
              <a:spcBef>
                <a:spcPts val="450"/>
              </a:spcBef>
              <a:spcAft>
                <a:spcPct val="0"/>
              </a:spcAft>
            </a:pPr>
            <a:r>
              <a:rPr lang="ru-RU" sz="1177" b="1" dirty="0">
                <a:solidFill>
                  <a:prstClr val="black"/>
                </a:solidFill>
                <a:latin typeface="Arial" charset="0"/>
                <a:cs typeface="Times New Roman" panose="02020603050405020304" pitchFamily="18" charset="0"/>
              </a:rPr>
              <a:t>Амурская область </a:t>
            </a:r>
            <a:r>
              <a:rPr lang="ru-RU" sz="1177" dirty="0">
                <a:solidFill>
                  <a:prstClr val="black"/>
                </a:solidFill>
                <a:latin typeface="Arial" charset="0"/>
                <a:cs typeface="Times New Roman" panose="02020603050405020304" pitchFamily="18" charset="0"/>
              </a:rPr>
              <a:t>- 28 - 32 руб./кг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9235" y="3517662"/>
            <a:ext cx="3594298" cy="481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8900" fontAlgn="base">
              <a:spcBef>
                <a:spcPct val="0"/>
              </a:spcBef>
              <a:spcAft>
                <a:spcPct val="0"/>
              </a:spcAft>
            </a:pPr>
            <a:r>
              <a:rPr lang="ru-RU" sz="1350" b="1" dirty="0">
                <a:solidFill>
                  <a:srgbClr val="009FE3"/>
                </a:solidFill>
                <a:latin typeface="Arial" charset="0"/>
                <a:cs typeface="Times New Roman" panose="02020603050405020304" pitchFamily="18" charset="0"/>
              </a:rPr>
              <a:t>Рост цен на завозимое мясное сырьё</a:t>
            </a:r>
            <a:endParaRPr lang="ru-RU" sz="600" dirty="0">
              <a:solidFill>
                <a:prstClr val="black"/>
              </a:solidFill>
              <a:latin typeface="Arial" charset="0"/>
              <a:cs typeface="Times New Roman" panose="02020603050405020304" pitchFamily="18" charset="0"/>
            </a:endParaRPr>
          </a:p>
          <a:p>
            <a:pPr defTabSz="1038900" fontAlgn="base">
              <a:spcBef>
                <a:spcPct val="0"/>
              </a:spcBef>
              <a:spcAft>
                <a:spcPct val="0"/>
              </a:spcAft>
            </a:pPr>
            <a:r>
              <a:rPr lang="ru-RU" sz="1177" dirty="0">
                <a:solidFill>
                  <a:prstClr val="black"/>
                </a:solidFill>
                <a:latin typeface="Arial" charset="0"/>
                <a:cs typeface="Times New Roman" panose="02020603050405020304" pitchFamily="18" charset="0"/>
              </a:rPr>
              <a:t>за 2018 год  - на 25 % (+60 руб./кг)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644552" y="84795"/>
            <a:ext cx="4747562" cy="472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 spc="-15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2400" dirty="0">
                <a:solidFill>
                  <a:srgbClr val="00B0F0"/>
                </a:solidFill>
              </a:rPr>
              <a:t>Конкурентоспособность</a:t>
            </a:r>
          </a:p>
        </p:txBody>
      </p:sp>
      <p:pic>
        <p:nvPicPr>
          <p:cNvPr id="12" name="Рисунок 11" descr="плашка_15процентов.png"/>
          <p:cNvPicPr>
            <a:picLocks noChangeAspect="1"/>
          </p:cNvPicPr>
          <p:nvPr/>
        </p:nvPicPr>
        <p:blipFill>
          <a:blip r:embed="rId5" cstate="print"/>
          <a:srcRect t="6638" r="24785"/>
          <a:stretch>
            <a:fillRect/>
          </a:stretch>
        </p:blipFill>
        <p:spPr>
          <a:xfrm rot="16200000">
            <a:off x="1689564" y="-538657"/>
            <a:ext cx="655680" cy="1748809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43001" y="93914"/>
            <a:ext cx="1775807" cy="472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 spc="-15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2400" dirty="0"/>
              <a:t>Проблема: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27649" y="4869656"/>
            <a:ext cx="1543050" cy="273844"/>
          </a:xfrm>
        </p:spPr>
        <p:txBody>
          <a:bodyPr/>
          <a:lstStyle/>
          <a:p>
            <a:pPr>
              <a:defRPr/>
            </a:pPr>
            <a:fld id="{28592582-946E-4AC6-824E-E6633EF90474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57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>
            <a:stCxn id="19" idx="6"/>
          </p:cNvCxnSpPr>
          <p:nvPr/>
        </p:nvCxnSpPr>
        <p:spPr>
          <a:xfrm flipH="1">
            <a:off x="2603092" y="2541073"/>
            <a:ext cx="374264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407202"/>
              </p:ext>
            </p:extLst>
          </p:nvPr>
        </p:nvGraphicFramePr>
        <p:xfrm>
          <a:off x="3427641" y="1472548"/>
          <a:ext cx="4573361" cy="1842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661819" y="3120048"/>
            <a:ext cx="3189650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874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25" b="1" dirty="0">
                <a:solidFill>
                  <a:srgbClr val="00963D"/>
                </a:solidFill>
                <a:latin typeface="Arial" charset="0"/>
                <a:ea typeface="Tahoma" pitchFamily="34" charset="0"/>
                <a:cs typeface="Tahoma" pitchFamily="34" charset="0"/>
              </a:rPr>
              <a:t>   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829912" y="961678"/>
            <a:ext cx="1890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874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Мясопереработка</a:t>
            </a:r>
            <a:endParaRPr lang="en-US" sz="1200" b="1" u="sng" dirty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19691" y="961678"/>
            <a:ext cx="21026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874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Молокопереработка</a:t>
            </a:r>
            <a:endParaRPr lang="en-US" sz="1200" b="1" u="sng" dirty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319130" y="1342242"/>
            <a:ext cx="83561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874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2017 г.</a:t>
            </a:r>
            <a:endParaRPr lang="ru-RU" sz="10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85439" y="1335428"/>
            <a:ext cx="14626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874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2018 г.</a:t>
            </a:r>
          </a:p>
        </p:txBody>
      </p:sp>
      <p:graphicFrame>
        <p:nvGraphicFramePr>
          <p:cNvPr id="4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299263"/>
              </p:ext>
            </p:extLst>
          </p:nvPr>
        </p:nvGraphicFramePr>
        <p:xfrm>
          <a:off x="1351299" y="1605255"/>
          <a:ext cx="3731741" cy="162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936970" y="1342098"/>
            <a:ext cx="15665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874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2018</a:t>
            </a:r>
            <a:r>
              <a:rPr lang="en-US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г.</a:t>
            </a:r>
            <a:endParaRPr lang="en-US" sz="1050" b="1" dirty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97946" y="1342097"/>
            <a:ext cx="7191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874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2017</a:t>
            </a:r>
            <a:r>
              <a:rPr lang="en-US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г.</a:t>
            </a:r>
            <a:endParaRPr lang="ru-RU" sz="10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4708" y="53666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019537" y="107194"/>
            <a:ext cx="4270420" cy="472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000" b="1" spc="-15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>
                <a:solidFill>
                  <a:srgbClr val="00B0F0"/>
                </a:solidFill>
              </a:rPr>
              <a:t>Обеспеченность местным сырьём</a:t>
            </a:r>
          </a:p>
        </p:txBody>
      </p:sp>
      <p:sp>
        <p:nvSpPr>
          <p:cNvPr id="19" name="Овал 18"/>
          <p:cNvSpPr/>
          <p:nvPr/>
        </p:nvSpPr>
        <p:spPr>
          <a:xfrm>
            <a:off x="2817599" y="2469032"/>
            <a:ext cx="159759" cy="144087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2603091" y="4089210"/>
            <a:ext cx="3254979" cy="1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603091" y="3396712"/>
            <a:ext cx="3398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874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Всего переработано 7000 тонн сырья, в том числе  210 тонн местного                 (свинины – 89 тонн, мяса птицы – 98 тонн)</a:t>
            </a:r>
            <a:endParaRPr lang="en-US" sz="1200" dirty="0"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603090" y="2541075"/>
            <a:ext cx="0" cy="1548135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плашка_15процентов.png"/>
          <p:cNvPicPr>
            <a:picLocks noChangeAspect="1"/>
          </p:cNvPicPr>
          <p:nvPr/>
        </p:nvPicPr>
        <p:blipFill>
          <a:blip r:embed="rId5" cstate="print"/>
          <a:srcRect t="6638" r="24785"/>
          <a:stretch>
            <a:fillRect/>
          </a:stretch>
        </p:blipFill>
        <p:spPr>
          <a:xfrm rot="16200000">
            <a:off x="1689564" y="-538657"/>
            <a:ext cx="655680" cy="1748809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1143001" y="93914"/>
            <a:ext cx="1775807" cy="472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 spc="-15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2400" dirty="0"/>
              <a:t>Проблема: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4080753" y="4867437"/>
            <a:ext cx="2441626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522378" y="2276670"/>
            <a:ext cx="0" cy="259076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200193" y="2286036"/>
            <a:ext cx="322186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6141185" y="2213994"/>
            <a:ext cx="159759" cy="144087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009418" y="4221108"/>
            <a:ext cx="2626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874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Всего переработано молока: </a:t>
            </a:r>
          </a:p>
          <a:p>
            <a:pPr defTabSz="1038874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сырого – 12,3 тыс. т </a:t>
            </a:r>
          </a:p>
          <a:p>
            <a:pPr defTabSz="1038874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сухого  –   6,0 тыс. т, доля – 82 %</a:t>
            </a:r>
            <a:endParaRPr lang="en-US" sz="1200" dirty="0"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361285" y="4802559"/>
            <a:ext cx="1543050" cy="273844"/>
          </a:xfrm>
        </p:spPr>
        <p:txBody>
          <a:bodyPr/>
          <a:lstStyle/>
          <a:p>
            <a:pPr>
              <a:defRPr/>
            </a:pPr>
            <a:fld id="{28592582-946E-4AC6-824E-E6633EF90474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55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64233"/>
              </p:ext>
            </p:extLst>
          </p:nvPr>
        </p:nvGraphicFramePr>
        <p:xfrm>
          <a:off x="1168941" y="408563"/>
          <a:ext cx="6832059" cy="4341783"/>
        </p:xfrm>
        <a:graphic>
          <a:graphicData uri="http://schemas.openxmlformats.org/drawingml/2006/table">
            <a:tbl>
              <a:tblPr/>
              <a:tblGrid>
                <a:gridCol w="4730412"/>
                <a:gridCol w="722255"/>
                <a:gridCol w="726203"/>
                <a:gridCol w="653189"/>
              </a:tblGrid>
              <a:tr h="38128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36000" marR="36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20250" marB="202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2019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marL="0" marR="0" marT="20250" marB="202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39">
                <a:tc gridSpan="4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Региональный уровень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3706D"/>
                        </a:solidFill>
                        <a:effectLst/>
                        <a:latin typeface="Century Gothic" panose="020B050202020202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6000" marR="36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3706D"/>
                        </a:solidFill>
                        <a:effectLst/>
                        <a:latin typeface="Century Gothic" panose="020B050202020202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20250" marB="202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3706D"/>
                        </a:solidFill>
                        <a:effectLst/>
                        <a:latin typeface="Century Gothic" panose="020B0502020202020204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20250" marB="202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5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комплексного развития потребительского рынка, пищевой и перерабатывающей промышленности Хабаровского края на 2018 – 2022 годы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не предусматривает финансирования мероприятий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0250" marB="202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5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20250" marB="202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0250" marB="202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4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 kern="1200" dirty="0" smtClean="0">
                          <a:solidFill>
                            <a:srgbClr val="009FE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1100" b="1" i="1" u="none" strike="noStrike" kern="1200" dirty="0" err="1" smtClean="0">
                          <a:solidFill>
                            <a:srgbClr val="009FE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убсидирование</a:t>
                      </a:r>
                      <a:r>
                        <a:rPr lang="ru-RU" sz="1100" b="1" i="1" u="none" strike="noStrike" kern="1200" dirty="0" smtClean="0">
                          <a:solidFill>
                            <a:srgbClr val="009FE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50 % транспортных расходов железнодорожным транспортом по доставке муки до г. Хабаровска (8 % в себестоимости хлеба)</a:t>
                      </a:r>
                      <a:endParaRPr lang="ru-RU" sz="1100" b="1" i="1" u="none" strike="noStrike" kern="1200" dirty="0">
                        <a:solidFill>
                          <a:srgbClr val="009FE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9FE3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х</a:t>
                      </a:r>
                      <a:endParaRPr kumimoji="0" lang="ru-RU" sz="11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9FE3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0250" marB="202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1" i="1" u="none" strike="noStrike" kern="1200" dirty="0" smtClean="0">
                          <a:solidFill>
                            <a:srgbClr val="009FE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lang="ru-RU" sz="1100" b="1" i="1" u="none" strike="noStrike" kern="1200" dirty="0" smtClean="0">
                        <a:solidFill>
                          <a:srgbClr val="009FE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0250" marB="202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36,0</a:t>
                      </a:r>
                      <a:r>
                        <a:rPr lang="en-US" sz="1200" b="1" i="1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kumimoji="0" lang="en-US" sz="12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0250" marB="20250" anchor="ctr" horzOverflow="overflow"/>
                </a:tc>
              </a:tr>
              <a:tr h="53248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kern="1200" dirty="0" smtClean="0">
                          <a:solidFill>
                            <a:srgbClr val="009FE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Предоставление</a:t>
                      </a:r>
                      <a:r>
                        <a:rPr lang="ru-RU" sz="1100" b="1" i="1" u="none" strike="noStrike" kern="1200" baseline="0" dirty="0" smtClean="0">
                          <a:solidFill>
                            <a:srgbClr val="009FE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возвратной поддержки на приобретение производственного оборудования, закупку сырья</a:t>
                      </a:r>
                      <a:r>
                        <a:rPr lang="en-US" sz="1100" b="1" i="1" u="none" strike="noStrike" kern="1200" baseline="0" dirty="0" smtClean="0">
                          <a:solidFill>
                            <a:srgbClr val="009FE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i="1" u="none" strike="noStrike" kern="1200" baseline="0" dirty="0" smtClean="0">
                          <a:solidFill>
                            <a:srgbClr val="009FE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использованием механизмов АНО "Краевой сельскохозяйственный фонд"</a:t>
                      </a:r>
                      <a:endParaRPr lang="ru-RU" sz="1100" b="1" i="1" u="none" strike="noStrike" kern="1200" dirty="0">
                        <a:solidFill>
                          <a:srgbClr val="009FE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9FE3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x</a:t>
                      </a:r>
                      <a:endParaRPr kumimoji="0" lang="ru-RU" sz="11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9FE3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0250" marB="202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1" u="none" strike="noStrike" kern="1200" dirty="0" smtClean="0">
                          <a:solidFill>
                            <a:srgbClr val="009FE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lang="ru-RU" sz="1100" b="0" i="1" u="none" strike="noStrike" kern="1200" dirty="0" smtClean="0">
                        <a:solidFill>
                          <a:srgbClr val="009FE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0250" marB="202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45,0</a:t>
                      </a:r>
                      <a:r>
                        <a:rPr lang="en-US" sz="1200" b="1" i="1" u="none" strike="noStrike" kern="1200" baseline="0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kumimoji="0" lang="ru-RU" sz="12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0250" marB="20250" anchor="ctr" horzOverflow="overflow"/>
                </a:tc>
              </a:tr>
              <a:tr h="335354">
                <a:tc gridSpan="4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Региональный и муниципальный уровень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20250" marB="202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892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Всего: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13,2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0250" marB="202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20250" marB="202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14,5</a:t>
                      </a:r>
                    </a:p>
                  </a:txBody>
                  <a:tcPr marL="0" marR="0" marT="20250" marB="20250" anchor="ctr" horzOverflow="overflow"/>
                </a:tc>
              </a:tr>
              <a:tr h="4895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числе: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возмещение затрат производителям на электроэнергию, топливо,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модернизацию оборудования в рамках муниципальных программ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7,8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0250" marB="202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9,5</a:t>
                      </a:r>
                    </a:p>
                  </a:txBody>
                  <a:tcPr marL="0" marR="0" marT="20250" marB="202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9,5</a:t>
                      </a:r>
                    </a:p>
                  </a:txBody>
                  <a:tcPr marL="0" marR="0" marT="20250" marB="20250" anchor="ctr" horzOverflow="overflow"/>
                </a:tc>
              </a:tr>
              <a:tr h="56856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субсидирование транспортных расходов хозяйствующим субъектам по поставке продовольственных товаров в муниципальные районы края с ограниченными сроками завоза грузов (мука для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хлебопечения)</a:t>
                      </a: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000" marR="0" marT="20250" marB="202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4,8</a:t>
                      </a:r>
                    </a:p>
                  </a:txBody>
                  <a:tcPr marL="0" marR="0" marT="20250" marB="202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 marL="0" marR="0" marT="20250" marB="20250" anchor="ctr" horzOverflow="overflow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56500" y="4789467"/>
            <a:ext cx="81407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defRPr/>
            </a:pPr>
            <a:r>
              <a:rPr lang="ru-RU" sz="1200" b="1" dirty="0">
                <a:solidFill>
                  <a:srgbClr val="009FE3"/>
                </a:solidFill>
                <a:latin typeface="Arial"/>
              </a:rPr>
              <a:t>*Не предусмотрено. Требуется принятие решения по оказанию финансовой поддержки.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65962" y="-78884"/>
            <a:ext cx="5252314" cy="472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 spc="-15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2800" dirty="0"/>
              <a:t>Государственная поддержка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600950" y="4869656"/>
            <a:ext cx="1543050" cy="273844"/>
          </a:xfrm>
        </p:spPr>
        <p:txBody>
          <a:bodyPr/>
          <a:lstStyle/>
          <a:p>
            <a:fld id="{56AD28DA-864E-4EAB-BEAB-D88EB6BF1616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65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6111877" y="1136796"/>
            <a:ext cx="1792446" cy="1262541"/>
          </a:xfrm>
          <a:prstGeom prst="rect">
            <a:avLst/>
          </a:prstGeom>
          <a:ln w="222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4912995"/>
            <a:ext cx="2057400" cy="273844"/>
          </a:xfrm>
        </p:spPr>
        <p:txBody>
          <a:bodyPr/>
          <a:lstStyle/>
          <a:p>
            <a:fld id="{56AD28DA-864E-4EAB-BEAB-D88EB6BF1616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2" y="949013"/>
            <a:ext cx="5637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5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Предоставление возвратной поддержки: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01852" y="514978"/>
            <a:ext cx="2103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-150" dirty="0">
                <a:solidFill>
                  <a:srgbClr val="00963D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45</a:t>
            </a:r>
            <a:r>
              <a:rPr lang="ru-RU" b="1" spc="-15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 млн. рублей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51484" y="10922"/>
            <a:ext cx="6649517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 spc="-15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2400" dirty="0" smtClean="0"/>
              <a:t>Поручение Губернатора края -</a:t>
            </a:r>
            <a:endParaRPr lang="ru-RU" sz="2400" dirty="0"/>
          </a:p>
          <a:p>
            <a:r>
              <a:rPr lang="ru-RU" sz="1600" dirty="0" smtClean="0"/>
              <a:t>разработать проект программы развития отрасли до 01 мая 2019 года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27237" y="1324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pc="-15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- приобретение оборудования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27238" y="1662440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5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- закупка сырья</a:t>
            </a:r>
          </a:p>
        </p:txBody>
      </p:sp>
      <p:sp>
        <p:nvSpPr>
          <p:cNvPr id="22" name="Нашивка 21"/>
          <p:cNvSpPr/>
          <p:nvPr/>
        </p:nvSpPr>
        <p:spPr>
          <a:xfrm>
            <a:off x="4826691" y="1389687"/>
            <a:ext cx="616689" cy="649464"/>
          </a:xfrm>
          <a:prstGeom prst="chevron">
            <a:avLst/>
          </a:prstGeom>
          <a:solidFill>
            <a:srgbClr val="009FE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11877" y="1305788"/>
            <a:ext cx="1792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-150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+1,4 %</a:t>
            </a:r>
            <a:r>
              <a:rPr lang="ru-RU" b="1" spc="-150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510971" y="113679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5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Эффект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361917" y="1883808"/>
            <a:ext cx="130193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400" b="1" spc="-15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прирост индекса производства</a:t>
            </a:r>
            <a:endParaRPr lang="ru-RU" sz="14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1311098" y="2348891"/>
            <a:ext cx="4800780" cy="7999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311098" y="2330238"/>
            <a:ext cx="0" cy="1133475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265117" y="2350752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5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Прямые эффекты: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209491" y="3464753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5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Косвенные эффекты: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533590" y="2653990"/>
            <a:ext cx="37469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15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- увеличение объёмов производства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183709" y="3729503"/>
            <a:ext cx="37469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15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- снижение себестоимости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183709" y="3954466"/>
            <a:ext cx="37469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15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- повышение качества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541279" y="2859367"/>
            <a:ext cx="37469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15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- расширение ассортимента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548968" y="3060494"/>
            <a:ext cx="37469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15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- рост поставок на экспорт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1311099" y="3463712"/>
            <a:ext cx="2469747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183709" y="4193299"/>
            <a:ext cx="37469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15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- улучшение логистики</a:t>
            </a:r>
          </a:p>
        </p:txBody>
      </p:sp>
      <p:sp>
        <p:nvSpPr>
          <p:cNvPr id="47" name="Нашивка 46"/>
          <p:cNvSpPr/>
          <p:nvPr/>
        </p:nvSpPr>
        <p:spPr>
          <a:xfrm rot="5400000">
            <a:off x="6745067" y="2437772"/>
            <a:ext cx="616689" cy="649464"/>
          </a:xfrm>
          <a:prstGeom prst="chevron">
            <a:avLst/>
          </a:prstGeom>
          <a:solidFill>
            <a:srgbClr val="009FE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0845" y="3463712"/>
            <a:ext cx="0" cy="102308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 flipV="1">
            <a:off x="1311099" y="4486797"/>
            <a:ext cx="2469747" cy="135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Нашивка 55"/>
          <p:cNvSpPr/>
          <p:nvPr/>
        </p:nvSpPr>
        <p:spPr>
          <a:xfrm>
            <a:off x="4271450" y="1396187"/>
            <a:ext cx="616689" cy="649464"/>
          </a:xfrm>
          <a:prstGeom prst="chevron">
            <a:avLst/>
          </a:prstGeom>
          <a:solidFill>
            <a:srgbClr val="009FE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Нашивка 56"/>
          <p:cNvSpPr/>
          <p:nvPr/>
        </p:nvSpPr>
        <p:spPr>
          <a:xfrm>
            <a:off x="5375801" y="1379445"/>
            <a:ext cx="616689" cy="649464"/>
          </a:xfrm>
          <a:prstGeom prst="chevron">
            <a:avLst/>
          </a:prstGeom>
          <a:solidFill>
            <a:srgbClr val="009FE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115151" y="3114467"/>
            <a:ext cx="1792446" cy="1262541"/>
          </a:xfrm>
          <a:prstGeom prst="rect">
            <a:avLst/>
          </a:prstGeom>
          <a:ln w="222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115151" y="3283459"/>
            <a:ext cx="1792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-150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+5,0 %</a:t>
            </a:r>
            <a:r>
              <a:rPr lang="ru-RU" b="1" spc="-150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514245" y="311446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5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Эффект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365190" y="3861480"/>
            <a:ext cx="130193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400" b="1" spc="-15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прирост индекса производства</a:t>
            </a:r>
            <a:endParaRPr lang="ru-RU" sz="1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820488" y="4259107"/>
            <a:ext cx="2391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-150" dirty="0">
                <a:solidFill>
                  <a:srgbClr val="00963D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160</a:t>
            </a:r>
            <a:r>
              <a:rPr lang="ru-RU" b="1" spc="-15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 млн. рублей</a:t>
            </a:r>
          </a:p>
        </p:txBody>
      </p:sp>
      <p:sp>
        <p:nvSpPr>
          <p:cNvPr id="67" name="Овал 66"/>
          <p:cNvSpPr/>
          <p:nvPr/>
        </p:nvSpPr>
        <p:spPr>
          <a:xfrm>
            <a:off x="6031998" y="2307669"/>
            <a:ext cx="159759" cy="144087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048791" y="3048557"/>
            <a:ext cx="159759" cy="144087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H="1">
            <a:off x="5885975" y="3137876"/>
            <a:ext cx="21534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887889" y="3137876"/>
            <a:ext cx="0" cy="102308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3973365" y="4142643"/>
            <a:ext cx="1917496" cy="18319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3849917" y="3860118"/>
            <a:ext cx="20409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-15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Масштабируемость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3780847" y="4080947"/>
            <a:ext cx="2276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pc="-150" dirty="0">
                <a:latin typeface="Century Gothic" pitchFamily="34" charset="0"/>
                <a:ea typeface="Tahoma" pitchFamily="34" charset="0"/>
                <a:cs typeface="Tahoma" pitchFamily="34" charset="0"/>
              </a:rPr>
              <a:t>кратный рост эффекта</a:t>
            </a:r>
          </a:p>
        </p:txBody>
      </p:sp>
    </p:spTree>
    <p:extLst>
      <p:ext uri="{BB962C8B-B14F-4D97-AF65-F5344CB8AC3E}">
        <p14:creationId xmlns:p14="http://schemas.microsoft.com/office/powerpoint/2010/main" val="23686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>
            <a:spLocks noGrp="1"/>
          </p:cNvSpPr>
          <p:nvPr>
            <p:ph type="title"/>
          </p:nvPr>
        </p:nvSpPr>
        <p:spPr>
          <a:xfrm>
            <a:off x="2372991" y="60815"/>
            <a:ext cx="6386512" cy="455567"/>
          </a:xfrm>
        </p:spPr>
        <p:txBody>
          <a:bodyPr>
            <a:normAutofit fontScale="90000"/>
          </a:bodyPr>
          <a:lstStyle/>
          <a:p>
            <a:r>
              <a:rPr lang="ru-RU" sz="2100" b="1" dirty="0">
                <a:latin typeface="Century Gothic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100" b="1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r>
              <a:rPr lang="ru-RU" sz="3100" b="1" spc="-150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Финансовая поддержка </a:t>
            </a:r>
            <a:br>
              <a:rPr lang="ru-RU" sz="3100" b="1" spc="-150" dirty="0">
                <a:solidFill>
                  <a:srgbClr val="009FE3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endParaRPr lang="ru-RU" sz="3100" b="1" spc="-150" dirty="0">
              <a:solidFill>
                <a:srgbClr val="009FE3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624249"/>
              </p:ext>
            </p:extLst>
          </p:nvPr>
        </p:nvGraphicFramePr>
        <p:xfrm>
          <a:off x="553617" y="974737"/>
          <a:ext cx="7787950" cy="3550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5922"/>
                <a:gridCol w="4622028"/>
              </a:tblGrid>
              <a:tr h="54814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С</a:t>
                      </a:r>
                      <a:r>
                        <a:rPr lang="ru-RU" sz="1400" dirty="0" smtClean="0"/>
                        <a:t>одержание поддержки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Объём поддержки </a:t>
                      </a:r>
                    </a:p>
                  </a:txBody>
                  <a:tcPr marL="68580" marR="68580" marT="34290" marB="34290" anchor="ctr"/>
                </a:tc>
              </a:tr>
              <a:tr h="1242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Субсидирование доставки грузов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в отдаленные районы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aseline="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aseline="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806450" indent="-806450"/>
                      <a:endParaRPr lang="ru-RU" sz="1100" dirty="0" smtClean="0"/>
                    </a:p>
                    <a:p>
                      <a:pPr marL="806450" indent="-806450"/>
                      <a:endParaRPr lang="ru-RU" sz="1100" dirty="0" smtClean="0"/>
                    </a:p>
                    <a:p>
                      <a:pPr marL="806450" indent="-806450"/>
                      <a:r>
                        <a:rPr lang="ru-RU" sz="1100" dirty="0" smtClean="0"/>
                        <a:t>В 2017 –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всего 21,7 млн</a:t>
                      </a:r>
                      <a:r>
                        <a:rPr lang="ru-RU" sz="1100" dirty="0" smtClean="0"/>
                        <a:t>. рублей,</a:t>
                      </a:r>
                      <a:r>
                        <a:rPr lang="ru-RU" sz="1100" baseline="0" dirty="0" smtClean="0"/>
                        <a:t> в т.ч. на доставку муки для хлебопечения –  </a:t>
                      </a:r>
                      <a:r>
                        <a:rPr lang="ru-RU" sz="1100" b="1" baseline="0" dirty="0" smtClean="0"/>
                        <a:t>5,4 млн. рублей</a:t>
                      </a:r>
                      <a:endParaRPr lang="ru-RU" sz="1100" b="1" dirty="0" smtClean="0"/>
                    </a:p>
                    <a:p>
                      <a:pPr marL="806450" indent="-806450"/>
                      <a:r>
                        <a:rPr lang="ru-RU" sz="1100" dirty="0" smtClean="0"/>
                        <a:t>В 2018 – всего 21,0 млн. рублей, в т.ч. на доставку муки для хлебопечения – </a:t>
                      </a:r>
                      <a:r>
                        <a:rPr lang="ru-RU" sz="1100" b="1" dirty="0" smtClean="0"/>
                        <a:t>4,8 млн. руб</a:t>
                      </a:r>
                      <a:r>
                        <a:rPr lang="ru-RU" sz="1100" dirty="0" smtClean="0"/>
                        <a:t>. (завезено – 221 тонна)</a:t>
                      </a:r>
                    </a:p>
                    <a:p>
                      <a:pPr marL="806450" indent="-806450"/>
                      <a:r>
                        <a:rPr lang="ru-RU" sz="1100" dirty="0" smtClean="0"/>
                        <a:t>В 2019 – всего 18,9 млн. рублей, в т.</a:t>
                      </a:r>
                      <a:r>
                        <a:rPr lang="ru-RU" sz="1100" baseline="0" dirty="0" smtClean="0"/>
                        <a:t>ч. на доставку муки для  хлебопечения – ориентировочно </a:t>
                      </a:r>
                      <a:r>
                        <a:rPr lang="ru-RU" sz="1100" b="1" baseline="0" dirty="0" smtClean="0"/>
                        <a:t>5,0 млн. рублей</a:t>
                      </a:r>
                    </a:p>
                    <a:p>
                      <a:pPr marL="806450" indent="-806450"/>
                      <a:endParaRPr lang="ru-RU" sz="1100" b="1" baseline="0" dirty="0" smtClean="0">
                        <a:latin typeface="Century Gothic" panose="020B0502020202020204" pitchFamily="34" charset="0"/>
                      </a:endParaRPr>
                    </a:p>
                    <a:p>
                      <a:pPr marL="806450" indent="-806450"/>
                      <a:endParaRPr lang="ru-RU" sz="11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ru-RU" sz="1200" dirty="0" smtClean="0"/>
                        <a:t>Возмещение затрат на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электроэнергию, топливо,</a:t>
                      </a:r>
                      <a:r>
                        <a:rPr lang="ru-RU" sz="1200" baseline="0" dirty="0" smtClean="0"/>
                        <a:t> модернизацию оборудования в рамках муниципальных программ МСП</a:t>
                      </a:r>
                    </a:p>
                    <a:p>
                      <a:endParaRPr lang="ru-RU" sz="120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 2017</a:t>
                      </a:r>
                      <a:r>
                        <a:rPr lang="ru-RU" sz="1100" baseline="0" dirty="0" smtClean="0"/>
                        <a:t> – предоставлено – </a:t>
                      </a:r>
                      <a:r>
                        <a:rPr lang="ru-RU" sz="1100" b="1" baseline="0" dirty="0" smtClean="0"/>
                        <a:t>16,7 млн. рублей</a:t>
                      </a:r>
                    </a:p>
                    <a:p>
                      <a:r>
                        <a:rPr lang="ru-RU" sz="1100" baseline="0" dirty="0" smtClean="0"/>
                        <a:t>В 2018 – предоставлено – </a:t>
                      </a:r>
                      <a:r>
                        <a:rPr lang="ru-RU" sz="1100" b="1" baseline="0" dirty="0" smtClean="0"/>
                        <a:t>9,5 млн. рублей </a:t>
                      </a:r>
                      <a:r>
                        <a:rPr lang="ru-RU" sz="1100" baseline="0" dirty="0" smtClean="0"/>
                        <a:t>(</a:t>
                      </a:r>
                      <a:r>
                        <a:rPr lang="ru-RU" sz="1100" u="sng" baseline="0" dirty="0" smtClean="0">
                          <a:solidFill>
                            <a:schemeClr val="tx1"/>
                          </a:solidFill>
                        </a:rPr>
                        <a:t>30 предприятий</a:t>
                      </a:r>
                      <a:r>
                        <a:rPr lang="ru-RU" sz="1100" baseline="0" dirty="0" smtClean="0"/>
                        <a:t>)</a:t>
                      </a:r>
                    </a:p>
                    <a:p>
                      <a:r>
                        <a:rPr lang="ru-RU" sz="1100" baseline="0" dirty="0" smtClean="0"/>
                        <a:t>В 2019 – запланировано – </a:t>
                      </a:r>
                      <a:r>
                        <a:rPr lang="ru-RU" sz="1100" b="1" baseline="0" dirty="0" smtClean="0"/>
                        <a:t>9,5 млн. рублей</a:t>
                      </a:r>
                      <a:endParaRPr lang="ru-RU" sz="11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68" name="Прямоугольник 67"/>
          <p:cNvSpPr/>
          <p:nvPr/>
        </p:nvSpPr>
        <p:spPr>
          <a:xfrm>
            <a:off x="4090492" y="442340"/>
            <a:ext cx="799053" cy="606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25">
              <a:lnSpc>
                <a:spcPct val="90000"/>
              </a:lnSpc>
            </a:pPr>
            <a:r>
              <a:rPr lang="ru-RU" sz="3713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19</a:t>
            </a: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4798716" y="523399"/>
            <a:ext cx="3054681" cy="45556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Городских округов и муниципальных районов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8178" y="2218729"/>
            <a:ext cx="1168466" cy="45556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b="1" dirty="0">
                <a:solidFill>
                  <a:srgbClr val="00963D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Результат: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58178" y="2537979"/>
            <a:ext cx="3167846" cy="70276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 smtClean="0">
                <a:solidFill>
                  <a:srgbClr val="00963D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Снизить себестоимость на «социальный» хлеб на 10-19 </a:t>
            </a:r>
            <a:r>
              <a:rPr lang="ru-RU" sz="1100" b="1" dirty="0">
                <a:solidFill>
                  <a:srgbClr val="00963D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рублей на 1 кг, или до 23</a:t>
            </a:r>
            <a:r>
              <a:rPr lang="ru-RU" sz="1100" b="1" dirty="0" smtClean="0">
                <a:solidFill>
                  <a:srgbClr val="00963D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% </a:t>
            </a:r>
            <a:endParaRPr lang="ru-RU" sz="1100" b="1" dirty="0">
              <a:solidFill>
                <a:srgbClr val="00963D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95644" y="3319518"/>
            <a:ext cx="897155" cy="21826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575" b="1" dirty="0">
              <a:solidFill>
                <a:srgbClr val="4472C4">
                  <a:lumMod val="75000"/>
                </a:srgb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651814" y="3341676"/>
            <a:ext cx="1556442" cy="2182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25" b="1" dirty="0">
              <a:solidFill>
                <a:srgbClr val="4472C4">
                  <a:lumMod val="75000"/>
                </a:srgb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651816" y="3521562"/>
            <a:ext cx="1877275" cy="2182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25" b="1" dirty="0">
              <a:solidFill>
                <a:srgbClr val="4472C4">
                  <a:lumMod val="75000"/>
                </a:srgb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995644" y="4943777"/>
            <a:ext cx="2549301" cy="2182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2019 – 14,5 млн. рублей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8836" y="4509964"/>
            <a:ext cx="4257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Итого </a:t>
            </a:r>
            <a:r>
              <a:rPr lang="ru-RU" sz="1200" b="1" dirty="0" smtClean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 поддержку пищевой промышленности</a:t>
            </a:r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r>
              <a:rPr lang="ru-RU" sz="1100" b="1" dirty="0" smtClean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ru-RU" sz="1100" b="1" dirty="0">
              <a:solidFill>
                <a:srgbClr val="4472C4">
                  <a:lumMod val="75000"/>
                </a:srgb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99683" y="4500578"/>
            <a:ext cx="2335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2017 – 22,1 млн.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95644" y="4706097"/>
            <a:ext cx="2335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2018 – 14,3 млн. рублей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4866632"/>
            <a:ext cx="2057400" cy="273844"/>
          </a:xfrm>
        </p:spPr>
        <p:txBody>
          <a:bodyPr/>
          <a:lstStyle/>
          <a:p>
            <a:fld id="{56AD28DA-864E-4EAB-BEAB-D88EB6BF16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690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12668</TotalTime>
  <Words>1411</Words>
  <Application>Microsoft Office PowerPoint</Application>
  <PresentationFormat>Экран (16:9)</PresentationFormat>
  <Paragraphs>390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22</vt:i4>
      </vt:variant>
    </vt:vector>
  </HeadingPairs>
  <TitlesOfParts>
    <vt:vector size="40" baseType="lpstr">
      <vt:lpstr>Arial Unicode MS</vt:lpstr>
      <vt:lpstr>Arial</vt:lpstr>
      <vt:lpstr>Calibri</vt:lpstr>
      <vt:lpstr>Calibri Light</vt:lpstr>
      <vt:lpstr>Century Gothic</vt:lpstr>
      <vt:lpstr>Tahoma</vt:lpstr>
      <vt:lpstr>Times New Roman</vt:lpstr>
      <vt:lpstr>Тема Office</vt:lpstr>
      <vt:lpstr>7_Тема Office</vt:lpstr>
      <vt:lpstr>2_Тема Office</vt:lpstr>
      <vt:lpstr>3_Тема Office</vt:lpstr>
      <vt:lpstr>1_Тема Office</vt:lpstr>
      <vt:lpstr>5_Тема Office</vt:lpstr>
      <vt:lpstr>6_Тема Office</vt:lpstr>
      <vt:lpstr>8_Тема Office</vt:lpstr>
      <vt:lpstr>9_Тема Office</vt:lpstr>
      <vt:lpstr>10_Тема Office</vt:lpstr>
      <vt:lpstr>4_Тема Office</vt:lpstr>
      <vt:lpstr>Презентация PowerPoint</vt:lpstr>
      <vt:lpstr>Презентация PowerPoint</vt:lpstr>
      <vt:lpstr>Пищевая и перерабатывающая промышленность  Хабаровского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Финансовая поддержка  </vt:lpstr>
      <vt:lpstr> Финансовая поддержка через муниципальные программы поддержки МСП пищевой и перерабатывающей промышленности в 2018 году </vt:lpstr>
      <vt:lpstr> Финансовая поддержка через муниципальные программы поддержки МСП пищевой и перерабатывающей промышленности в 2018 году </vt:lpstr>
      <vt:lpstr> Финансовая поддержка отрасли в субъектах ДФО на 2019 год, млн.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Миистерство финансов Хабаровского края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Дмитрий Николаевич</dc:creator>
  <cp:lastModifiedBy>Кузнецов Дмитрий Николаевич</cp:lastModifiedBy>
  <cp:revision>1085</cp:revision>
  <cp:lastPrinted>2019-03-25T06:26:50Z</cp:lastPrinted>
  <dcterms:created xsi:type="dcterms:W3CDTF">2017-11-20T22:10:34Z</dcterms:created>
  <dcterms:modified xsi:type="dcterms:W3CDTF">2019-03-26T06:26:13Z</dcterms:modified>
</cp:coreProperties>
</file>