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91" r:id="rId2"/>
    <p:sldId id="588" r:id="rId3"/>
    <p:sldId id="589" r:id="rId4"/>
    <p:sldId id="590" r:id="rId5"/>
    <p:sldId id="599" r:id="rId6"/>
    <p:sldId id="601" r:id="rId7"/>
    <p:sldId id="602" r:id="rId8"/>
    <p:sldId id="603" r:id="rId9"/>
    <p:sldId id="591" r:id="rId10"/>
    <p:sldId id="600" r:id="rId11"/>
    <p:sldId id="476" r:id="rId1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FF8A"/>
    <a:srgbClr val="660066"/>
    <a:srgbClr val="8E2200"/>
    <a:srgbClr val="0000FF"/>
    <a:srgbClr val="006600"/>
    <a:srgbClr val="9966FF"/>
    <a:srgbClr val="FF6600"/>
    <a:srgbClr val="008000"/>
    <a:srgbClr val="FF3399"/>
    <a:srgbClr val="0035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82524" autoAdjust="0"/>
  </p:normalViewPr>
  <p:slideViewPr>
    <p:cSldViewPr>
      <p:cViewPr varScale="1">
        <p:scale>
          <a:sx n="56" d="100"/>
          <a:sy n="56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8684812796630087E-2"/>
          <c:y val="1.2414912955627778E-3"/>
          <c:w val="0.85372973904699556"/>
          <c:h val="0.69806437409502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СМСП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explosion val="23"/>
            <c:spPr>
              <a:solidFill>
                <a:srgbClr val="FF3399"/>
              </a:solidFill>
            </c:spPr>
          </c:dPt>
          <c:dPt>
            <c:idx val="1"/>
            <c:spPr>
              <a:solidFill>
                <a:srgbClr val="CFAFE7"/>
              </a:solidFill>
            </c:spPr>
          </c:dPt>
          <c:dPt>
            <c:idx val="2"/>
            <c:explosion val="3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-4.0853373058097504E-2"/>
                  <c:y val="-0.1114984382608282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0906200785536713"/>
                  <c:y val="-4.094145779653639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3148187557636382E-2"/>
                  <c:y val="5.84282846997068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1946158757182363E-3"/>
                  <c:y val="7.2397714991508738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6526565936014754E-2"/>
                  <c:y val="1.809907245757175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105181567013607E-3"/>
                  <c:y val="-0.1267106741910067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0270270270270382E-2"/>
                  <c:y val="-1.809954751131225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3115236631901843E-2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розничная торговля</c:v>
                </c:pt>
                <c:pt idx="1">
                  <c:v>сельское хозяйство</c:v>
                </c:pt>
                <c:pt idx="2">
                  <c:v>бытовые услуги</c:v>
                </c:pt>
                <c:pt idx="3">
                  <c:v>ЖКХ</c:v>
                </c:pt>
                <c:pt idx="4">
                  <c:v>общественное питание</c:v>
                </c:pt>
                <c:pt idx="5">
                  <c:v>строительство</c:v>
                </c:pt>
                <c:pt idx="6">
                  <c:v>прочии предприятия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414</c:v>
                </c:pt>
                <c:pt idx="1">
                  <c:v>202</c:v>
                </c:pt>
                <c:pt idx="2">
                  <c:v>87</c:v>
                </c:pt>
                <c:pt idx="3">
                  <c:v>29</c:v>
                </c:pt>
                <c:pt idx="4">
                  <c:v>29</c:v>
                </c:pt>
                <c:pt idx="5">
                  <c:v>30</c:v>
                </c:pt>
                <c:pt idx="6">
                  <c:v>279</c:v>
                </c:pt>
              </c:numCache>
            </c:numRef>
          </c:val>
        </c:ser>
        <c:dLbls>
          <c:showVal val="1"/>
        </c:dLbls>
      </c:pie3DChart>
      <c:spPr>
        <a:ln>
          <a:solidFill>
            <a:sysClr val="window" lastClr="FFFFFF"/>
          </a:solidFill>
        </a:ln>
      </c:spPr>
    </c:plotArea>
    <c:legend>
      <c:legendPos val="b"/>
      <c:layout>
        <c:manualLayout>
          <c:xMode val="edge"/>
          <c:yMode val="edge"/>
          <c:x val="5.9062458657418153E-2"/>
          <c:y val="0.65804949363122589"/>
          <c:w val="0.89126458151064036"/>
          <c:h val="0.34195050636877655"/>
        </c:manualLayout>
      </c:layout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05596869835715E-2"/>
          <c:y val="9.0560174707570523E-2"/>
          <c:w val="0.54912960532711197"/>
          <c:h val="0.81326758526306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3514083309030823E-2"/>
                  <c:y val="6.2061930245563231E-2"/>
                </c:manualLayout>
              </c:layout>
              <c:showVal val="1"/>
            </c:dLbl>
            <c:dLbl>
              <c:idx val="1"/>
              <c:layout>
                <c:manualLayout>
                  <c:x val="1.7312384563040732E-2"/>
                  <c:y val="-3.848418557553387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Процент занятого населения в районе </c:v>
                </c:pt>
                <c:pt idx="1">
                  <c:v>процент занятых на предприятиях торговли</c:v>
                </c:pt>
                <c:pt idx="2">
                  <c:v>процент занятых на предприятиях общественного питания</c:v>
                </c:pt>
                <c:pt idx="3">
                  <c:v>процент занятых на предприятиях бытовых услуг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6.0000000000000005E-2</c:v>
                </c:pt>
                <c:pt idx="2">
                  <c:v>1.0000000000000002E-2</c:v>
                </c:pt>
                <c:pt idx="3">
                  <c:v>2.0000000000000004E-2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37734519296132"/>
          <c:y val="2.4289858313026432E-2"/>
          <c:w val="0.32436339554777938"/>
          <c:h val="0.94861402976559905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111111111111111"/>
                  <c:y val="-0.10382323139257466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3702.2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1.5432098765432102E-3"/>
                  <c:y val="-7.2956865302890306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3801.2</c:v>
                </c:pt>
              </c:numCache>
            </c:numRef>
          </c:val>
        </c:ser>
        <c:dLbls>
          <c:showVal val="1"/>
        </c:dLbls>
        <c:gapWidth val="75"/>
        <c:shape val="cylinder"/>
        <c:axId val="59472128"/>
        <c:axId val="59478016"/>
        <c:axId val="59282304"/>
      </c:bar3DChart>
      <c:catAx>
        <c:axId val="59472128"/>
        <c:scaling>
          <c:orientation val="minMax"/>
        </c:scaling>
        <c:axPos val="b"/>
        <c:numFmt formatCode="General" sourceLinked="1"/>
        <c:majorTickMark val="none"/>
        <c:tickLblPos val="nextTo"/>
        <c:crossAx val="59478016"/>
        <c:crosses val="autoZero"/>
        <c:auto val="1"/>
        <c:lblAlgn val="ctr"/>
        <c:lblOffset val="100"/>
      </c:catAx>
      <c:valAx>
        <c:axId val="59478016"/>
        <c:scaling>
          <c:orientation val="minMax"/>
        </c:scaling>
        <c:axPos val="l"/>
        <c:numFmt formatCode="0.0" sourceLinked="1"/>
        <c:majorTickMark val="none"/>
        <c:tickLblPos val="nextTo"/>
        <c:crossAx val="59472128"/>
        <c:crosses val="autoZero"/>
        <c:crossBetween val="between"/>
      </c:valAx>
      <c:serAx>
        <c:axId val="59282304"/>
        <c:scaling>
          <c:orientation val="minMax"/>
        </c:scaling>
        <c:axPos val="b"/>
        <c:tickLblPos val="nextTo"/>
        <c:crossAx val="59478016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868481279663008E-2"/>
          <c:y val="1.2414912955627778E-3"/>
          <c:w val="0.85372973904699589"/>
          <c:h val="0.69806437409502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explosion val="32"/>
          <c:dPt>
            <c:idx val="0"/>
            <c:spPr>
              <a:solidFill>
                <a:srgbClr val="FF3399"/>
              </a:solidFill>
            </c:spPr>
          </c:dPt>
          <c:dPt>
            <c:idx val="1"/>
            <c:spPr>
              <a:solidFill>
                <a:srgbClr val="CFAFE7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0.10555087120656938"/>
                  <c:y val="0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0906200785536713"/>
                  <c:y val="-4.094145779653639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3148187557636379E-2"/>
                  <c:y val="5.84282846997068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1946158757182355E-3"/>
                  <c:y val="7.239771499150876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6526565936014754E-2"/>
                  <c:y val="1.809907245757175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6761096554862662E-4"/>
                  <c:y val="-1.4965424563957561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0"/>
                  <c:y val="-1.809961085136762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6.274465888149823E-2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Молочная продукция</c:v>
                </c:pt>
                <c:pt idx="1">
                  <c:v>Колбасные изделия</c:v>
                </c:pt>
                <c:pt idx="2">
                  <c:v>Водка  </c:v>
                </c:pt>
                <c:pt idx="3">
                  <c:v>Пиво</c:v>
                </c:pt>
                <c:pt idx="4">
                  <c:v>Вода</c:v>
                </c:pt>
                <c:pt idx="5">
                  <c:v>Кондитерские изделия</c:v>
                </c:pt>
                <c:pt idx="6">
                  <c:v>Рыба свежемороженная</c:v>
                </c:pt>
                <c:pt idx="7">
                  <c:v>Яйцо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0.77100000000000046</c:v>
                </c:pt>
                <c:pt idx="1">
                  <c:v>0.69000000000000039</c:v>
                </c:pt>
                <c:pt idx="2">
                  <c:v>0.69399999999999995</c:v>
                </c:pt>
                <c:pt idx="3">
                  <c:v>0.92</c:v>
                </c:pt>
                <c:pt idx="4">
                  <c:v>0.83400000000000041</c:v>
                </c:pt>
                <c:pt idx="5">
                  <c:v>0.71900000000000042</c:v>
                </c:pt>
                <c:pt idx="6">
                  <c:v>0.95800000000000041</c:v>
                </c:pt>
                <c:pt idx="7">
                  <c:v>1</c:v>
                </c:pt>
              </c:numCache>
            </c:numRef>
          </c:val>
        </c:ser>
        <c:dLbls>
          <c:showVal val="1"/>
        </c:dLbls>
      </c:pie3DChart>
      <c:spPr>
        <a:ln>
          <a:solidFill>
            <a:sysClr val="window" lastClr="FFFFFF"/>
          </a:solidFill>
        </a:ln>
      </c:spPr>
    </c:plotArea>
    <c:legend>
      <c:legendPos val="b"/>
      <c:layout>
        <c:manualLayout>
          <c:xMode val="edge"/>
          <c:yMode val="edge"/>
          <c:x val="5.9062458657418167E-2"/>
          <c:y val="0.75709646326684865"/>
          <c:w val="0.89126458151063936"/>
          <c:h val="0.24290353673315124"/>
        </c:manualLayout>
      </c:layout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F0C3573-2D9E-4004-9E5D-1D108BAFCE95}" type="datetimeFigureOut">
              <a:rPr lang="ru-RU" altLang="ru-RU"/>
              <a:pPr/>
              <a:t>26.03.2019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0D610D-CBE1-4EF2-BCFE-E66D0DB5FB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684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610D-CBE1-4EF2-BCFE-E66D0DB5FBB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610D-CBE1-4EF2-BCFE-E66D0DB5FBB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610D-CBE1-4EF2-BCFE-E66D0DB5FBB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610D-CBE1-4EF2-BCFE-E66D0DB5FBB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E2D-86FC-4047-A40F-DC543AF4B271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81E-DAE9-4853-BDC1-8003C37328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EDFA-F861-40D1-B2A0-EB47BFD41E2F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ABF1-97A5-4AE4-BC7D-83DF36EF9E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8C5D-08D2-46DF-B51E-676A26B807D1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0DF-27CA-4D6E-846C-6E0E143BB2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2453-4723-4BCD-872E-C931D5CA1216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8C6F-7FE3-4F03-89AF-BB20701150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9A95-8789-42BA-BA97-14F5A9639195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7ED-2F57-4305-A23C-2DB61C975F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E114-193D-4439-BA46-C094301D08E2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48919-C931-4ED5-9B88-B6E9F2218D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7C9-EB1F-4E25-BFB5-2B67AA767D61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E8A-7129-4744-833C-FF85C4D0AE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AC88-6B95-4C04-B31F-CECDC7828E78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0CBC-DAC7-433F-8662-60956D7735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84C6-FD0A-4991-A38B-3D90A2B280DE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B76-5DB8-40C0-94E8-9B1C0AF639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C3C5-7319-4962-B7AA-B7DECFA21D0B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63B8-A5BB-4EBB-99CC-4279FDBD52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E96E-BDD7-4EE7-AC2B-8ED41295CD28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9F2-CC20-4273-A52F-35571EB522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1F81-0173-4156-AC22-3737D4412D40}" type="datetimeFigureOut">
              <a:rPr lang="ru-RU" altLang="ru-RU" smtClean="0"/>
              <a:pPr/>
              <a:t>26.03.2019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BAC4-4679-4B55-BBA3-F3AEDFD369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143512"/>
            <a:ext cx="8572500" cy="1714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муниципального района, начальник управления по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экономическому развитию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района имени Лазо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85720" y="3857628"/>
            <a:ext cx="85725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Сторожук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Павел Анатольевич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40" name="Picture 4" descr="C:\Documents and Settings\Администрация\Мои документы\NetSpeakerphone\Received Files\Борисова Евгения - орготдел\герб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7313" y="285750"/>
            <a:ext cx="7429500" cy="1588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57313" y="500063"/>
            <a:ext cx="7000875" cy="1587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7313" y="714375"/>
            <a:ext cx="6572250" cy="1588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57313" y="928688"/>
            <a:ext cx="6143625" cy="1587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1142984"/>
            <a:ext cx="9144000" cy="257176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 совершенствовании работы по созданию условий для развития продовольственного рынка, торговли, общественного питания, содействию развитию малого и среднего предпринимательства в муниципальном районе имени Лазо»</a:t>
            </a:r>
            <a:endParaRPr lang="ru-RU" altLang="ru-RU" sz="2800" b="1" dirty="0" smtClean="0">
              <a:solidFill>
                <a:srgbClr val="1025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Супермаркеты муниципального района имени Лазо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:\Управление экономики\Отдел развития промышленности, сельского хозяйства и потребительского рынка\Усова Татьяна Анатольевна\предприятия бытовки торговли фото 2019\логотип матр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500330" cy="2071712"/>
          </a:xfrm>
          <a:prstGeom prst="rect">
            <a:avLst/>
          </a:prstGeom>
          <a:noFill/>
        </p:spPr>
      </p:pic>
      <p:pic>
        <p:nvPicPr>
          <p:cNvPr id="2051" name="Picture 3" descr="Z:\Управление экономики\Отдел развития промышленности, сельского хозяйства и потребительского рынка\Усова Татьяна Анатольевна\предприятия бытовки торговли фото 2019\задарм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3819"/>
          <a:stretch>
            <a:fillRect/>
          </a:stretch>
        </p:blipFill>
        <p:spPr bwMode="auto">
          <a:xfrm>
            <a:off x="5081442" y="1428736"/>
            <a:ext cx="3848276" cy="2571768"/>
          </a:xfrm>
          <a:prstGeom prst="rect">
            <a:avLst/>
          </a:prstGeom>
          <a:noFill/>
        </p:spPr>
      </p:pic>
      <p:pic>
        <p:nvPicPr>
          <p:cNvPr id="2052" name="Picture 4" descr="Z:\Управление экономики\Отдел развития промышленности, сельского хозяйства и потребительского рынка\Усова Татьяна Анатольевна\предприятия бытовки торговли фото 2019\амб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786346" cy="3000396"/>
          </a:xfrm>
          <a:prstGeom prst="rect">
            <a:avLst/>
          </a:prstGeom>
          <a:noFill/>
        </p:spPr>
      </p:pic>
      <p:pic>
        <p:nvPicPr>
          <p:cNvPr id="3074" name="Picture 2" descr="Z:\Управление экономики\Отдел развития промышленности, сельского хозяйства и потребительского рынка\Усова Татьяна Анатольевна\предприятия бытовки торговли фото 2019\HoT2k6Ks1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507209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57158" y="4214818"/>
            <a:ext cx="8572500" cy="221457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муниципального района, начальник управления по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экономическому развитию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района имени Лазо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85720" y="1500174"/>
            <a:ext cx="8572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4" descr="C:\Documents and Settings\Администрация\Мои документы\NetSpeakerphone\Received Files\Борисова Евгения - орготдел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3934"/>
            <a:ext cx="819150" cy="107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7313" y="285751"/>
            <a:ext cx="7429500" cy="2116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57314" y="499534"/>
            <a:ext cx="7000875" cy="2117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7313" y="713318"/>
            <a:ext cx="6572250" cy="2116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57314" y="929218"/>
            <a:ext cx="6143625" cy="2116"/>
          </a:xfrm>
          <a:prstGeom prst="line">
            <a:avLst/>
          </a:prstGeom>
          <a:ln w="952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3608" y="2132856"/>
            <a:ext cx="7186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Сторожук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Павел Анатольевич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районе имени Лазо зарегистрированы и осуществляют свою деятельность 1070 субъектов малого и среднего предпринимательства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11741"/>
          </a:xfrm>
        </p:spPr>
        <p:txBody>
          <a:bodyPr/>
          <a:lstStyle/>
          <a:p>
            <a:r>
              <a:rPr lang="ru-RU" sz="1800" dirty="0" smtClean="0"/>
              <a:t>Предприятия района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500174"/>
          <a:ext cx="856895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Численность работающих в сфере потребительского рынка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Оборот потребительского рынка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Представленность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продукции краевых производителей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214422"/>
          <a:ext cx="728667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Пищевая и перерабатывающая 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отгруженных товаров, работ, услуг предприятий составляет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802,3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71736" y="164305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86446" y="1643050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8596" y="1857364"/>
            <a:ext cx="3214710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предприятия по переработке молока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857364"/>
            <a:ext cx="3929090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предприятия по производству хлеба и хлебобулочных и кондитерских изделий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786058"/>
            <a:ext cx="3214710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27,6 тыс.тонн молока, 113%  к уровню 2017 года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3571876"/>
            <a:ext cx="3857652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произведено 976,5 тонн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хлеба или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88,7% тонн к уровню 2017 года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3857628"/>
            <a:ext cx="335784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Инвестиции отрасли на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модернизацию за 5 лет</a:t>
            </a: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capost.media/upload/iblock/667/6672ee415a524db6d036b95e79540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40122"/>
            <a:ext cx="4929222" cy="3103588"/>
          </a:xfrm>
          <a:prstGeom prst="rect">
            <a:avLst/>
          </a:prstGeom>
          <a:noFill/>
        </p:spPr>
      </p:pic>
      <p:pic>
        <p:nvPicPr>
          <p:cNvPr id="9" name="Picture 4" descr="https://www.info-line.ru/upload/iblock/76a/76a4d855b814c0f3db79a11a31bbb715.png"/>
          <p:cNvPicPr>
            <a:picLocks noChangeAspect="1" noChangeArrowheads="1"/>
          </p:cNvPicPr>
          <p:nvPr/>
        </p:nvPicPr>
        <p:blipFill>
          <a:blip r:embed="rId3" cstate="print"/>
          <a:srcRect l="4168" t="11243" r="6249" b="6305"/>
          <a:stretch>
            <a:fillRect/>
          </a:stretch>
        </p:blipFill>
        <p:spPr bwMode="auto">
          <a:xfrm>
            <a:off x="3643306" y="4811251"/>
            <a:ext cx="2000232" cy="20467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714356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Трудоустроено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3\Desktop\Галя\разное\Фото сх работы\молочный модуль АО Хорское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786348" cy="3119936"/>
          </a:xfrm>
          <a:prstGeom prst="rect">
            <a:avLst/>
          </a:prstGeom>
          <a:noFill/>
        </p:spPr>
      </p:pic>
      <p:pic>
        <p:nvPicPr>
          <p:cNvPr id="5" name="Рисунок 4" descr="C:\Users\User3\Desktop\хорская буренка 2.jpg"/>
          <p:cNvPicPr/>
          <p:nvPr/>
        </p:nvPicPr>
        <p:blipFill>
          <a:blip r:embed="rId5" cstate="print"/>
          <a:srcRect l="10045" t="23333" r="12946" b="9999"/>
          <a:stretch>
            <a:fillRect/>
          </a:stretch>
        </p:blipFill>
        <p:spPr bwMode="auto">
          <a:xfrm>
            <a:off x="3500430" y="192880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2019 году потребительской кооперацией Хабаровского края рассматривается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712968" cy="515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968"/>
              </a:tblGrid>
              <a:tr h="1663825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заготовительно-перерабатывающая </a:t>
                      </a: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потребкооперации стоимостью 19,8 млн. рублей, с созданием дополнительных 20 рабочих мест в Георгиевском сельском поселении. Объем заготовительной деятельности 20 тонн </a:t>
                      </a: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ежегодно;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3905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</a:t>
                      </a: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линии по производству пряников мощностью 838 тонн в год. Стоимостью проекта 10 млн. рублей и созданием 16 рабочих </a:t>
                      </a: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8255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современной линии розлива минеральной воды в ПЭТ-тару и стекло (газированной, негазированной), лимонада мощностью 744 тонны в год и стоимостью проекта 17 млн. рублей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Поддержка малого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среднего предпринимательства в муниципальном районе имени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Лазо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96944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623"/>
                <a:gridCol w="2105437"/>
                <a:gridCol w="1503884"/>
              </a:tblGrid>
              <a:tr h="170591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поддержки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5023"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 млн. рублей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74202"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«Южный территориальный Фонд поддержки предпринимательства»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 млн. рублей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 микрозаймов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5676</TotalTime>
  <Words>322</Words>
  <Application>Microsoft Office PowerPoint</Application>
  <PresentationFormat>Экран (4:3)</PresentationFormat>
  <Paragraphs>64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Заместитель главы администрации муниципального района, начальник управления по экономическому развитию администрации муниципального района имени Лазо</vt:lpstr>
      <vt:lpstr>В районе имени Лазо зарегистрированы и осуществляют свою деятельность 1070 субъектов малого и среднего предпринимательства</vt:lpstr>
      <vt:lpstr>Численность работающих в сфере потребительского рынка</vt:lpstr>
      <vt:lpstr>Оборот потребительского рынка  (млн. рублей)</vt:lpstr>
      <vt:lpstr>Представленность продукции краевых производителей</vt:lpstr>
      <vt:lpstr>Пищевая и перерабатывающая промышленность       Объем отгруженных товаров, работ, услуг предприятий составляет 802,3 тысяч рублей </vt:lpstr>
      <vt:lpstr>Слайд 7</vt:lpstr>
      <vt:lpstr>  В 2019 году потребительской кооперацией Хабаровского края рассматривается  3 пилотных проекта </vt:lpstr>
      <vt:lpstr> Поддержка малого и среднего предпринимательства в муниципальном районе имени Лазо</vt:lpstr>
      <vt:lpstr>Супермаркеты муниципального района имени Лазо</vt:lpstr>
      <vt:lpstr>Заместитель главы администрации муниципального района, начальник управления по экономическому развитию администрации муниципального района имени Лазо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 развития муниципальных образований Хабаровского края, основанных на местных инициативах граждан</dc:title>
  <dc:creator>Калинчук</dc:creator>
  <cp:lastModifiedBy>eco_user1</cp:lastModifiedBy>
  <cp:revision>513</cp:revision>
  <dcterms:created xsi:type="dcterms:W3CDTF">2014-09-24T09:43:29Z</dcterms:created>
  <dcterms:modified xsi:type="dcterms:W3CDTF">2019-03-26T07:15:38Z</dcterms:modified>
</cp:coreProperties>
</file>