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90" r:id="rId3"/>
    <p:sldId id="293" r:id="rId4"/>
    <p:sldId id="294" r:id="rId5"/>
    <p:sldId id="292" r:id="rId6"/>
    <p:sldId id="272" r:id="rId7"/>
    <p:sldId id="295" r:id="rId8"/>
    <p:sldId id="287" r:id="rId9"/>
    <p:sldId id="296" r:id="rId10"/>
    <p:sldId id="298" r:id="rId11"/>
    <p:sldId id="297" r:id="rId12"/>
    <p:sldId id="289" r:id="rId13"/>
    <p:sldId id="29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аниславовна Елена" initials="СЕ" lastIdx="0" clrIdx="0">
    <p:extLst>
      <p:ext uri="{19B8F6BF-5375-455C-9EA6-DF929625EA0E}">
        <p15:presenceInfo xmlns:p15="http://schemas.microsoft.com/office/powerpoint/2012/main" xmlns="" userId="9ebb404615ad30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  <a:srgbClr val="2FBA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Темный стиль 1 —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6" autoAdjust="0"/>
    <p:restoredTop sz="94660"/>
  </p:normalViewPr>
  <p:slideViewPr>
    <p:cSldViewPr>
      <p:cViewPr varScale="1">
        <p:scale>
          <a:sx n="86" d="100"/>
          <a:sy n="86" d="100"/>
        </p:scale>
        <p:origin x="-8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608523784095677E-2"/>
          <c:y val="0.1052415198199968"/>
          <c:w val="0.56416004282352461"/>
          <c:h val="0.7728849772799455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Виды </c:v>
                </c:pt>
              </c:strCache>
            </c:strRef>
          </c:tx>
          <c:explosion val="25"/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3.6269939540767904E-2"/>
                  <c:y val="-4.18611016198147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19,2%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1"/>
              <c:layout>
                <c:manualLayout>
                  <c:x val="5.6481179510520334E-3"/>
                  <c:y val="-9.89398454974464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15,4%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2"/>
              <c:layout>
                <c:manualLayout>
                  <c:x val="-2.1342341890327611E-2"/>
                  <c:y val="6.6138503747993312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30,8%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3"/>
              <c:layout>
                <c:manualLayout>
                  <c:x val="-5.6524185484766887E-3"/>
                  <c:y val="-0.1191248192112970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5,4%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4"/>
              <c:layout>
                <c:manualLayout>
                  <c:x val="3.4026595611240357E-2"/>
                  <c:y val="-1.38902430662342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9,2%</a:t>
                    </a:r>
                    <a:endParaRPr lang="en-US" dirty="0"/>
                  </a:p>
                </c:rich>
              </c:tx>
              <c:dLblPos val="bestFit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Мясоперерабатывающая                                                                    (6 предприятий - 19,2%)</c:v>
                </c:pt>
                <c:pt idx="1">
                  <c:v>Молокоперерабатывающая                                                    (4 предприятия - 15,4%)</c:v>
                </c:pt>
                <c:pt idx="2">
                  <c:v>Хлебопекарная                                                      (9 предприятий - 36,1%)</c:v>
                </c:pt>
                <c:pt idx="3">
                  <c:v>Рыбоперерабатывающая                                   (4 предприятия - 15,4%)</c:v>
                </c:pt>
                <c:pt idx="4">
                  <c:v>Производство минеральных вод (5 предприятий - 19,2%)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22.2</c:v>
                </c:pt>
                <c:pt idx="1">
                  <c:v>15.4</c:v>
                </c:pt>
                <c:pt idx="2">
                  <c:v>36.1</c:v>
                </c:pt>
                <c:pt idx="3">
                  <c:v>15.4</c:v>
                </c:pt>
                <c:pt idx="4">
                  <c:v>19.2</c:v>
                </c:pt>
              </c:numCache>
            </c:numRef>
          </c:val>
        </c:ser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504045548105198"/>
          <c:y val="3.4397926979306832E-2"/>
          <c:w val="0.29202310854349517"/>
          <c:h val="0.9086950066481278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1.7171734243750743E-2"/>
          <c:w val="0.64300756200130771"/>
          <c:h val="0.937036974439580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explosion val="12"/>
          </c:dPt>
          <c:dPt>
            <c:idx val="1"/>
            <c:explosion val="10"/>
          </c:dPt>
          <c:dPt>
            <c:idx val="2"/>
            <c:explosion val="7"/>
          </c:dPt>
          <c:dPt>
            <c:idx val="3"/>
            <c:explosion val="9"/>
          </c:dPt>
          <c:dPt>
            <c:idx val="4"/>
            <c:explosion val="10"/>
          </c:dPt>
          <c:dPt>
            <c:idx val="5"/>
            <c:explosion val="12"/>
          </c:dPt>
          <c:dPt>
            <c:idx val="6"/>
            <c:explosion val="10"/>
          </c:dPt>
          <c:cat>
            <c:strRef>
              <c:f>Лист1!$A$2:$A$8</c:f>
              <c:strCache>
                <c:ptCount val="7"/>
                <c:pt idx="0">
                  <c:v>яйцо (97,5%)</c:v>
                </c:pt>
                <c:pt idx="1">
                  <c:v>пиво (88,9%)</c:v>
                </c:pt>
                <c:pt idx="2">
                  <c:v>водка и ликероводочные изделия (86%)</c:v>
                </c:pt>
                <c:pt idx="3">
                  <c:v>молочная продукция (78,9%)</c:v>
                </c:pt>
                <c:pt idx="4">
                  <c:v>колбасные изделия (68,4%)</c:v>
                </c:pt>
                <c:pt idx="5">
                  <c:v>вода минеральная питьевая (75,8%)</c:v>
                </c:pt>
                <c:pt idx="6">
                  <c:v>кондитерские изделия (51,6%)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97.5</c:v>
                </c:pt>
                <c:pt idx="1">
                  <c:v>88.9</c:v>
                </c:pt>
                <c:pt idx="2">
                  <c:v>86</c:v>
                </c:pt>
                <c:pt idx="3">
                  <c:v>78.900000000000006</c:v>
                </c:pt>
                <c:pt idx="4">
                  <c:v>68.400000000000006</c:v>
                </c:pt>
                <c:pt idx="5">
                  <c:v>75.8</c:v>
                </c:pt>
                <c:pt idx="6">
                  <c:v>51.6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0" y="0"/>
          <a:ext cx="7920880" cy="27361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solidFill>
            <a:srgbClr val="4F81BD">
              <a:shade val="50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0.43847</cdr:x>
      <cdr:y>0.08114</cdr:y>
    </cdr:from>
    <cdr:to>
      <cdr:x>0.50744</cdr:x>
      <cdr:y>0.12982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51920" y="360040"/>
          <a:ext cx="605900" cy="2160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97,5 %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0.6106</cdr:x>
      <cdr:y>0.29209</cdr:y>
    </cdr:from>
    <cdr:to>
      <cdr:x>0.68819</cdr:x>
      <cdr:y>0.37322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64088" y="1296144"/>
          <a:ext cx="681627" cy="360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88, 9 %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</cdr:x>
      <cdr:y>0.63286</cdr:y>
    </cdr:from>
    <cdr:to>
      <cdr:x>0.09016</cdr:x>
      <cdr:y>0.71399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0" y="2808312"/>
          <a:ext cx="792088" cy="360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68,4 % 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0.03448</cdr:x>
      <cdr:y>0.30831</cdr:y>
    </cdr:from>
    <cdr:to>
      <cdr:x>0.14395</cdr:x>
      <cdr:y>0.51438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8032" y="136815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0.19472</cdr:y>
    </cdr:from>
    <cdr:to>
      <cdr:x>0.10947</cdr:x>
      <cdr:y>0.40079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8640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0.05322</cdr:x>
      <cdr:y>0.14604</cdr:y>
    </cdr:from>
    <cdr:to>
      <cdr:x>0.16269</cdr:x>
      <cdr:y>0.2434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67544" y="648072"/>
          <a:ext cx="961691" cy="432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75,8 %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0.21716</cdr:x>
      <cdr:y>0.06491</cdr:y>
    </cdr:from>
    <cdr:to>
      <cdr:x>0.29474</cdr:x>
      <cdr:y>0.14604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07704" y="288032"/>
          <a:ext cx="681538" cy="360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 smtClean="0"/>
            <a:t>51,6%</a:t>
          </a:r>
          <a:endParaRPr lang="ru-RU" sz="1400" dirty="0"/>
        </a:p>
      </cdr:txBody>
    </cdr:sp>
  </cdr:relSizeAnchor>
  <cdr:relSizeAnchor xmlns:cdr="http://schemas.openxmlformats.org/drawingml/2006/chartDrawing">
    <cdr:from>
      <cdr:x>0.13115</cdr:x>
      <cdr:y>0.81135</cdr:y>
    </cdr:from>
    <cdr:to>
      <cdr:x>0.21311</cdr:x>
      <cdr:y>0.88071</cdr:y>
    </cdr:to>
    <cdr:sp macro="" textlink="">
      <cdr:nvSpPr>
        <cdr:cNvPr id="11" name="TextBox 6"/>
        <cdr:cNvSpPr txBox="1"/>
      </cdr:nvSpPr>
      <cdr:spPr>
        <a:xfrm xmlns:a="http://schemas.openxmlformats.org/drawingml/2006/main">
          <a:off x="1152128" y="3600400"/>
          <a:ext cx="72008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1400" dirty="0" smtClean="0"/>
            <a:t>78,9%</a:t>
          </a:r>
          <a:endParaRPr lang="ru-RU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134BC-2A60-4DEF-A713-5C1E5DEFE717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DF6A7-857D-41F4-8CC1-2467067E7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061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DF6A7-857D-41F4-8CC1-2467067E7D0B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B708B-5167-4441-BBFF-F36B5C5AB24F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A4992-9AC6-4A54-8C1C-551C2401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3.xlsx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all" dirty="0" smtClean="0">
                <a:solidFill>
                  <a:srgbClr val="002060"/>
                </a:solidFill>
                <a:latin typeface="Book Antiqua" pitchFamily="18" charset="0"/>
              </a:rPr>
              <a:t/>
            </a:r>
            <a:br>
              <a:rPr lang="ru-RU" sz="3600" b="1" cap="all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3600" b="1" cap="all" dirty="0" smtClean="0">
                <a:solidFill>
                  <a:srgbClr val="002060"/>
                </a:solidFill>
                <a:latin typeface="Book Antiqua" pitchFamily="18" charset="0"/>
              </a:rPr>
              <a:t/>
            </a:r>
            <a:br>
              <a:rPr lang="ru-RU" sz="3600" b="1" cap="all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sz="3600" b="1" cap="all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br>
              <a:rPr lang="ru-RU" sz="3600" b="1" cap="all" dirty="0" smtClean="0">
                <a:solidFill>
                  <a:srgbClr val="002060"/>
                </a:solidFill>
                <a:latin typeface="Book Antiqua" pitchFamily="18" charset="0"/>
              </a:rPr>
            </a:br>
            <a:endParaRPr lang="ru-RU" sz="3600" b="1" cap="all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0" y="3356992"/>
            <a:ext cx="9144000" cy="295232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Ассоциация «Совет муниципальных образований Хабаровского края»</a:t>
            </a:r>
          </a:p>
          <a:p>
            <a:pPr algn="ctr"/>
            <a:endParaRPr lang="ru-RU" sz="24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Стояние и перспективы развития пищевой и перерабатывающей промышленности, потребительской кооперации в Хабаровском муниципальном районе</a:t>
            </a:r>
          </a:p>
          <a:p>
            <a:pPr algn="ctr"/>
            <a:endParaRPr lang="ru-RU" sz="3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ru-RU" sz="3200" b="1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Литвинова Татьяна Васильевна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и.о. первого заместителя главы администрации Хабаровского муниципального района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8" y="587728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Miranda IM\Принятые файлы\Лавриненко Павел Алексеевич\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Miranda IM\Принятые файлы\Лавриненко Павел Алексеевич\IMG_0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1268760"/>
            <a:ext cx="9396536" cy="1296144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Кооперирование населения по системе Хабаровского </a:t>
            </a:r>
            <a:r>
              <a:rPr lang="ru-RU" sz="3200" b="1" i="1" dirty="0" err="1" smtClean="0">
                <a:solidFill>
                  <a:schemeClr val="tx2">
                    <a:lumMod val="75000"/>
                  </a:schemeClr>
                </a:solidFill>
              </a:rPr>
              <a:t>Крайпотребсоюза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>(в разрезе Хабаровского муниципального района)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79389" y="2924175"/>
          <a:ext cx="8856662" cy="2770188"/>
        </p:xfrm>
        <a:graphic>
          <a:graphicData uri="http://schemas.openxmlformats.org/presentationml/2006/ole">
            <p:oleObj spid="_x0000_s2050" name="Лист" r:id="rId3" imgW="6924743" imgH="188595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916840"/>
            <a:ext cx="7074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4544" y="3501008"/>
            <a:ext cx="97210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Литвинова Татьяна Васильевна</a:t>
            </a:r>
          </a:p>
          <a:p>
            <a:pPr algn="ctr"/>
            <a:endParaRPr lang="ru-RU" sz="3200" b="1" i="1" u="sng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и.о. первого заместителя главы администрации Хабаровского муниципального района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81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96855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>
              <a:buNone/>
            </a:pPr>
            <a:endParaRPr lang="ru-RU" sz="2800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sz="1600" dirty="0" smtClean="0"/>
          </a:p>
          <a:p>
            <a:pPr algn="ctr">
              <a:buNone/>
            </a:pPr>
            <a:r>
              <a:rPr lang="ru-RU" sz="1600" dirty="0" smtClean="0"/>
              <a:t>                                        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5536" y="112475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4" name="Объект 1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396854723"/>
              </p:ext>
            </p:extLst>
          </p:nvPr>
        </p:nvGraphicFramePr>
        <p:xfrm>
          <a:off x="539552" y="2420888"/>
          <a:ext cx="837093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1052736"/>
            <a:ext cx="8892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Отраслевая структура пищевой и перерабатывающей промышленности Хабаровского муниципального района</a:t>
            </a:r>
            <a:endParaRPr lang="ru-RU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32725"/>
            <a:ext cx="8229600" cy="9121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Поставщики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мясных полуфабрикатов и колбасных изделий в Хабаровском муниципальном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районе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1" y="5085184"/>
            <a:ext cx="3276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Мясоперерабатывающее предприятие «СКИФ» адрес: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c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. Ракитное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515719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ООО «Мостовик плюс» адрес: с. Восточное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243" name="Picture 3" descr="C:\Users\StepanovaK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1700808"/>
            <a:ext cx="4217863" cy="3372842"/>
          </a:xfrm>
          <a:prstGeom prst="rect">
            <a:avLst/>
          </a:prstGeom>
          <a:noFill/>
        </p:spPr>
      </p:pic>
      <p:pic>
        <p:nvPicPr>
          <p:cNvPr id="10244" name="Picture 4" descr="C:\Users\StepanovaK\Desktop\ув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674" y="1700808"/>
            <a:ext cx="4400894" cy="33582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8633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528" y="1052737"/>
            <a:ext cx="8838473" cy="360040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Предприятия производители хлебобулочных изделий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  <a:cs typeface="Times New Roman" pitchFamily="18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2323216" cy="2492896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4005066"/>
            <a:ext cx="2411760" cy="242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51876" y="55256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339752" y="4509122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В Хабаровском муниципальном районе производится более 45 наименований хлеба и хлебобулочных изделий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3554" name="Picture 2" descr="C:\Miranda IM\Принятые файлы\Анисенко Ирина Геннадьевна\SAM_0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7" y="1412776"/>
            <a:ext cx="4744525" cy="2668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8794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5" y="836718"/>
            <a:ext cx="8111239" cy="60006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Производители рыбной продукции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2536462" cy="24482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240393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3207" y="1700808"/>
            <a:ext cx="206079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499992" y="422108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ООО «Русская рыба» адрес:                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с.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Н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екрасовка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,             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4149080"/>
            <a:ext cx="241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ООО 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Торгрыбпром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», адрес: с. Тополево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149080"/>
            <a:ext cx="2195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ООО «РК «Капитал», адрес:                    с. Тополево,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92280" y="4221088"/>
            <a:ext cx="2051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</a:rPr>
              <a:t>ООО «Агапов», адрес:                   с. Ильинка    </a:t>
            </a:r>
          </a:p>
          <a:p>
            <a:endParaRPr lang="ru-RU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41022" y="5301208"/>
            <a:ext cx="88029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В настоящее время предприятия выпускают в пределах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200 наименований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сертифицированной продукции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Book Antiqua" pitchFamily="18" charset="0"/>
            </a:endParaRPr>
          </a:p>
        </p:txBody>
      </p:sp>
      <p:pic>
        <p:nvPicPr>
          <p:cNvPr id="8193" name="Picture 1" descr="C:\Miranda IM\Принятые файлы\Лавриненко Павел Алексеевич\20180530_103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00808"/>
            <a:ext cx="2138457" cy="24590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805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15" grpId="0"/>
      <p:bldP spid="153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89052"/>
            <a:ext cx="8352928" cy="1362075"/>
          </a:xfrm>
        </p:spPr>
        <p:txBody>
          <a:bodyPr>
            <a:normAutofit/>
          </a:bodyPr>
          <a:lstStyle/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ru-RU" b="0" dirty="0" smtClean="0"/>
              <a:t> </a:t>
            </a:r>
            <a:r>
              <a:rPr lang="ru-RU" b="0" cap="none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0" dirty="0"/>
          </a:p>
        </p:txBody>
      </p:sp>
      <p:pic>
        <p:nvPicPr>
          <p:cNvPr id="6145" name="Picture 1" descr="C:\Users\StepanovaK\Desktop\Screenshot_20190326-102355_Inst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4355976" cy="465313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1" y="908726"/>
            <a:ext cx="93547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В 2018 году на территории Хабаровского муниципального района </a:t>
            </a:r>
          </a:p>
          <a:p>
            <a:pPr algn="ctr"/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запущен комплекс по переработке молока </a:t>
            </a:r>
          </a:p>
          <a:p>
            <a:pPr algn="ctr"/>
            <a:r>
              <a:rPr lang="ru-RU" sz="3200" b="1" i="1" u="sng" dirty="0" smtClean="0">
                <a:solidFill>
                  <a:schemeClr val="tx2">
                    <a:lumMod val="75000"/>
                  </a:schemeClr>
                </a:solidFill>
              </a:rPr>
              <a:t>КФХ «</a:t>
            </a:r>
            <a:r>
              <a:rPr lang="ru-RU" sz="3200" b="1" i="1" u="sng" dirty="0" err="1" smtClean="0">
                <a:solidFill>
                  <a:schemeClr val="tx2">
                    <a:lumMod val="75000"/>
                  </a:schemeClr>
                </a:solidFill>
              </a:rPr>
              <a:t>Краснореченское</a:t>
            </a:r>
            <a:endParaRPr lang="ru-RU" sz="3200" b="1" i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69" name="Picture 1" descr="C:\Miranda IM\Принятые файлы\Семирякова Яна Анатольевна\Screenshot_20190326-174501_Insta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157734"/>
            <a:ext cx="4499992" cy="4700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773278"/>
          </a:xfrm>
        </p:spPr>
        <p:txBody>
          <a:bodyPr>
            <a:noAutofit/>
          </a:bodyPr>
          <a:lstStyle/>
          <a:p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Представленность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Book Antiqua" pitchFamily="18" charset="0"/>
                <a:cs typeface="Times New Roman" pitchFamily="18" charset="0"/>
              </a:rPr>
              <a:t> продукции краевых производителей в торговых объектах Хабаровского муниципального района</a:t>
            </a:r>
            <a:endParaRPr lang="ru-RU" sz="2400" b="1" i="1" dirty="0">
              <a:latin typeface="Book Antiqua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988840"/>
          <a:ext cx="8784976" cy="4437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283968" y="5445224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86 %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Miranda IM\Принятые файлы\Овчинникова Яна Юрьевна\IMG_0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Miranda IM\Принятые файлы\Овчинникова Яна Юрьевна\остров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5587</TotalTime>
  <Words>196</Words>
  <Application>Microsoft Office PowerPoint</Application>
  <PresentationFormat>Экран (4:3)</PresentationFormat>
  <Paragraphs>55</Paragraphs>
  <Slides>13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Лист</vt:lpstr>
      <vt:lpstr>    </vt:lpstr>
      <vt:lpstr>Слайд 2</vt:lpstr>
      <vt:lpstr>Поставщики мясных полуфабрикатов и колбасных изделий в Хабаровском муниципальном районе</vt:lpstr>
      <vt:lpstr>Предприятия производители хлебобулочных изделий</vt:lpstr>
      <vt:lpstr>Производители рыбной продукции</vt:lpstr>
      <vt:lpstr>  </vt:lpstr>
      <vt:lpstr>Представленность продукции краевых производителей в торговых объектах Хабаровского муниципального района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SlepczovA</dc:creator>
  <cp:lastModifiedBy>StepanovaK</cp:lastModifiedBy>
  <cp:revision>512</cp:revision>
  <dcterms:created xsi:type="dcterms:W3CDTF">2016-03-22T06:37:53Z</dcterms:created>
  <dcterms:modified xsi:type="dcterms:W3CDTF">2019-03-26T08:59:11Z</dcterms:modified>
</cp:coreProperties>
</file>