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7" r:id="rId2"/>
    <p:sldId id="311" r:id="rId3"/>
    <p:sldId id="310" r:id="rId4"/>
    <p:sldId id="312" r:id="rId5"/>
    <p:sldId id="262" r:id="rId6"/>
    <p:sldId id="313" r:id="rId7"/>
    <p:sldId id="314" r:id="rId8"/>
    <p:sldId id="317" r:id="rId9"/>
    <p:sldId id="30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70" autoAdjust="0"/>
    <p:restoredTop sz="94700"/>
  </p:normalViewPr>
  <p:slideViewPr>
    <p:cSldViewPr snapToGrid="0">
      <p:cViewPr>
        <p:scale>
          <a:sx n="71" d="100"/>
          <a:sy n="71" d="100"/>
        </p:scale>
        <p:origin x="2592" y="1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239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342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571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814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 defTabSz="821531">
              <a:lnSpc>
                <a:spcPct val="100000"/>
              </a:lnSpc>
              <a:buSzTx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 defTabSz="821531">
              <a:lnSpc>
                <a:spcPct val="100000"/>
              </a:lnSpc>
              <a:buSzTx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 defTabSz="821531">
              <a:lnSpc>
                <a:spcPct val="100000"/>
              </a:lnSpc>
              <a:buSzTx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 defTabSz="821531">
              <a:lnSpc>
                <a:spcPct val="100000"/>
              </a:lnSpc>
              <a:buSzTx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 defTabSz="821531">
              <a:lnSpc>
                <a:spcPct val="100000"/>
              </a:lnSpc>
              <a:buSzTx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 algn="ctr">
              <a:defRPr sz="84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 defTabSz="821531">
              <a:lnSpc>
                <a:spcPct val="100000"/>
              </a:lnSpc>
              <a:buSzTx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 defTabSz="821531">
              <a:lnSpc>
                <a:spcPct val="100000"/>
              </a:lnSpc>
              <a:buSzTx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 defTabSz="821531">
              <a:lnSpc>
                <a:spcPct val="100000"/>
              </a:lnSpc>
              <a:buSzTx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 defTabSz="821531">
              <a:lnSpc>
                <a:spcPct val="100000"/>
              </a:lnSpc>
              <a:buSzTx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 defTabSz="821531">
              <a:lnSpc>
                <a:spcPct val="100000"/>
              </a:lnSpc>
              <a:buSzTx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 defTabSz="821531">
              <a:lnSpc>
                <a:spcPct val="100000"/>
              </a:lnSpc>
              <a:spcBef>
                <a:spcPts val="4500"/>
              </a:spcBef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08264" indent="-465364" defTabSz="821531">
              <a:lnSpc>
                <a:spcPct val="100000"/>
              </a:lnSpc>
              <a:spcBef>
                <a:spcPts val="4500"/>
              </a:spcBef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51164" indent="-465364" defTabSz="821531">
              <a:lnSpc>
                <a:spcPct val="100000"/>
              </a:lnSpc>
              <a:spcBef>
                <a:spcPts val="4500"/>
              </a:spcBef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494064" indent="-465364" defTabSz="821531">
              <a:lnSpc>
                <a:spcPct val="100000"/>
              </a:lnSpc>
              <a:spcBef>
                <a:spcPts val="4500"/>
              </a:spcBef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36964" indent="-465364" defTabSz="821531">
              <a:lnSpc>
                <a:spcPct val="100000"/>
              </a:lnSpc>
              <a:spcBef>
                <a:spcPts val="4500"/>
              </a:spcBef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 defTabSz="821531">
              <a:lnSpc>
                <a:spcPct val="100000"/>
              </a:lnSpc>
              <a:buSzTx/>
              <a:buNone/>
              <a:defRPr sz="3200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821531">
              <a:lnSpc>
                <a:spcPct val="100000"/>
              </a:lnSpc>
              <a:buSzTx/>
              <a:buNone/>
              <a:defRPr sz="4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krobat Light"/>
        </a:defRPr>
      </a:lvl1pPr>
      <a:lvl2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krobat Light"/>
        </a:defRPr>
      </a:lvl2pPr>
      <a:lvl3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krobat Light"/>
        </a:defRPr>
      </a:lvl3pPr>
      <a:lvl4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krobat Light"/>
        </a:defRPr>
      </a:lvl4pPr>
      <a:lvl5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krobat Light"/>
        </a:defRPr>
      </a:lvl5pPr>
      <a:lvl6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krobat Light"/>
        </a:defRPr>
      </a:lvl6pPr>
      <a:lvl7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krobat Light"/>
        </a:defRPr>
      </a:lvl7pPr>
      <a:lvl8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krobat Light"/>
        </a:defRPr>
      </a:lvl8pPr>
      <a:lvl9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krobat Light"/>
        </a:defRPr>
      </a:lvl9pPr>
    </p:titleStyle>
    <p:bodyStyle>
      <a:lvl1pPr marL="416718" marR="0" indent="-416718" algn="l" defTabSz="457200" rtl="0" latinLnBrk="0">
        <a:lnSpc>
          <a:spcPts val="49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 Light"/>
          <a:ea typeface="Open Sans Light"/>
          <a:cs typeface="Open Sans Light"/>
          <a:sym typeface="Open Sans Light"/>
        </a:defRPr>
      </a:lvl1pPr>
      <a:lvl2pPr marL="861218" marR="0" indent="-416718" algn="l" defTabSz="457200" rtl="0" latinLnBrk="0">
        <a:lnSpc>
          <a:spcPts val="49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 Light"/>
          <a:ea typeface="Open Sans Light"/>
          <a:cs typeface="Open Sans Light"/>
          <a:sym typeface="Open Sans Light"/>
        </a:defRPr>
      </a:lvl2pPr>
      <a:lvl3pPr marL="1305718" marR="0" indent="-416718" algn="l" defTabSz="457200" rtl="0" latinLnBrk="0">
        <a:lnSpc>
          <a:spcPts val="49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 Light"/>
          <a:ea typeface="Open Sans Light"/>
          <a:cs typeface="Open Sans Light"/>
          <a:sym typeface="Open Sans Light"/>
        </a:defRPr>
      </a:lvl3pPr>
      <a:lvl4pPr marL="1750218" marR="0" indent="-416718" algn="l" defTabSz="457200" rtl="0" latinLnBrk="0">
        <a:lnSpc>
          <a:spcPts val="49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 Light"/>
          <a:ea typeface="Open Sans Light"/>
          <a:cs typeface="Open Sans Light"/>
          <a:sym typeface="Open Sans Light"/>
        </a:defRPr>
      </a:lvl4pPr>
      <a:lvl5pPr marL="2194718" marR="0" indent="-416718" algn="l" defTabSz="457200" rtl="0" latinLnBrk="0">
        <a:lnSpc>
          <a:spcPts val="49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 Light"/>
          <a:ea typeface="Open Sans Light"/>
          <a:cs typeface="Open Sans Light"/>
          <a:sym typeface="Open Sans Light"/>
        </a:defRPr>
      </a:lvl5pPr>
      <a:lvl6pPr marL="2639218" marR="0" indent="-416718" algn="l" defTabSz="457200" rtl="0" latinLnBrk="0">
        <a:lnSpc>
          <a:spcPts val="49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 Light"/>
          <a:ea typeface="Open Sans Light"/>
          <a:cs typeface="Open Sans Light"/>
          <a:sym typeface="Open Sans Light"/>
        </a:defRPr>
      </a:lvl6pPr>
      <a:lvl7pPr marL="3083718" marR="0" indent="-416718" algn="l" defTabSz="457200" rtl="0" latinLnBrk="0">
        <a:lnSpc>
          <a:spcPts val="49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 Light"/>
          <a:ea typeface="Open Sans Light"/>
          <a:cs typeface="Open Sans Light"/>
          <a:sym typeface="Open Sans Light"/>
        </a:defRPr>
      </a:lvl7pPr>
      <a:lvl8pPr marL="3528218" marR="0" indent="-416718" algn="l" defTabSz="457200" rtl="0" latinLnBrk="0">
        <a:lnSpc>
          <a:spcPts val="49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 Light"/>
          <a:ea typeface="Open Sans Light"/>
          <a:cs typeface="Open Sans Light"/>
          <a:sym typeface="Open Sans Light"/>
        </a:defRPr>
      </a:lvl8pPr>
      <a:lvl9pPr marL="3972718" marR="0" indent="-416718" algn="l" defTabSz="457200" rtl="0" latinLnBrk="0">
        <a:lnSpc>
          <a:spcPts val="4900"/>
        </a:lnSpc>
        <a:spcBef>
          <a:spcPts val="0"/>
        </a:spcBef>
        <a:spcAft>
          <a:spcPts val="0"/>
        </a:spcAft>
        <a:buClrTx/>
        <a:buSzPct val="14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 Light"/>
          <a:ea typeface="Open Sans Light"/>
          <a:cs typeface="Open Sans Light"/>
          <a:sym typeface="Open Sans Light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daniel-korpai-1286320-unsplash.jpg" descr="daniel-korpai-1286320-unsplas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96158" y="-1"/>
            <a:ext cx="12734938" cy="1591867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Rectangle"/>
          <p:cNvSpPr/>
          <p:nvPr/>
        </p:nvSpPr>
        <p:spPr>
          <a:xfrm rot="20907508">
            <a:off x="-3328579" y="-3886413"/>
            <a:ext cx="15215072" cy="21062055"/>
          </a:xfrm>
          <a:prstGeom prst="rect">
            <a:avLst/>
          </a:prstGeom>
          <a:solidFill>
            <a:srgbClr val="FF1613">
              <a:alpha val="71064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lvl="2" indent="0" algn="l">
              <a:defRPr sz="3000" b="0" spc="-9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5" name="Rectangle"/>
          <p:cNvSpPr/>
          <p:nvPr/>
        </p:nvSpPr>
        <p:spPr>
          <a:xfrm rot="20907508">
            <a:off x="11163849" y="-3886412"/>
            <a:ext cx="15215072" cy="2106205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lvl="2" indent="0">
              <a:defRPr sz="3000" b="0" spc="-29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6" name="Создание веб-сайтов"/>
          <p:cNvSpPr txBox="1">
            <a:spLocks noGrp="1"/>
          </p:cNvSpPr>
          <p:nvPr>
            <p:ph type="title"/>
          </p:nvPr>
        </p:nvSpPr>
        <p:spPr>
          <a:xfrm>
            <a:off x="13839698" y="3767958"/>
            <a:ext cx="8762647" cy="7142946"/>
          </a:xfrm>
          <a:prstGeom prst="rect">
            <a:avLst/>
          </a:prstGeom>
        </p:spPr>
        <p:txBody>
          <a:bodyPr>
            <a:normAutofit/>
          </a:bodyPr>
          <a:lstStyle>
            <a:lvl1pPr defTabSz="698301">
              <a:defRPr sz="9520">
                <a:solidFill>
                  <a:srgbClr val="FF1613"/>
                </a:solidFill>
              </a:defRPr>
            </a:lvl1pPr>
          </a:lstStyle>
          <a:p>
            <a:r>
              <a:rPr lang="ru-RU" sz="6500" dirty="0">
                <a:solidFill>
                  <a:schemeClr val="tx2">
                    <a:lumMod val="10000"/>
                  </a:schemeClr>
                </a:solidFill>
              </a:rPr>
              <a:t>Современные возможности интернет-ресурсов для работы с населением в муниципальных образований</a:t>
            </a:r>
            <a:endParaRPr sz="65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"/>
          <p:cNvSpPr/>
          <p:nvPr/>
        </p:nvSpPr>
        <p:spPr>
          <a:xfrm>
            <a:off x="22523026" y="12370622"/>
            <a:ext cx="1308361" cy="2082090"/>
          </a:xfrm>
          <a:prstGeom prst="rect">
            <a:avLst/>
          </a:prstGeom>
          <a:solidFill>
            <a:srgbClr val="FF1613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>
              <a:defRPr sz="3000" b="0" spc="-9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9" name="1 Welcome to Run"/>
          <p:cNvSpPr txBox="1">
            <a:spLocks noGrp="1"/>
          </p:cNvSpPr>
          <p:nvPr>
            <p:ph type="title"/>
          </p:nvPr>
        </p:nvSpPr>
        <p:spPr>
          <a:xfrm>
            <a:off x="1354015" y="371357"/>
            <a:ext cx="22042204" cy="264369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7200" dirty="0"/>
              <a:t>Наличие сайтов муниципальных образований</a:t>
            </a:r>
            <a:br>
              <a:rPr lang="ru-RU" sz="7200" dirty="0"/>
            </a:br>
            <a:r>
              <a:rPr lang="ru-RU" sz="7200" dirty="0"/>
              <a:t>регионов Хабаровского Края</a:t>
            </a:r>
            <a:endParaRPr sz="6600" dirty="0"/>
          </a:p>
        </p:txBody>
      </p:sp>
      <p:sp>
        <p:nvSpPr>
          <p:cNvPr id="130" name="1"/>
          <p:cNvSpPr txBox="1"/>
          <p:nvPr/>
        </p:nvSpPr>
        <p:spPr>
          <a:xfrm>
            <a:off x="22962405" y="12534615"/>
            <a:ext cx="429604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rPr lang="ru-RU" dirty="0"/>
              <a:t>2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15" r="788" b="1496"/>
          <a:stretch/>
        </p:blipFill>
        <p:spPr>
          <a:xfrm>
            <a:off x="4036663" y="3740430"/>
            <a:ext cx="16310673" cy="865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3609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"/>
          <p:cNvSpPr/>
          <p:nvPr/>
        </p:nvSpPr>
        <p:spPr>
          <a:xfrm>
            <a:off x="22523026" y="12370622"/>
            <a:ext cx="1308361" cy="2082090"/>
          </a:xfrm>
          <a:prstGeom prst="rect">
            <a:avLst/>
          </a:prstGeom>
          <a:solidFill>
            <a:srgbClr val="FF1613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>
              <a:defRPr sz="3000" b="0" spc="-9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9" name="1 Welcome to Run"/>
          <p:cNvSpPr txBox="1">
            <a:spLocks noGrp="1"/>
          </p:cNvSpPr>
          <p:nvPr>
            <p:ph type="title"/>
          </p:nvPr>
        </p:nvSpPr>
        <p:spPr>
          <a:xfrm>
            <a:off x="1354015" y="371357"/>
            <a:ext cx="22042204" cy="264369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7200" dirty="0"/>
              <a:t>Текущее состояние актуальности контента  сайтов муниципальных образований</a:t>
            </a:r>
            <a:endParaRPr sz="6600" dirty="0"/>
          </a:p>
        </p:txBody>
      </p:sp>
      <p:sp>
        <p:nvSpPr>
          <p:cNvPr id="130" name="1"/>
          <p:cNvSpPr txBox="1"/>
          <p:nvPr/>
        </p:nvSpPr>
        <p:spPr>
          <a:xfrm>
            <a:off x="22962405" y="12534615"/>
            <a:ext cx="429604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rPr lang="ru-RU" dirty="0"/>
              <a:t>3</a:t>
            </a:r>
            <a:endParaRPr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663" y="3799488"/>
            <a:ext cx="16336855" cy="850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1247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айт-каталог доставки японской кухни в Хабаровске:"/>
          <p:cNvSpPr txBox="1">
            <a:spLocks noGrp="1"/>
          </p:cNvSpPr>
          <p:nvPr>
            <p:ph type="body" sz="quarter" idx="1"/>
          </p:nvPr>
        </p:nvSpPr>
        <p:spPr>
          <a:xfrm>
            <a:off x="1699769" y="2665272"/>
            <a:ext cx="21944002" cy="9483186"/>
          </a:xfrm>
          <a:prstGeom prst="rect">
            <a:avLst/>
          </a:prstGeom>
        </p:spPr>
        <p:txBody>
          <a:bodyPr lIns="76200" tIns="76200" rIns="76200" bIns="76200">
            <a:normAutofit/>
          </a:bodyPr>
          <a:lstStyle>
            <a:lvl1pPr marL="0" indent="0" defTabSz="443484">
              <a:lnSpc>
                <a:spcPts val="4700"/>
              </a:lnSpc>
              <a:buSzTx/>
              <a:buFont typeface="Times New Roman"/>
              <a:buNone/>
              <a:defRPr sz="2910"/>
            </a:lvl1pPr>
          </a:lstStyle>
          <a:p>
            <a:pPr>
              <a:lnSpc>
                <a:spcPct val="100000"/>
              </a:lnSpc>
            </a:pPr>
            <a:r>
              <a:rPr lang="ru-RU" sz="5400" dirty="0">
                <a:latin typeface="+mj-lt"/>
              </a:rPr>
              <a:t>При анализе более двух ста сайтов Хабаровского Края,</a:t>
            </a:r>
          </a:p>
          <a:p>
            <a:pPr>
              <a:lnSpc>
                <a:spcPct val="100000"/>
              </a:lnSpc>
            </a:pPr>
            <a:r>
              <a:rPr lang="ru-RU" sz="5400" dirty="0">
                <a:latin typeface="+mj-lt"/>
              </a:rPr>
              <a:t>наша команда выявила ряд частых ошибок:</a:t>
            </a:r>
          </a:p>
          <a:p>
            <a:pPr>
              <a:lnSpc>
                <a:spcPct val="100000"/>
              </a:lnSpc>
            </a:pPr>
            <a:endParaRPr lang="ru-RU" sz="5400" dirty="0">
              <a:latin typeface="+mj-lt"/>
            </a:endParaRPr>
          </a:p>
          <a:p>
            <a:pPr marL="685800" indent="-685800">
              <a:lnSpc>
                <a:spcPts val="7500"/>
              </a:lnSpc>
              <a:buFont typeface="System Font Regular"/>
              <a:buChar char="–"/>
            </a:pPr>
            <a:r>
              <a:rPr lang="ru-RU" sz="5400" dirty="0">
                <a:latin typeface="+mj-lt"/>
              </a:rPr>
              <a:t>Отсутствие актуальной информации</a:t>
            </a:r>
            <a:r>
              <a:rPr lang="en-US" sz="5400" dirty="0">
                <a:latin typeface="+mj-lt"/>
              </a:rPr>
              <a:t>;</a:t>
            </a:r>
            <a:endParaRPr lang="ru-RU" sz="5400" dirty="0">
              <a:latin typeface="+mj-lt"/>
            </a:endParaRPr>
          </a:p>
          <a:p>
            <a:pPr marL="685800" indent="-685800">
              <a:lnSpc>
                <a:spcPts val="7500"/>
              </a:lnSpc>
              <a:buFont typeface="System Font Regular"/>
              <a:buChar char="–"/>
            </a:pPr>
            <a:r>
              <a:rPr lang="ru-RU" sz="5400" dirty="0">
                <a:latin typeface="+mj-lt"/>
              </a:rPr>
              <a:t>Отсутствие адаптивной версии сайта (адаптация под мобильный устройства)</a:t>
            </a:r>
            <a:r>
              <a:rPr lang="en-US" sz="5400" dirty="0">
                <a:latin typeface="+mj-lt"/>
              </a:rPr>
              <a:t>;</a:t>
            </a:r>
            <a:endParaRPr lang="ru-RU" sz="5400" dirty="0">
              <a:latin typeface="+mj-lt"/>
            </a:endParaRPr>
          </a:p>
          <a:p>
            <a:pPr marL="685800" indent="-685800">
              <a:lnSpc>
                <a:spcPts val="7500"/>
              </a:lnSpc>
              <a:buFont typeface="System Font Regular"/>
              <a:buChar char="–"/>
            </a:pPr>
            <a:r>
              <a:rPr lang="ru-RU" sz="5400" dirty="0">
                <a:latin typeface="+mj-lt"/>
              </a:rPr>
              <a:t>Отсутствие защищенного соединения по </a:t>
            </a:r>
            <a:r>
              <a:rPr lang="en-US" sz="5400" dirty="0">
                <a:latin typeface="+mj-lt"/>
              </a:rPr>
              <a:t>Https;</a:t>
            </a:r>
          </a:p>
          <a:p>
            <a:pPr marL="685800" indent="-685800">
              <a:lnSpc>
                <a:spcPts val="7500"/>
              </a:lnSpc>
              <a:buFont typeface="System Font Regular"/>
              <a:buChar char="–"/>
            </a:pPr>
            <a:r>
              <a:rPr lang="ru-RU" sz="5400" dirty="0">
                <a:latin typeface="+mj-lt"/>
              </a:rPr>
              <a:t>Разработка проектов на устаревших системах управления сайтом</a:t>
            </a:r>
            <a:r>
              <a:rPr lang="en-US" sz="5400" dirty="0">
                <a:latin typeface="+mj-lt"/>
              </a:rPr>
              <a:t>.</a:t>
            </a:r>
            <a:endParaRPr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512" y="4382814"/>
            <a:ext cx="1929210" cy="16973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9768" y="653751"/>
            <a:ext cx="21262637" cy="1323332"/>
          </a:xfrm>
        </p:spPr>
        <p:txBody>
          <a:bodyPr>
            <a:noAutofit/>
          </a:bodyPr>
          <a:lstStyle/>
          <a:p>
            <a:pPr algn="ctr"/>
            <a:r>
              <a:rPr lang="ru-RU" sz="7200" dirty="0"/>
              <a:t>Основные проблемы текущих сайтов</a:t>
            </a:r>
          </a:p>
        </p:txBody>
      </p:sp>
      <p:sp>
        <p:nvSpPr>
          <p:cNvPr id="4" name="Rectangle"/>
          <p:cNvSpPr/>
          <p:nvPr/>
        </p:nvSpPr>
        <p:spPr>
          <a:xfrm>
            <a:off x="22523026" y="12370622"/>
            <a:ext cx="1308361" cy="2082090"/>
          </a:xfrm>
          <a:prstGeom prst="rect">
            <a:avLst/>
          </a:prstGeom>
          <a:solidFill>
            <a:srgbClr val="FF1613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>
              <a:defRPr sz="3000" b="0" spc="-9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" name="1"/>
          <p:cNvSpPr txBox="1"/>
          <p:nvPr/>
        </p:nvSpPr>
        <p:spPr>
          <a:xfrm>
            <a:off x="22962405" y="12534615"/>
            <a:ext cx="429604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rPr lang="ru-RU" dirty="0"/>
              <a:t>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726795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"/>
          <p:cNvSpPr/>
          <p:nvPr/>
        </p:nvSpPr>
        <p:spPr>
          <a:xfrm>
            <a:off x="22523026" y="12370622"/>
            <a:ext cx="1308361" cy="2082090"/>
          </a:xfrm>
          <a:prstGeom prst="rect">
            <a:avLst/>
          </a:prstGeom>
          <a:solidFill>
            <a:srgbClr val="FF1613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>
              <a:defRPr sz="3000" b="0" spc="-9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4" name="1"/>
          <p:cNvSpPr txBox="1"/>
          <p:nvPr/>
        </p:nvSpPr>
        <p:spPr>
          <a:xfrm>
            <a:off x="22962405" y="12534615"/>
            <a:ext cx="429604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rPr lang="en-US" dirty="0"/>
              <a:t>5</a:t>
            </a:r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299" y="3054739"/>
            <a:ext cx="10485738" cy="36977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837" y="6963547"/>
            <a:ext cx="4721926" cy="65198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0451" y="6963547"/>
            <a:ext cx="5806764" cy="6330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59697" y="3054739"/>
            <a:ext cx="7645641" cy="10239698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2C13B13-6CF7-5F4B-A762-F0ED88A5E01F}"/>
              </a:ext>
            </a:extLst>
          </p:cNvPr>
          <p:cNvSpPr txBox="1">
            <a:spLocks/>
          </p:cNvSpPr>
          <p:nvPr/>
        </p:nvSpPr>
        <p:spPr>
          <a:xfrm>
            <a:off x="1699768" y="653751"/>
            <a:ext cx="21262637" cy="1323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Autofit/>
          </a:bodyPr>
          <a:lstStyle>
            <a:lvl1pPr marL="0" marR="0" indent="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krobat Light"/>
              </a:defRPr>
            </a:lvl1pPr>
            <a:lvl2pPr marL="0" marR="0" indent="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krobat Light"/>
              </a:defRPr>
            </a:lvl2pPr>
            <a:lvl3pPr marL="0" marR="0" indent="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krobat Light"/>
              </a:defRPr>
            </a:lvl3pPr>
            <a:lvl4pPr marL="0" marR="0" indent="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krobat Light"/>
              </a:defRPr>
            </a:lvl4pPr>
            <a:lvl5pPr marL="0" marR="0" indent="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krobat Light"/>
              </a:defRPr>
            </a:lvl5pPr>
            <a:lvl6pPr marL="0" marR="0" indent="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krobat Light"/>
              </a:defRPr>
            </a:lvl6pPr>
            <a:lvl7pPr marL="0" marR="0" indent="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krobat Light"/>
              </a:defRPr>
            </a:lvl7pPr>
            <a:lvl8pPr marL="0" marR="0" indent="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krobat Light"/>
              </a:defRPr>
            </a:lvl8pPr>
            <a:lvl9pPr marL="0" marR="0" indent="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krobat Light"/>
              </a:defRPr>
            </a:lvl9pPr>
          </a:lstStyle>
          <a:p>
            <a:pPr algn="ctr" hangingPunct="1"/>
            <a:r>
              <a:rPr lang="ru-RU" sz="7200" dirty="0"/>
              <a:t>Отсутствие актуальной информации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"/>
          <p:cNvSpPr/>
          <p:nvPr/>
        </p:nvSpPr>
        <p:spPr>
          <a:xfrm>
            <a:off x="22523026" y="12370622"/>
            <a:ext cx="1308361" cy="2082090"/>
          </a:xfrm>
          <a:prstGeom prst="rect">
            <a:avLst/>
          </a:prstGeom>
          <a:solidFill>
            <a:srgbClr val="FF1613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>
              <a:defRPr sz="3000" b="0" spc="-9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3" name="3 Доставка японской кухни"/>
          <p:cNvSpPr txBox="1">
            <a:spLocks noGrp="1"/>
          </p:cNvSpPr>
          <p:nvPr>
            <p:ph type="title"/>
          </p:nvPr>
        </p:nvSpPr>
        <p:spPr>
          <a:xfrm>
            <a:off x="1179040" y="371357"/>
            <a:ext cx="23204959" cy="30360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7200" dirty="0"/>
              <a:t>Отсутствие адаптивной версии сайта</a:t>
            </a:r>
            <a:br>
              <a:rPr lang="en-US" sz="7200" dirty="0"/>
            </a:br>
            <a:r>
              <a:rPr lang="ru-RU" sz="7200" dirty="0"/>
              <a:t>(адаптация под мобильный устройства)</a:t>
            </a:r>
          </a:p>
        </p:txBody>
      </p:sp>
      <p:sp>
        <p:nvSpPr>
          <p:cNvPr id="154" name="1"/>
          <p:cNvSpPr txBox="1"/>
          <p:nvPr/>
        </p:nvSpPr>
        <p:spPr>
          <a:xfrm>
            <a:off x="22962405" y="12534615"/>
            <a:ext cx="429604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rPr lang="en-US" dirty="0"/>
              <a:t>6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606" y="4385288"/>
            <a:ext cx="4892941" cy="90868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6365" y="4376406"/>
            <a:ext cx="4848500" cy="90043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04660" y="4209393"/>
            <a:ext cx="4891946" cy="90850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1ACCDA-EEFF-534B-85B5-C0D75A26ECB6}"/>
              </a:ext>
            </a:extLst>
          </p:cNvPr>
          <p:cNvSpPr txBox="1"/>
          <p:nvPr/>
        </p:nvSpPr>
        <p:spPr>
          <a:xfrm>
            <a:off x="18095932" y="3377019"/>
            <a:ext cx="3363099" cy="975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r>
              <a:rPr lang="ru-RU" sz="54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Адаптивный</a:t>
            </a:r>
            <a:endParaRPr kumimoji="0" lang="en-US" sz="5400" b="1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+mj-lt"/>
              <a:sym typeface="Helvetica Neue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9335EF1-A7CF-4245-AD69-2EA1C4D6CAB9}"/>
              </a:ext>
            </a:extLst>
          </p:cNvPr>
          <p:cNvGrpSpPr/>
          <p:nvPr/>
        </p:nvGrpSpPr>
        <p:grpSpPr>
          <a:xfrm>
            <a:off x="5767606" y="3377019"/>
            <a:ext cx="4834685" cy="975266"/>
            <a:chOff x="9184622" y="3377019"/>
            <a:chExt cx="4834685" cy="97526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54FEFB-4706-7442-BC83-F1543EBF4F96}"/>
                </a:ext>
              </a:extLst>
            </p:cNvPr>
            <p:cNvSpPr txBox="1"/>
            <p:nvPr/>
          </p:nvSpPr>
          <p:spPr>
            <a:xfrm>
              <a:off x="9785777" y="3377019"/>
              <a:ext cx="4233530" cy="9752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71437" tIns="71437" rIns="71437" bIns="71437" numCol="1" spcCol="38100" rtlCol="0" anchor="ctr">
              <a:spAutoFit/>
            </a:bodyPr>
            <a:lstStyle/>
            <a:p>
              <a:r>
                <a:rPr lang="ru-RU" sz="5400" dirty="0">
                  <a:solidFill>
                    <a:schemeClr val="tx2">
                      <a:lumMod val="10000"/>
                    </a:schemeClr>
                  </a:solidFill>
                  <a:latin typeface="+mj-lt"/>
                </a:rPr>
                <a:t>Не</a:t>
              </a:r>
              <a:r>
                <a:rPr lang="en-US" sz="5400" dirty="0">
                  <a:solidFill>
                    <a:schemeClr val="tx2">
                      <a:lumMod val="10000"/>
                    </a:schemeClr>
                  </a:solidFill>
                  <a:latin typeface="+mj-lt"/>
                </a:rPr>
                <a:t> </a:t>
              </a:r>
              <a:r>
                <a:rPr lang="ru-RU" sz="5400" dirty="0">
                  <a:solidFill>
                    <a:schemeClr val="tx2">
                      <a:lumMod val="10000"/>
                    </a:schemeClr>
                  </a:solidFill>
                  <a:latin typeface="+mj-lt"/>
                </a:rPr>
                <a:t>адаптивный</a:t>
              </a:r>
              <a:endParaRPr kumimoji="0" lang="en-US" sz="54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j-lt"/>
                <a:sym typeface="Helvetica Neue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EF344D5-D726-1247-A296-CCFC22B2E187}"/>
                </a:ext>
              </a:extLst>
            </p:cNvPr>
            <p:cNvGrpSpPr/>
            <p:nvPr/>
          </p:nvGrpSpPr>
          <p:grpSpPr>
            <a:xfrm rot="18900000">
              <a:off x="9184622" y="3667899"/>
              <a:ext cx="536028" cy="520262"/>
              <a:chOff x="19848786" y="693683"/>
              <a:chExt cx="536028" cy="520262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115C797-0C76-0445-9C8F-75E1BAEDDBB4}"/>
                  </a:ext>
                </a:extLst>
              </p:cNvPr>
              <p:cNvCxnSpPr/>
              <p:nvPr/>
            </p:nvCxnSpPr>
            <p:spPr>
              <a:xfrm>
                <a:off x="20116800" y="693683"/>
                <a:ext cx="0" cy="520262"/>
              </a:xfrm>
              <a:prstGeom prst="line">
                <a:avLst/>
              </a:prstGeom>
              <a:noFill/>
              <a:ln w="57150" cap="flat">
                <a:solidFill>
                  <a:schemeClr val="accent5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AEFC223-DFEF-C641-8630-469B31FE90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848786" y="945931"/>
                <a:ext cx="536028" cy="0"/>
              </a:xfrm>
              <a:prstGeom prst="line">
                <a:avLst/>
              </a:prstGeom>
              <a:noFill/>
              <a:ln w="57150" cap="flat">
                <a:solidFill>
                  <a:schemeClr val="accent5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26" name="Freeform 25">
            <a:extLst>
              <a:ext uri="{FF2B5EF4-FFF2-40B4-BE49-F238E27FC236}">
                <a16:creationId xmlns:a16="http://schemas.microsoft.com/office/drawing/2014/main" id="{1D0A6BCA-1146-8043-B057-AE565E2F4955}"/>
              </a:ext>
            </a:extLst>
          </p:cNvPr>
          <p:cNvSpPr/>
          <p:nvPr/>
        </p:nvSpPr>
        <p:spPr>
          <a:xfrm>
            <a:off x="17545657" y="3757356"/>
            <a:ext cx="444500" cy="304800"/>
          </a:xfrm>
          <a:custGeom>
            <a:avLst/>
            <a:gdLst>
              <a:gd name="connsiteX0" fmla="*/ 0 w 444500"/>
              <a:gd name="connsiteY0" fmla="*/ 0 h 304800"/>
              <a:gd name="connsiteX1" fmla="*/ 304800 w 444500"/>
              <a:gd name="connsiteY1" fmla="*/ 304800 h 304800"/>
              <a:gd name="connsiteX2" fmla="*/ 444500 w 444500"/>
              <a:gd name="connsiteY2" fmla="*/ 1651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304800">
                <a:moveTo>
                  <a:pt x="0" y="0"/>
                </a:moveTo>
                <a:lnTo>
                  <a:pt x="304800" y="304800"/>
                </a:lnTo>
                <a:lnTo>
                  <a:pt x="444500" y="165100"/>
                </a:lnTo>
              </a:path>
            </a:pathLst>
          </a:custGeom>
          <a:noFill/>
          <a:ln w="5715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7265845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zen_doc/1132604/pub_5b39ffd555000300a825ab95_5b3a003a8b424e00a97b3184/scale_600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690" y="3549956"/>
            <a:ext cx="12786697" cy="826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" name="Rectangle"/>
          <p:cNvSpPr/>
          <p:nvPr/>
        </p:nvSpPr>
        <p:spPr>
          <a:xfrm>
            <a:off x="22523026" y="12370622"/>
            <a:ext cx="1308361" cy="2082090"/>
          </a:xfrm>
          <a:prstGeom prst="rect">
            <a:avLst/>
          </a:prstGeom>
          <a:solidFill>
            <a:srgbClr val="FF1613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>
              <a:defRPr sz="3000" b="0" spc="-9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3" name="3 Доставка японской кухни"/>
          <p:cNvSpPr txBox="1">
            <a:spLocks noGrp="1"/>
          </p:cNvSpPr>
          <p:nvPr>
            <p:ph type="title"/>
          </p:nvPr>
        </p:nvSpPr>
        <p:spPr>
          <a:xfrm>
            <a:off x="1179040" y="371357"/>
            <a:ext cx="23204959" cy="30360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7200" dirty="0"/>
              <a:t>Социальные сети как инструмент</a:t>
            </a:r>
            <a:br>
              <a:rPr lang="ru-RU" sz="7200" dirty="0"/>
            </a:br>
            <a:r>
              <a:rPr lang="ru-RU" sz="7200" dirty="0"/>
              <a:t>взаимодействия с гражданами</a:t>
            </a:r>
          </a:p>
        </p:txBody>
      </p:sp>
      <p:sp>
        <p:nvSpPr>
          <p:cNvPr id="154" name="1"/>
          <p:cNvSpPr txBox="1"/>
          <p:nvPr/>
        </p:nvSpPr>
        <p:spPr>
          <a:xfrm>
            <a:off x="22962405" y="12534615"/>
            <a:ext cx="429604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rPr lang="ru-RU" dirty="0"/>
              <a:t>7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13682474" y="11571357"/>
            <a:ext cx="7511127" cy="45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sz="2000" b="0" i="1" dirty="0">
                <a:solidFill>
                  <a:schemeClr val="tx2">
                    <a:lumMod val="10000"/>
                  </a:schemeClr>
                </a:solidFill>
              </a:rPr>
              <a:t>По данным аналитического агентства </a:t>
            </a:r>
            <a:r>
              <a:rPr lang="en-US" sz="2000" b="0" i="1" dirty="0" err="1">
                <a:solidFill>
                  <a:schemeClr val="tx2">
                    <a:lumMod val="10000"/>
                  </a:schemeClr>
                </a:solidFill>
              </a:rPr>
              <a:t>statista</a:t>
            </a:r>
            <a:r>
              <a:rPr lang="ru-RU" sz="2000" b="0" i="1" dirty="0">
                <a:solidFill>
                  <a:schemeClr val="tx2">
                    <a:lumMod val="10000"/>
                  </a:schemeClr>
                </a:solidFill>
              </a:rPr>
              <a:t> за 2017 год</a:t>
            </a:r>
            <a:endParaRPr kumimoji="0" lang="ru-RU" sz="2000" b="0" i="1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sym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9040" y="3586679"/>
            <a:ext cx="9668254" cy="75924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ru-RU" sz="4400" b="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В России проникновение социальных сетей оценивается в 47%, аккаунты в них имеют 67,8 млн россиян. </a:t>
            </a:r>
            <a:endParaRPr lang="en-US" sz="4400" b="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  <a:p>
            <a:pPr algn="l"/>
            <a:endParaRPr lang="ru-RU" sz="4400" b="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  <a:p>
            <a:pPr algn="l"/>
            <a:r>
              <a:rPr lang="ru-RU" sz="4400" b="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По данным аналитического агентства </a:t>
            </a:r>
            <a:r>
              <a:rPr lang="ru-RU" sz="4400" b="0" dirty="0" err="1">
                <a:solidFill>
                  <a:schemeClr val="tx2">
                    <a:lumMod val="10000"/>
                  </a:schemeClr>
                </a:solidFill>
                <a:latin typeface="+mj-lt"/>
              </a:rPr>
              <a:t>Statista</a:t>
            </a:r>
            <a:r>
              <a:rPr lang="ru-RU" sz="4400" b="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, активнее всего в Российской федерации используют </a:t>
            </a:r>
            <a:r>
              <a:rPr lang="ru-RU" sz="4400" b="0" dirty="0" err="1">
                <a:solidFill>
                  <a:schemeClr val="tx2">
                    <a:lumMod val="10000"/>
                  </a:schemeClr>
                </a:solidFill>
                <a:latin typeface="+mj-lt"/>
              </a:rPr>
              <a:t>YouTube</a:t>
            </a:r>
            <a:r>
              <a:rPr lang="ru-RU" sz="4400" b="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 (63% опрошенных), второе место занимает </a:t>
            </a:r>
            <a:r>
              <a:rPr lang="ru-RU" sz="4400" b="0" dirty="0" err="1">
                <a:solidFill>
                  <a:schemeClr val="tx2">
                    <a:lumMod val="10000"/>
                  </a:schemeClr>
                </a:solidFill>
                <a:latin typeface="+mj-lt"/>
              </a:rPr>
              <a:t>ВКонтакте</a:t>
            </a:r>
            <a:r>
              <a:rPr lang="ru-RU" sz="4400" b="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 — 61%. Глобальный лидер </a:t>
            </a:r>
            <a:r>
              <a:rPr lang="ru-RU" sz="4400" b="0" dirty="0" err="1">
                <a:solidFill>
                  <a:schemeClr val="tx2">
                    <a:lumMod val="10000"/>
                  </a:schemeClr>
                </a:solidFill>
                <a:latin typeface="+mj-lt"/>
              </a:rPr>
              <a:t>Facebook</a:t>
            </a:r>
            <a:r>
              <a:rPr lang="ru-RU" sz="4400" b="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 лишь на четвертой строчке с показателем в 35%. </a:t>
            </a:r>
            <a:endParaRPr kumimoji="0" lang="ru-RU" sz="44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+mj-lt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1428311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Картинки по запросу инстаграм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451" y="10466581"/>
            <a:ext cx="1502473" cy="149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02447" y="4185769"/>
            <a:ext cx="17776471" cy="39914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indent="-685800" algn="l" defTabSz="443484">
              <a:lnSpc>
                <a:spcPts val="7500"/>
              </a:lnSpc>
              <a:buFont typeface="System Font Regular"/>
              <a:buChar char="+"/>
            </a:pPr>
            <a:r>
              <a:rPr lang="ru-RU" sz="5400" b="0" dirty="0">
                <a:solidFill>
                  <a:srgbClr val="000000"/>
                </a:solidFill>
                <a:latin typeface="+mj-lt"/>
                <a:ea typeface="Open Sans Light"/>
                <a:cs typeface="Open Sans Light"/>
                <a:sym typeface="Open Sans Light"/>
              </a:rPr>
              <a:t>Быстрая коммуникация с гражданами</a:t>
            </a:r>
            <a:r>
              <a:rPr lang="en-US" sz="5400" b="0" dirty="0">
                <a:solidFill>
                  <a:srgbClr val="000000"/>
                </a:solidFill>
                <a:latin typeface="+mj-lt"/>
                <a:ea typeface="Open Sans Light"/>
                <a:cs typeface="Open Sans Light"/>
                <a:sym typeface="Open Sans Light"/>
              </a:rPr>
              <a:t>;</a:t>
            </a:r>
            <a:endParaRPr lang="ru-RU" sz="5400" b="0" dirty="0">
              <a:solidFill>
                <a:srgbClr val="000000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685800" indent="-685800" algn="l" defTabSz="443484">
              <a:lnSpc>
                <a:spcPts val="7500"/>
              </a:lnSpc>
              <a:buFont typeface="System Font Regular"/>
              <a:buChar char="+"/>
            </a:pPr>
            <a:r>
              <a:rPr lang="ru-RU" sz="5400" b="0" dirty="0">
                <a:solidFill>
                  <a:srgbClr val="000000"/>
                </a:solidFill>
                <a:latin typeface="+mj-lt"/>
                <a:ea typeface="Open Sans Light"/>
                <a:cs typeface="Open Sans Light"/>
              </a:rPr>
              <a:t>Возможность добавления своего уникального контента</a:t>
            </a:r>
            <a:r>
              <a:rPr lang="en-US" sz="5400" b="0" dirty="0">
                <a:solidFill>
                  <a:srgbClr val="000000"/>
                </a:solidFill>
                <a:latin typeface="+mj-lt"/>
                <a:ea typeface="Open Sans Light"/>
                <a:cs typeface="Open Sans Light"/>
                <a:sym typeface="Open Sans Light"/>
              </a:rPr>
              <a:t>;</a:t>
            </a:r>
            <a:endParaRPr lang="ru-RU" sz="5400" b="0" dirty="0">
              <a:solidFill>
                <a:srgbClr val="000000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685800" indent="-685800" algn="l" defTabSz="443484">
              <a:lnSpc>
                <a:spcPts val="7500"/>
              </a:lnSpc>
              <a:buFont typeface="System Font Regular"/>
              <a:buChar char="+"/>
            </a:pPr>
            <a:r>
              <a:rPr lang="ru-RU" sz="5400" b="0" dirty="0">
                <a:solidFill>
                  <a:srgbClr val="000000"/>
                </a:solidFill>
                <a:latin typeface="+mj-lt"/>
                <a:ea typeface="Open Sans Light"/>
                <a:cs typeface="Open Sans Light"/>
              </a:rPr>
              <a:t>Увеличение степени вовлеченности граждан в общественную жизнь муниципального образования</a:t>
            </a:r>
            <a:r>
              <a:rPr lang="en-US" sz="5400" b="0" dirty="0">
                <a:solidFill>
                  <a:srgbClr val="000000"/>
                </a:solidFill>
                <a:latin typeface="+mj-lt"/>
                <a:ea typeface="Open Sans Light"/>
                <a:cs typeface="Open Sans Light"/>
              </a:rPr>
              <a:t>;</a:t>
            </a:r>
            <a:endParaRPr lang="ru-RU" sz="5400" b="0" dirty="0">
              <a:solidFill>
                <a:srgbClr val="000000"/>
              </a:solidFill>
              <a:latin typeface="+mj-lt"/>
              <a:ea typeface="Open Sans Light"/>
              <a:cs typeface="Open Sans Light"/>
            </a:endParaRPr>
          </a:p>
        </p:txBody>
      </p:sp>
      <p:sp>
        <p:nvSpPr>
          <p:cNvPr id="2" name="AutoShape 2" descr="Картинки по запросу вконтакте логотип"/>
          <p:cNvSpPr>
            <a:spLocks noChangeAspect="1" noChangeArrowheads="1"/>
          </p:cNvSpPr>
          <p:nvPr/>
        </p:nvSpPr>
        <p:spPr bwMode="auto">
          <a:xfrm>
            <a:off x="803514" y="31005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Картинки по запросу вконтакте логотип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379" y="10410045"/>
            <a:ext cx="1612992" cy="161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" name="Rectangle"/>
          <p:cNvSpPr/>
          <p:nvPr/>
        </p:nvSpPr>
        <p:spPr>
          <a:xfrm>
            <a:off x="22523026" y="12370622"/>
            <a:ext cx="1308361" cy="2082090"/>
          </a:xfrm>
          <a:prstGeom prst="rect">
            <a:avLst/>
          </a:prstGeom>
          <a:solidFill>
            <a:srgbClr val="FF1613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>
              <a:defRPr sz="3000" b="0" spc="-9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3" name="3 Доставка японской кухни"/>
          <p:cNvSpPr txBox="1">
            <a:spLocks noGrp="1"/>
          </p:cNvSpPr>
          <p:nvPr>
            <p:ph type="title"/>
          </p:nvPr>
        </p:nvSpPr>
        <p:spPr>
          <a:xfrm>
            <a:off x="1179040" y="371357"/>
            <a:ext cx="23204959" cy="30360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7200" dirty="0"/>
              <a:t>Плюсы социальных сетей для муниципальных образований</a:t>
            </a:r>
          </a:p>
        </p:txBody>
      </p:sp>
      <p:sp>
        <p:nvSpPr>
          <p:cNvPr id="154" name="1"/>
          <p:cNvSpPr txBox="1"/>
          <p:nvPr/>
        </p:nvSpPr>
        <p:spPr>
          <a:xfrm>
            <a:off x="22962405" y="12534615"/>
            <a:ext cx="429604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rPr lang="ru-RU" dirty="0"/>
              <a:t>8</a:t>
            </a:r>
            <a:endParaRPr dirty="0"/>
          </a:p>
        </p:txBody>
      </p:sp>
      <p:pic>
        <p:nvPicPr>
          <p:cNvPr id="2056" name="Picture 8" descr="Картинки по запросу фэйсбук логоти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3989" y="10410045"/>
            <a:ext cx="2077558" cy="155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артинки по запросу Одноклассники логотип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3542" y="10229886"/>
            <a:ext cx="1917774" cy="19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25828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С уважением,…"/>
          <p:cNvSpPr txBox="1">
            <a:spLocks noGrp="1"/>
          </p:cNvSpPr>
          <p:nvPr>
            <p:ph type="body" sz="half" idx="1"/>
          </p:nvPr>
        </p:nvSpPr>
        <p:spPr>
          <a:xfrm>
            <a:off x="3925732" y="2887580"/>
            <a:ext cx="16120392" cy="4732420"/>
          </a:xfrm>
          <a:prstGeom prst="rect">
            <a:avLst/>
          </a:prstGeom>
        </p:spPr>
        <p:txBody>
          <a:bodyPr lIns="76200" tIns="76200" rIns="76200" bIns="76200" anchor="t">
            <a:normAutofit/>
          </a:bodyPr>
          <a:lstStyle/>
          <a:p>
            <a:pPr marL="0" indent="0" algn="ctr">
              <a:lnSpc>
                <a:spcPts val="6600"/>
              </a:lnSpc>
              <a:buSzTx/>
              <a:buNone/>
              <a:defRPr sz="5000"/>
            </a:pPr>
            <a:r>
              <a:rPr dirty="0">
                <a:latin typeface="+mn-lt"/>
              </a:rPr>
              <a:t>С </a:t>
            </a:r>
            <a:r>
              <a:rPr dirty="0" err="1">
                <a:latin typeface="+mn-lt"/>
              </a:rPr>
              <a:t>уважением</a:t>
            </a:r>
            <a:r>
              <a:rPr dirty="0">
                <a:latin typeface="+mn-lt"/>
              </a:rPr>
              <a:t>, </a:t>
            </a:r>
          </a:p>
          <a:p>
            <a:pPr marL="0" indent="0" algn="ctr">
              <a:lnSpc>
                <a:spcPts val="6600"/>
              </a:lnSpc>
              <a:buSzTx/>
              <a:buNone/>
              <a:defRPr sz="5000"/>
            </a:pPr>
            <a:r>
              <a:rPr dirty="0" err="1">
                <a:latin typeface="+mn-lt"/>
              </a:rPr>
              <a:t>руководитель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компании</a:t>
            </a:r>
            <a:endParaRPr dirty="0">
              <a:latin typeface="+mn-lt"/>
            </a:endParaRPr>
          </a:p>
          <a:p>
            <a:pPr marL="0" indent="0" algn="ctr">
              <a:lnSpc>
                <a:spcPts val="6600"/>
              </a:lnSpc>
              <a:buSzTx/>
              <a:buNone/>
              <a:defRPr sz="5000">
                <a:solidFill>
                  <a:srgbClr val="FF1613"/>
                </a:solidFill>
              </a:defRPr>
            </a:pPr>
            <a:endParaRPr lang="ru-RU" dirty="0">
              <a:latin typeface="+mn-lt"/>
              <a:ea typeface="Open Sans Semibold"/>
              <a:cs typeface="Open Sans Semibold"/>
              <a:sym typeface="Open Sans Semibold"/>
            </a:endParaRPr>
          </a:p>
          <a:p>
            <a:pPr marL="0" indent="0" algn="ctr">
              <a:lnSpc>
                <a:spcPts val="6600"/>
              </a:lnSpc>
              <a:buSzTx/>
              <a:buNone/>
              <a:defRPr sz="5000">
                <a:solidFill>
                  <a:srgbClr val="FF1613"/>
                </a:solidFill>
              </a:defRPr>
            </a:pPr>
            <a:endParaRPr dirty="0">
              <a:latin typeface="+mn-lt"/>
              <a:ea typeface="Open Sans Semibold"/>
              <a:cs typeface="Open Sans Semibold"/>
              <a:sym typeface="Open Sans Semibold"/>
            </a:endParaRPr>
          </a:p>
          <a:p>
            <a:pPr marL="0" indent="0" algn="ctr">
              <a:lnSpc>
                <a:spcPts val="6600"/>
              </a:lnSpc>
              <a:buSzTx/>
              <a:buNone/>
              <a:defRPr sz="5000"/>
            </a:pPr>
            <a:r>
              <a:rPr dirty="0">
                <a:latin typeface="+mn-lt"/>
              </a:rPr>
              <a:t>В.А. </a:t>
            </a:r>
            <a:r>
              <a:rPr dirty="0" err="1">
                <a:latin typeface="+mn-lt"/>
              </a:rPr>
              <a:t>Митус</a:t>
            </a:r>
            <a:endParaRPr lang="ru-RU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3374" y="8790237"/>
            <a:ext cx="9882554" cy="3837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НАШИ КОНТАКТЫ</a:t>
            </a:r>
            <a:endParaRPr lang="en-US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 algn="l"/>
            <a:endParaRPr lang="ru-RU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 algn="l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Сайт: </a:t>
            </a:r>
            <a:r>
              <a:rPr lang="en-US" b="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itha.ru</a:t>
            </a:r>
          </a:p>
          <a:p>
            <a:pPr algn="l"/>
            <a:r>
              <a:rPr lang="ru-RU" dirty="0" err="1">
                <a:solidFill>
                  <a:schemeClr val="tx2">
                    <a:lumMod val="10000"/>
                  </a:schemeClr>
                </a:solidFill>
                <a:latin typeface="+mn-lt"/>
              </a:rPr>
              <a:t>Инстаграмм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: </a:t>
            </a:r>
            <a:r>
              <a:rPr lang="en-US" b="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instagram.com/</a:t>
            </a:r>
            <a:r>
              <a:rPr lang="en-US" b="0" dirty="0" err="1">
                <a:solidFill>
                  <a:schemeClr val="tx2">
                    <a:lumMod val="10000"/>
                  </a:schemeClr>
                </a:solidFill>
                <a:latin typeface="+mn-lt"/>
              </a:rPr>
              <a:t>ithafirm</a:t>
            </a:r>
            <a:r>
              <a:rPr lang="en-US" b="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/</a:t>
            </a:r>
          </a:p>
          <a:p>
            <a:pPr algn="l"/>
            <a:r>
              <a:rPr lang="ru-RU" dirty="0" err="1">
                <a:solidFill>
                  <a:schemeClr val="tx2">
                    <a:lumMod val="10000"/>
                  </a:schemeClr>
                </a:solidFill>
                <a:latin typeface="+mn-lt"/>
              </a:rPr>
              <a:t>Вконтакте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: </a:t>
            </a:r>
            <a:r>
              <a:rPr lang="en-US" b="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vk.com/</a:t>
            </a:r>
            <a:r>
              <a:rPr lang="en-US" b="0" dirty="0" err="1">
                <a:solidFill>
                  <a:schemeClr val="tx2">
                    <a:lumMod val="10000"/>
                  </a:schemeClr>
                </a:solidFill>
                <a:latin typeface="+mn-lt"/>
              </a:rPr>
              <a:t>itha_ru</a:t>
            </a:r>
            <a:endParaRPr lang="en-US" b="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 algn="l"/>
            <a:r>
              <a:rPr lang="ru-RU" dirty="0" err="1">
                <a:solidFill>
                  <a:schemeClr val="tx2">
                    <a:lumMod val="10000"/>
                  </a:schemeClr>
                </a:solidFill>
                <a:latin typeface="+mn-lt"/>
              </a:rPr>
              <a:t>Фэйсбук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: </a:t>
            </a:r>
            <a:r>
              <a:rPr lang="en-US" b="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facebook.com/</a:t>
            </a:r>
            <a:r>
              <a:rPr lang="en-US" b="0" dirty="0" err="1">
                <a:solidFill>
                  <a:schemeClr val="tx2">
                    <a:lumMod val="10000"/>
                  </a:schemeClr>
                </a:solidFill>
                <a:latin typeface="+mn-lt"/>
              </a:rPr>
              <a:t>ithafirm</a:t>
            </a:r>
            <a:r>
              <a:rPr lang="en-US" b="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/</a:t>
            </a:r>
          </a:p>
        </p:txBody>
      </p:sp>
      <p:sp>
        <p:nvSpPr>
          <p:cNvPr id="3" name="AutoShape 2" descr="Itha-Soft"/>
          <p:cNvSpPr>
            <a:spLocks noChangeAspect="1" noChangeArrowheads="1"/>
          </p:cNvSpPr>
          <p:nvPr/>
        </p:nvSpPr>
        <p:spPr bwMode="auto">
          <a:xfrm>
            <a:off x="155575" y="-319088"/>
            <a:ext cx="14287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Айтих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F5B115-EF59-EA4E-B757-F15D2889D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21" y="4581195"/>
            <a:ext cx="4818413" cy="177478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krobat Light"/>
        <a:ea typeface="Akrobat Light"/>
        <a:cs typeface="Akrobat Light"/>
      </a:majorFont>
      <a:minorFont>
        <a:latin typeface="Akrobat Light"/>
        <a:ea typeface="Akrobat Light"/>
        <a:cs typeface="Akrobat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krobat Light"/>
        <a:ea typeface="Akrobat Light"/>
        <a:cs typeface="Akrobat Light"/>
      </a:majorFont>
      <a:minorFont>
        <a:latin typeface="Akrobat Light"/>
        <a:ea typeface="Akrobat Light"/>
        <a:cs typeface="Akrobat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222</Words>
  <Application>Microsoft Macintosh PowerPoint</Application>
  <PresentationFormat>Custom</PresentationFormat>
  <Paragraphs>42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Akrobat Light</vt:lpstr>
      <vt:lpstr>Helvetica Light</vt:lpstr>
      <vt:lpstr>Helvetica Neue</vt:lpstr>
      <vt:lpstr>Helvetica Neue Light</vt:lpstr>
      <vt:lpstr>Helvetica Neue Medium</vt:lpstr>
      <vt:lpstr>Open Sans Light</vt:lpstr>
      <vt:lpstr>System Font Regular</vt:lpstr>
      <vt:lpstr>Times New Roman</vt:lpstr>
      <vt:lpstr>White</vt:lpstr>
      <vt:lpstr>Современные возможности интернет-ресурсов для работы с населением в муниципальных образований</vt:lpstr>
      <vt:lpstr>Наличие сайтов муниципальных образований регионов Хабаровского Края</vt:lpstr>
      <vt:lpstr>Текущее состояние актуальности контента  сайтов муниципальных образований</vt:lpstr>
      <vt:lpstr>Основные проблемы текущих сайтов</vt:lpstr>
      <vt:lpstr>PowerPoint Presentation</vt:lpstr>
      <vt:lpstr>Отсутствие адаптивной версии сайта (адаптация под мобильный устройства)</vt:lpstr>
      <vt:lpstr>Социальные сети как инструмент взаимодействия с гражданами</vt:lpstr>
      <vt:lpstr>Плюсы социальных сетей для муниципальных образований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Веб-студия Айтиха</dc:title>
  <cp:lastModifiedBy>Rustam Baybulatov</cp:lastModifiedBy>
  <cp:revision>50</cp:revision>
  <dcterms:modified xsi:type="dcterms:W3CDTF">2019-03-25T01:00:11Z</dcterms:modified>
</cp:coreProperties>
</file>