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14"/>
  </p:notesMasterIdLst>
  <p:sldIdLst>
    <p:sldId id="258" r:id="rId3"/>
    <p:sldId id="323" r:id="rId4"/>
    <p:sldId id="286" r:id="rId5"/>
    <p:sldId id="314" r:id="rId6"/>
    <p:sldId id="337" r:id="rId7"/>
    <p:sldId id="338" r:id="rId8"/>
    <p:sldId id="339" r:id="rId9"/>
    <p:sldId id="324" r:id="rId10"/>
    <p:sldId id="336" r:id="rId11"/>
    <p:sldId id="334" r:id="rId12"/>
    <p:sldId id="326"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CE8"/>
    <a:srgbClr val="AA0202"/>
    <a:srgbClr val="993366"/>
    <a:srgbClr val="EE3300"/>
    <a:srgbClr val="009A00"/>
    <a:srgbClr val="00CC00"/>
    <a:srgbClr val="FFFF99"/>
    <a:srgbClr val="99CCFF"/>
    <a:srgbClr val="A4DCC7"/>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5" autoAdjust="0"/>
    <p:restoredTop sz="93859" autoAdjust="0"/>
  </p:normalViewPr>
  <p:slideViewPr>
    <p:cSldViewPr snapToGrid="0" snapToObjects="1">
      <p:cViewPr varScale="1">
        <p:scale>
          <a:sx n="116" d="100"/>
          <a:sy n="116" d="100"/>
        </p:scale>
        <p:origin x="606" y="3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Количество зарегистрированных договоров</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Район имени Лазо</c:v>
                </c:pt>
                <c:pt idx="1">
                  <c:v>Бикинский район</c:v>
                </c:pt>
                <c:pt idx="2">
                  <c:v>Советско-Гаванский район</c:v>
                </c:pt>
                <c:pt idx="3">
                  <c:v>Хабаровский  район</c:v>
                </c:pt>
              </c:strCache>
            </c:strRef>
          </c:cat>
          <c:val>
            <c:numRef>
              <c:f>Лист1!$B$2:$B$5</c:f>
              <c:numCache>
                <c:formatCode>General</c:formatCode>
                <c:ptCount val="4"/>
                <c:pt idx="0">
                  <c:v>1786</c:v>
                </c:pt>
                <c:pt idx="1">
                  <c:v>1009</c:v>
                </c:pt>
                <c:pt idx="2">
                  <c:v>933</c:v>
                </c:pt>
                <c:pt idx="3">
                  <c:v>773</c:v>
                </c:pt>
              </c:numCache>
            </c:numRef>
          </c:val>
        </c:ser>
        <c:dLbls>
          <c:showLegendKey val="0"/>
          <c:showVal val="1"/>
          <c:showCatName val="0"/>
          <c:showSerName val="0"/>
          <c:showPercent val="0"/>
          <c:showBubbleSize val="0"/>
        </c:dLbls>
        <c:gapWidth val="75"/>
        <c:axId val="205478256"/>
        <c:axId val="205478648"/>
      </c:barChart>
      <c:catAx>
        <c:axId val="20547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2460000" spcFirstLastPara="1" vertOverflow="ellipsis" wrap="square" anchor="ctr" anchorCtr="1"/>
          <a:lstStyle/>
          <a:p>
            <a:pPr>
              <a:defRPr sz="1197" b="0" i="0" u="none" strike="noStrike" kern="1200" baseline="0">
                <a:solidFill>
                  <a:schemeClr val="tx1"/>
                </a:solidFill>
                <a:latin typeface="+mn-lt"/>
                <a:ea typeface="+mn-ea"/>
                <a:cs typeface="+mn-cs"/>
              </a:defRPr>
            </a:pPr>
            <a:endParaRPr lang="ru-RU"/>
          </a:p>
        </c:txPr>
        <c:crossAx val="205478648"/>
        <c:crosses val="autoZero"/>
        <c:auto val="1"/>
        <c:lblAlgn val="ctr"/>
        <c:lblOffset val="100"/>
        <c:noMultiLvlLbl val="0"/>
      </c:catAx>
      <c:valAx>
        <c:axId val="2054786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crossAx val="205478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solidFill>
            <a:schemeClr val="tx1"/>
          </a:solidFill>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Продажи</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Lbls>
            <c:dLbl>
              <c:idx val="0"/>
              <c:layout>
                <c:manualLayout>
                  <c:x val="-1.0544004443315736E-2"/>
                  <c:y val="-2.74773027101911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1846230655134832E-3"/>
                  <c:y val="-0.10780848678875944"/>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7921196521451487E-2"/>
                  <c:y val="-7.254685771503237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3020010286901743E-4"/>
                  <c:y val="5.239480705631320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1519061360726007E-3"/>
                  <c:y val="3.25050845759163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9217091902375571E-2"/>
                  <c:y val="-6.563372323170477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Лист1!$A$2:$A$7</c:f>
              <c:strCache>
                <c:ptCount val="6"/>
                <c:pt idx="0">
                  <c:v>муниципальный район имени Лазо</c:v>
                </c:pt>
                <c:pt idx="1">
                  <c:v>Бикинский муниципаотный район</c:v>
                </c:pt>
                <c:pt idx="2">
                  <c:v>Советско-Гаванский муниципальный район</c:v>
                </c:pt>
                <c:pt idx="3">
                  <c:v>Хабаровский муниципальный район</c:v>
                </c:pt>
                <c:pt idx="4">
                  <c:v>Амурский муниципальный район</c:v>
                </c:pt>
                <c:pt idx="5">
                  <c:v>Другие районы</c:v>
                </c:pt>
              </c:strCache>
            </c:strRef>
          </c:cat>
          <c:val>
            <c:numRef>
              <c:f>Лист1!$B$2:$B$7</c:f>
              <c:numCache>
                <c:formatCode>General</c:formatCode>
                <c:ptCount val="6"/>
                <c:pt idx="0">
                  <c:v>2571</c:v>
                </c:pt>
                <c:pt idx="1">
                  <c:v>1194</c:v>
                </c:pt>
                <c:pt idx="2">
                  <c:v>1203</c:v>
                </c:pt>
                <c:pt idx="3">
                  <c:v>1403</c:v>
                </c:pt>
                <c:pt idx="4">
                  <c:v>742</c:v>
                </c:pt>
                <c:pt idx="5">
                  <c:v>4924</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166911013642395E-2"/>
          <c:y val="3.2457650898104623E-2"/>
          <c:w val="0.87201915680289821"/>
          <c:h val="0.66187735192709063"/>
        </c:manualLayout>
      </c:layout>
      <c:doughnutChart>
        <c:varyColors val="1"/>
        <c:ser>
          <c:idx val="0"/>
          <c:order val="0"/>
          <c:tx>
            <c:strRef>
              <c:f>Лист1!$B$1</c:f>
              <c:strCache>
                <c:ptCount val="1"/>
                <c:pt idx="0">
                  <c:v>Продажи</c:v>
                </c:pt>
              </c:strCache>
            </c:strRef>
          </c:tx>
          <c:dPt>
            <c:idx val="0"/>
            <c:bubble3D val="0"/>
            <c:spPr>
              <a:solidFill>
                <a:srgbClr val="EE3300"/>
              </a:solidFill>
              <a:ln>
                <a:noFill/>
              </a:ln>
              <a:effectLst/>
            </c:spPr>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Pt>
          <c:dPt>
            <c:idx val="2"/>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dPt>
          <c:dPt>
            <c:idx val="3"/>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dPt>
          <c:dPt>
            <c:idx val="4"/>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c:spPr>
          </c:dPt>
          <c:dPt>
            <c:idx val="5"/>
            <c:bubble3D val="0"/>
            <c:spPr>
              <a:solidFill>
                <a:schemeClr val="accent6">
                  <a:lumMod val="50000"/>
                </a:schemeClr>
              </a:solidFill>
              <a:ln>
                <a:noFill/>
              </a:ln>
              <a:effectLst/>
            </c:spPr>
          </c:dPt>
          <c:dPt>
            <c:idx val="6"/>
            <c:bubble3D val="0"/>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ru-RU"/>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Лист1!$A$2:$A$8</c:f>
              <c:strCache>
                <c:ptCount val="7"/>
                <c:pt idx="0">
                  <c:v>Жилищное строительство</c:v>
                </c:pt>
                <c:pt idx="1">
                  <c:v>Ведение садоводства и огородничества</c:v>
                </c:pt>
                <c:pt idx="2">
                  <c:v>Предпринимательство</c:v>
                </c:pt>
                <c:pt idx="3">
                  <c:v>Иные виды использования</c:v>
                </c:pt>
                <c:pt idx="4">
                  <c:v>Сельское хозяйство</c:v>
                </c:pt>
                <c:pt idx="5">
                  <c:v>Туризм</c:v>
                </c:pt>
                <c:pt idx="6">
                  <c:v>Не выбран ВРИ</c:v>
                </c:pt>
              </c:strCache>
            </c:strRef>
          </c:cat>
          <c:val>
            <c:numRef>
              <c:f>Лист1!$B$2:$B$8</c:f>
              <c:numCache>
                <c:formatCode>General</c:formatCode>
                <c:ptCount val="7"/>
                <c:pt idx="0">
                  <c:v>2468</c:v>
                </c:pt>
                <c:pt idx="1">
                  <c:v>833</c:v>
                </c:pt>
                <c:pt idx="2">
                  <c:v>231</c:v>
                </c:pt>
                <c:pt idx="3">
                  <c:v>665</c:v>
                </c:pt>
                <c:pt idx="4">
                  <c:v>802</c:v>
                </c:pt>
                <c:pt idx="5">
                  <c:v>382</c:v>
                </c:pt>
                <c:pt idx="6">
                  <c:v>3880</c:v>
                </c:pt>
              </c:numCache>
            </c:numRef>
          </c:val>
        </c:ser>
        <c:dLbls>
          <c:showLegendKey val="0"/>
          <c:showVal val="0"/>
          <c:showCatName val="0"/>
          <c:showSerName val="0"/>
          <c:showPercent val="0"/>
          <c:showBubbleSize val="0"/>
          <c:showLeaderLines val="0"/>
        </c:dLbls>
        <c:firstSliceAng val="0"/>
        <c:holeSize val="70"/>
      </c:doughnutChart>
      <c:spPr>
        <a:noFill/>
        <a:ln>
          <a:noFill/>
        </a:ln>
        <a:effectLst/>
      </c:spPr>
    </c:plotArea>
    <c:legend>
      <c:legendPos val="b"/>
      <c:layout>
        <c:manualLayout>
          <c:xMode val="edge"/>
          <c:yMode val="edge"/>
          <c:x val="4.2934675545197608E-2"/>
          <c:y val="0.72087138774167148"/>
          <c:w val="0.92699368141509564"/>
          <c:h val="0.2650661131233936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09033E-1776-4A52-815B-C79438A958AF}" type="doc">
      <dgm:prSet loTypeId="urn:microsoft.com/office/officeart/2008/layout/VerticalCurvedList" loCatId="list" qsTypeId="urn:microsoft.com/office/officeart/2005/8/quickstyle/simple4" qsCatId="simple" csTypeId="urn:microsoft.com/office/officeart/2005/8/colors/colorful1" csCatId="colorful" phldr="1"/>
      <dgm:spPr/>
      <dgm:t>
        <a:bodyPr/>
        <a:lstStyle/>
        <a:p>
          <a:endParaRPr lang="ru-RU"/>
        </a:p>
      </dgm:t>
    </dgm:pt>
    <dgm:pt modelId="{CA019016-B713-45A5-A32C-645DE61203F8}">
      <dgm:prSet phldrT="[Текст]"/>
      <dgm:spPr/>
      <dgm:t>
        <a:bodyPr/>
        <a:lstStyle/>
        <a:p>
          <a:r>
            <a:rPr lang="ru-RU" dirty="0" smtClean="0">
              <a:solidFill>
                <a:schemeClr val="tx1"/>
              </a:solidFill>
            </a:rPr>
            <a:t>земельных участков ранее использовался гражданами без надлежащего оформления (сады, огороды, участки под индивидуальными жилыми домами, …)</a:t>
          </a:r>
          <a:endParaRPr lang="ru-RU" dirty="0"/>
        </a:p>
      </dgm:t>
    </dgm:pt>
    <dgm:pt modelId="{8871E6EF-87AD-4D5C-B609-89650E661066}" type="parTrans" cxnId="{184CA971-4617-4BD3-9E67-46213EAE2CF5}">
      <dgm:prSet/>
      <dgm:spPr/>
      <dgm:t>
        <a:bodyPr/>
        <a:lstStyle/>
        <a:p>
          <a:endParaRPr lang="ru-RU"/>
        </a:p>
      </dgm:t>
    </dgm:pt>
    <dgm:pt modelId="{F5BE6FB9-D11B-4370-90D6-04A16C272264}" type="sibTrans" cxnId="{184CA971-4617-4BD3-9E67-46213EAE2CF5}">
      <dgm:prSet/>
      <dgm:spPr/>
      <dgm:t>
        <a:bodyPr/>
        <a:lstStyle/>
        <a:p>
          <a:endParaRPr lang="ru-RU"/>
        </a:p>
      </dgm:t>
    </dgm:pt>
    <dgm:pt modelId="{61B585E8-F66B-4F70-9955-8802B21FEB7F}">
      <dgm:prSet phldrT="[Текст]"/>
      <dgm:spPr/>
      <dgm:t>
        <a:bodyPr/>
        <a:lstStyle/>
        <a:p>
          <a:r>
            <a:rPr lang="ru-RU" dirty="0" smtClean="0">
              <a:solidFill>
                <a:schemeClr val="tx1"/>
              </a:solidFill>
            </a:rPr>
            <a:t>пользователей земельных участков приступили к освоению (расчищены, огорожены, получены разрешения на строительство, …)</a:t>
          </a:r>
          <a:endParaRPr lang="ru-RU" dirty="0"/>
        </a:p>
      </dgm:t>
    </dgm:pt>
    <dgm:pt modelId="{53674525-D165-4DB6-8768-591F5672213B}" type="parTrans" cxnId="{836C103E-8A41-42A7-870C-31B5E57FCBC1}">
      <dgm:prSet/>
      <dgm:spPr/>
      <dgm:t>
        <a:bodyPr/>
        <a:lstStyle/>
        <a:p>
          <a:endParaRPr lang="ru-RU"/>
        </a:p>
      </dgm:t>
    </dgm:pt>
    <dgm:pt modelId="{AA5B3D19-D102-462D-91D1-7CB942148497}" type="sibTrans" cxnId="{836C103E-8A41-42A7-870C-31B5E57FCBC1}">
      <dgm:prSet/>
      <dgm:spPr/>
      <dgm:t>
        <a:bodyPr/>
        <a:lstStyle/>
        <a:p>
          <a:endParaRPr lang="ru-RU"/>
        </a:p>
      </dgm:t>
    </dgm:pt>
    <dgm:pt modelId="{F8E096F4-8887-4A34-AF55-6029334096D9}">
      <dgm:prSet phldrT="[Текст]"/>
      <dgm:spPr/>
      <dgm:t>
        <a:bodyPr/>
        <a:lstStyle/>
        <a:p>
          <a:r>
            <a:rPr lang="ru-RU" dirty="0" smtClean="0">
              <a:solidFill>
                <a:schemeClr val="tx1"/>
              </a:solidFill>
            </a:rPr>
            <a:t>земельных участков освоены (возведены объекты недвижимости, засеяны сельскохозяйственными культурами, организован выпас скота и сенокошение, размещены ульи, …)</a:t>
          </a:r>
          <a:endParaRPr lang="ru-RU" dirty="0"/>
        </a:p>
      </dgm:t>
    </dgm:pt>
    <dgm:pt modelId="{AC21CE14-B910-47B4-ADB0-2372D22C0966}" type="parTrans" cxnId="{D0CCCF48-76BB-478A-88F0-88F76271E9CF}">
      <dgm:prSet/>
      <dgm:spPr/>
      <dgm:t>
        <a:bodyPr/>
        <a:lstStyle/>
        <a:p>
          <a:endParaRPr lang="ru-RU"/>
        </a:p>
      </dgm:t>
    </dgm:pt>
    <dgm:pt modelId="{68D04946-C10F-48C6-8353-A165E881FD34}" type="sibTrans" cxnId="{D0CCCF48-76BB-478A-88F0-88F76271E9CF}">
      <dgm:prSet/>
      <dgm:spPr/>
      <dgm:t>
        <a:bodyPr/>
        <a:lstStyle/>
        <a:p>
          <a:endParaRPr lang="ru-RU"/>
        </a:p>
      </dgm:t>
    </dgm:pt>
    <dgm:pt modelId="{3B2AD11F-0BFD-4758-B7FD-E291586DE4F9}" type="pres">
      <dgm:prSet presAssocID="{6009033E-1776-4A52-815B-C79438A958AF}" presName="Name0" presStyleCnt="0">
        <dgm:presLayoutVars>
          <dgm:chMax val="7"/>
          <dgm:chPref val="7"/>
          <dgm:dir/>
        </dgm:presLayoutVars>
      </dgm:prSet>
      <dgm:spPr/>
      <dgm:t>
        <a:bodyPr/>
        <a:lstStyle/>
        <a:p>
          <a:endParaRPr lang="ru-RU"/>
        </a:p>
      </dgm:t>
    </dgm:pt>
    <dgm:pt modelId="{1847634D-26A0-4886-8243-F7642C1395E5}" type="pres">
      <dgm:prSet presAssocID="{6009033E-1776-4A52-815B-C79438A958AF}" presName="Name1" presStyleCnt="0"/>
      <dgm:spPr/>
    </dgm:pt>
    <dgm:pt modelId="{28E324FA-496E-419B-8441-8F8049F57969}" type="pres">
      <dgm:prSet presAssocID="{6009033E-1776-4A52-815B-C79438A958AF}" presName="cycle" presStyleCnt="0"/>
      <dgm:spPr/>
    </dgm:pt>
    <dgm:pt modelId="{46A37CAC-5D05-4137-BBF8-1205AC789083}" type="pres">
      <dgm:prSet presAssocID="{6009033E-1776-4A52-815B-C79438A958AF}" presName="srcNode" presStyleLbl="node1" presStyleIdx="0" presStyleCnt="3"/>
      <dgm:spPr/>
    </dgm:pt>
    <dgm:pt modelId="{8124B289-6601-4E8D-B232-0C2FA3A47737}" type="pres">
      <dgm:prSet presAssocID="{6009033E-1776-4A52-815B-C79438A958AF}" presName="conn" presStyleLbl="parChTrans1D2" presStyleIdx="0" presStyleCnt="1"/>
      <dgm:spPr/>
      <dgm:t>
        <a:bodyPr/>
        <a:lstStyle/>
        <a:p>
          <a:endParaRPr lang="ru-RU"/>
        </a:p>
      </dgm:t>
    </dgm:pt>
    <dgm:pt modelId="{7D116322-9097-407C-ABF5-300124EF9F4D}" type="pres">
      <dgm:prSet presAssocID="{6009033E-1776-4A52-815B-C79438A958AF}" presName="extraNode" presStyleLbl="node1" presStyleIdx="0" presStyleCnt="3"/>
      <dgm:spPr/>
    </dgm:pt>
    <dgm:pt modelId="{E3C412FA-D617-4F89-84AF-7A954116EE65}" type="pres">
      <dgm:prSet presAssocID="{6009033E-1776-4A52-815B-C79438A958AF}" presName="dstNode" presStyleLbl="node1" presStyleIdx="0" presStyleCnt="3"/>
      <dgm:spPr/>
    </dgm:pt>
    <dgm:pt modelId="{D65A2334-EFBA-4517-B6FF-474B22F755BF}" type="pres">
      <dgm:prSet presAssocID="{CA019016-B713-45A5-A32C-645DE61203F8}" presName="text_1" presStyleLbl="node1" presStyleIdx="0" presStyleCnt="3">
        <dgm:presLayoutVars>
          <dgm:bulletEnabled val="1"/>
        </dgm:presLayoutVars>
      </dgm:prSet>
      <dgm:spPr/>
      <dgm:t>
        <a:bodyPr/>
        <a:lstStyle/>
        <a:p>
          <a:endParaRPr lang="ru-RU"/>
        </a:p>
      </dgm:t>
    </dgm:pt>
    <dgm:pt modelId="{D4366DC1-10BF-4039-AE55-B19819941500}" type="pres">
      <dgm:prSet presAssocID="{CA019016-B713-45A5-A32C-645DE61203F8}" presName="accent_1" presStyleCnt="0"/>
      <dgm:spPr/>
    </dgm:pt>
    <dgm:pt modelId="{B03541B1-438C-4F54-AD6E-20E05CD04199}" type="pres">
      <dgm:prSet presAssocID="{CA019016-B713-45A5-A32C-645DE61203F8}" presName="accentRepeatNode" presStyleLbl="solidFgAcc1" presStyleIdx="0" presStyleCnt="3"/>
      <dgm:spPr/>
    </dgm:pt>
    <dgm:pt modelId="{2E365817-F8D2-4901-8B56-7A26A067F8B9}" type="pres">
      <dgm:prSet presAssocID="{61B585E8-F66B-4F70-9955-8802B21FEB7F}" presName="text_2" presStyleLbl="node1" presStyleIdx="1" presStyleCnt="3">
        <dgm:presLayoutVars>
          <dgm:bulletEnabled val="1"/>
        </dgm:presLayoutVars>
      </dgm:prSet>
      <dgm:spPr/>
      <dgm:t>
        <a:bodyPr/>
        <a:lstStyle/>
        <a:p>
          <a:endParaRPr lang="ru-RU"/>
        </a:p>
      </dgm:t>
    </dgm:pt>
    <dgm:pt modelId="{0581C4C8-9117-400E-808C-B32F2B7117F3}" type="pres">
      <dgm:prSet presAssocID="{61B585E8-F66B-4F70-9955-8802B21FEB7F}" presName="accent_2" presStyleCnt="0"/>
      <dgm:spPr/>
    </dgm:pt>
    <dgm:pt modelId="{0E50CCFB-1AA0-457D-A05E-0A6A75487ED6}" type="pres">
      <dgm:prSet presAssocID="{61B585E8-F66B-4F70-9955-8802B21FEB7F}" presName="accentRepeatNode" presStyleLbl="solidFgAcc1" presStyleIdx="1" presStyleCnt="3"/>
      <dgm:spPr/>
    </dgm:pt>
    <dgm:pt modelId="{BB1D902F-CACD-4E14-82DD-A7CE8639EEFC}" type="pres">
      <dgm:prSet presAssocID="{F8E096F4-8887-4A34-AF55-6029334096D9}" presName="text_3" presStyleLbl="node1" presStyleIdx="2" presStyleCnt="3">
        <dgm:presLayoutVars>
          <dgm:bulletEnabled val="1"/>
        </dgm:presLayoutVars>
      </dgm:prSet>
      <dgm:spPr/>
      <dgm:t>
        <a:bodyPr/>
        <a:lstStyle/>
        <a:p>
          <a:endParaRPr lang="ru-RU"/>
        </a:p>
      </dgm:t>
    </dgm:pt>
    <dgm:pt modelId="{E15035FC-D347-42D6-95AB-A32428D1353D}" type="pres">
      <dgm:prSet presAssocID="{F8E096F4-8887-4A34-AF55-6029334096D9}" presName="accent_3" presStyleCnt="0"/>
      <dgm:spPr/>
    </dgm:pt>
    <dgm:pt modelId="{02ACEEF8-6AEE-417C-BBF9-083F4D329A8E}" type="pres">
      <dgm:prSet presAssocID="{F8E096F4-8887-4A34-AF55-6029334096D9}" presName="accentRepeatNode" presStyleLbl="solidFgAcc1" presStyleIdx="2" presStyleCnt="3"/>
      <dgm:spPr/>
    </dgm:pt>
  </dgm:ptLst>
  <dgm:cxnLst>
    <dgm:cxn modelId="{D0CCCF48-76BB-478A-88F0-88F76271E9CF}" srcId="{6009033E-1776-4A52-815B-C79438A958AF}" destId="{F8E096F4-8887-4A34-AF55-6029334096D9}" srcOrd="2" destOrd="0" parTransId="{AC21CE14-B910-47B4-ADB0-2372D22C0966}" sibTransId="{68D04946-C10F-48C6-8353-A165E881FD34}"/>
    <dgm:cxn modelId="{836C103E-8A41-42A7-870C-31B5E57FCBC1}" srcId="{6009033E-1776-4A52-815B-C79438A958AF}" destId="{61B585E8-F66B-4F70-9955-8802B21FEB7F}" srcOrd="1" destOrd="0" parTransId="{53674525-D165-4DB6-8768-591F5672213B}" sibTransId="{AA5B3D19-D102-462D-91D1-7CB942148497}"/>
    <dgm:cxn modelId="{184CA971-4617-4BD3-9E67-46213EAE2CF5}" srcId="{6009033E-1776-4A52-815B-C79438A958AF}" destId="{CA019016-B713-45A5-A32C-645DE61203F8}" srcOrd="0" destOrd="0" parTransId="{8871E6EF-87AD-4D5C-B609-89650E661066}" sibTransId="{F5BE6FB9-D11B-4370-90D6-04A16C272264}"/>
    <dgm:cxn modelId="{AB37B5C3-27EB-4DC3-8BB7-D00D76342021}" type="presOf" srcId="{6009033E-1776-4A52-815B-C79438A958AF}" destId="{3B2AD11F-0BFD-4758-B7FD-E291586DE4F9}" srcOrd="0" destOrd="0" presId="urn:microsoft.com/office/officeart/2008/layout/VerticalCurvedList"/>
    <dgm:cxn modelId="{F3A8BD23-3ECD-4538-807C-53E5607CD931}" type="presOf" srcId="{F5BE6FB9-D11B-4370-90D6-04A16C272264}" destId="{8124B289-6601-4E8D-B232-0C2FA3A47737}" srcOrd="0" destOrd="0" presId="urn:microsoft.com/office/officeart/2008/layout/VerticalCurvedList"/>
    <dgm:cxn modelId="{AAAE0A6A-58E3-466B-A9DB-E72ECC78B865}" type="presOf" srcId="{61B585E8-F66B-4F70-9955-8802B21FEB7F}" destId="{2E365817-F8D2-4901-8B56-7A26A067F8B9}" srcOrd="0" destOrd="0" presId="urn:microsoft.com/office/officeart/2008/layout/VerticalCurvedList"/>
    <dgm:cxn modelId="{E36B80DB-E324-424C-942F-D66E708D4AE8}" type="presOf" srcId="{CA019016-B713-45A5-A32C-645DE61203F8}" destId="{D65A2334-EFBA-4517-B6FF-474B22F755BF}" srcOrd="0" destOrd="0" presId="urn:microsoft.com/office/officeart/2008/layout/VerticalCurvedList"/>
    <dgm:cxn modelId="{7AC44DD4-E243-49FE-AD4A-476F9C250D60}" type="presOf" srcId="{F8E096F4-8887-4A34-AF55-6029334096D9}" destId="{BB1D902F-CACD-4E14-82DD-A7CE8639EEFC}" srcOrd="0" destOrd="0" presId="urn:microsoft.com/office/officeart/2008/layout/VerticalCurvedList"/>
    <dgm:cxn modelId="{8DA4DC53-C867-4A69-A992-105274041ABF}" type="presParOf" srcId="{3B2AD11F-0BFD-4758-B7FD-E291586DE4F9}" destId="{1847634D-26A0-4886-8243-F7642C1395E5}" srcOrd="0" destOrd="0" presId="urn:microsoft.com/office/officeart/2008/layout/VerticalCurvedList"/>
    <dgm:cxn modelId="{59AD6038-49A3-4C9E-8C59-3567A4CC29ED}" type="presParOf" srcId="{1847634D-26A0-4886-8243-F7642C1395E5}" destId="{28E324FA-496E-419B-8441-8F8049F57969}" srcOrd="0" destOrd="0" presId="urn:microsoft.com/office/officeart/2008/layout/VerticalCurvedList"/>
    <dgm:cxn modelId="{F1927CF5-666D-497B-BF37-422E6DC724D9}" type="presParOf" srcId="{28E324FA-496E-419B-8441-8F8049F57969}" destId="{46A37CAC-5D05-4137-BBF8-1205AC789083}" srcOrd="0" destOrd="0" presId="urn:microsoft.com/office/officeart/2008/layout/VerticalCurvedList"/>
    <dgm:cxn modelId="{476C2ADA-6116-469C-919C-62BFBCC1F055}" type="presParOf" srcId="{28E324FA-496E-419B-8441-8F8049F57969}" destId="{8124B289-6601-4E8D-B232-0C2FA3A47737}" srcOrd="1" destOrd="0" presId="urn:microsoft.com/office/officeart/2008/layout/VerticalCurvedList"/>
    <dgm:cxn modelId="{7ACE8670-17FD-4004-BF26-55C983907574}" type="presParOf" srcId="{28E324FA-496E-419B-8441-8F8049F57969}" destId="{7D116322-9097-407C-ABF5-300124EF9F4D}" srcOrd="2" destOrd="0" presId="urn:microsoft.com/office/officeart/2008/layout/VerticalCurvedList"/>
    <dgm:cxn modelId="{6BF80728-468C-4A6A-8E08-00466BAF01A1}" type="presParOf" srcId="{28E324FA-496E-419B-8441-8F8049F57969}" destId="{E3C412FA-D617-4F89-84AF-7A954116EE65}" srcOrd="3" destOrd="0" presId="urn:microsoft.com/office/officeart/2008/layout/VerticalCurvedList"/>
    <dgm:cxn modelId="{3674CF08-8B06-43F2-8B13-CEE194FE8715}" type="presParOf" srcId="{1847634D-26A0-4886-8243-F7642C1395E5}" destId="{D65A2334-EFBA-4517-B6FF-474B22F755BF}" srcOrd="1" destOrd="0" presId="urn:microsoft.com/office/officeart/2008/layout/VerticalCurvedList"/>
    <dgm:cxn modelId="{4700DA0A-0375-47F7-8A68-7FA902775879}" type="presParOf" srcId="{1847634D-26A0-4886-8243-F7642C1395E5}" destId="{D4366DC1-10BF-4039-AE55-B19819941500}" srcOrd="2" destOrd="0" presId="urn:microsoft.com/office/officeart/2008/layout/VerticalCurvedList"/>
    <dgm:cxn modelId="{30D131F5-55F3-451E-92E7-6B4FA4B67926}" type="presParOf" srcId="{D4366DC1-10BF-4039-AE55-B19819941500}" destId="{B03541B1-438C-4F54-AD6E-20E05CD04199}" srcOrd="0" destOrd="0" presId="urn:microsoft.com/office/officeart/2008/layout/VerticalCurvedList"/>
    <dgm:cxn modelId="{F425EC7F-4E86-41A2-AF86-FE987A1D8E76}" type="presParOf" srcId="{1847634D-26A0-4886-8243-F7642C1395E5}" destId="{2E365817-F8D2-4901-8B56-7A26A067F8B9}" srcOrd="3" destOrd="0" presId="urn:microsoft.com/office/officeart/2008/layout/VerticalCurvedList"/>
    <dgm:cxn modelId="{54871C1F-1E79-460C-A389-9881EAA1FF64}" type="presParOf" srcId="{1847634D-26A0-4886-8243-F7642C1395E5}" destId="{0581C4C8-9117-400E-808C-B32F2B7117F3}" srcOrd="4" destOrd="0" presId="urn:microsoft.com/office/officeart/2008/layout/VerticalCurvedList"/>
    <dgm:cxn modelId="{50FAE8FC-648D-492E-8A51-A24C263FE9AD}" type="presParOf" srcId="{0581C4C8-9117-400E-808C-B32F2B7117F3}" destId="{0E50CCFB-1AA0-457D-A05E-0A6A75487ED6}" srcOrd="0" destOrd="0" presId="urn:microsoft.com/office/officeart/2008/layout/VerticalCurvedList"/>
    <dgm:cxn modelId="{ABEF2249-BCBB-407C-9914-E887CD89AEC2}" type="presParOf" srcId="{1847634D-26A0-4886-8243-F7642C1395E5}" destId="{BB1D902F-CACD-4E14-82DD-A7CE8639EEFC}" srcOrd="5" destOrd="0" presId="urn:microsoft.com/office/officeart/2008/layout/VerticalCurvedList"/>
    <dgm:cxn modelId="{5C38695E-9BD1-427B-A1D3-BD371E87E3C5}" type="presParOf" srcId="{1847634D-26A0-4886-8243-F7642C1395E5}" destId="{E15035FC-D347-42D6-95AB-A32428D1353D}" srcOrd="6" destOrd="0" presId="urn:microsoft.com/office/officeart/2008/layout/VerticalCurvedList"/>
    <dgm:cxn modelId="{008D89DE-A3BB-4679-88B2-EC4AFAF1992B}" type="presParOf" srcId="{E15035FC-D347-42D6-95AB-A32428D1353D}" destId="{02ACEEF8-6AEE-417C-BBF9-083F4D329A8E}"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561EA8-0A57-46BD-8D91-FD011BCA08FA}"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ru-RU"/>
        </a:p>
      </dgm:t>
    </dgm:pt>
    <dgm:pt modelId="{5D69401C-5B90-45B1-9F0D-5013090E8961}">
      <dgm:prSet phldrT="[Текст]"/>
      <dgm:spPr/>
      <dgm:t>
        <a:bodyPr/>
        <a:lstStyle/>
        <a:p>
          <a:r>
            <a:rPr lang="ru-RU" dirty="0" smtClean="0">
              <a:solidFill>
                <a:srgbClr val="AA0202"/>
              </a:solidFill>
            </a:rPr>
            <a:t>Актуальные направления освоения земельных участков:</a:t>
          </a:r>
          <a:endParaRPr lang="ru-RU" dirty="0">
            <a:solidFill>
              <a:srgbClr val="AA0202"/>
            </a:solidFill>
          </a:endParaRPr>
        </a:p>
      </dgm:t>
    </dgm:pt>
    <dgm:pt modelId="{89F8B554-3B78-4C0E-B1F3-982BE0AA9145}" type="parTrans" cxnId="{B4BD733D-F63F-4087-B8AC-4D626FA993F8}">
      <dgm:prSet/>
      <dgm:spPr/>
      <dgm:t>
        <a:bodyPr/>
        <a:lstStyle/>
        <a:p>
          <a:endParaRPr lang="ru-RU"/>
        </a:p>
      </dgm:t>
    </dgm:pt>
    <dgm:pt modelId="{08FF122D-5E45-4ED2-9E88-18A7AC9C8422}" type="sibTrans" cxnId="{B4BD733D-F63F-4087-B8AC-4D626FA993F8}">
      <dgm:prSet/>
      <dgm:spPr/>
      <dgm:t>
        <a:bodyPr/>
        <a:lstStyle/>
        <a:p>
          <a:endParaRPr lang="ru-RU"/>
        </a:p>
      </dgm:t>
    </dgm:pt>
    <dgm:pt modelId="{C4716291-7878-4B6F-A390-37D8B539C7BF}">
      <dgm:prSet phldrT="[Текст]"/>
      <dgm:spPr/>
      <dgm:t>
        <a:bodyPr/>
        <a:lstStyle/>
        <a:p>
          <a:r>
            <a:rPr lang="ru-RU" dirty="0" smtClean="0"/>
            <a:t>Сельскохозяйственное производство и пищевая промышленность – </a:t>
          </a:r>
          <a:r>
            <a:rPr lang="ru-RU" b="1" dirty="0" smtClean="0"/>
            <a:t>204</a:t>
          </a:r>
          <a:r>
            <a:rPr lang="ru-RU" dirty="0" smtClean="0"/>
            <a:t> участков</a:t>
          </a:r>
          <a:endParaRPr lang="ru-RU" dirty="0"/>
        </a:p>
      </dgm:t>
    </dgm:pt>
    <dgm:pt modelId="{60717054-C9AA-48EA-9617-3C6BCA3A7ECE}" type="parTrans" cxnId="{93961474-6666-44C4-AF25-C1938BCBBC0C}">
      <dgm:prSet/>
      <dgm:spPr/>
      <dgm:t>
        <a:bodyPr/>
        <a:lstStyle/>
        <a:p>
          <a:endParaRPr lang="ru-RU"/>
        </a:p>
      </dgm:t>
    </dgm:pt>
    <dgm:pt modelId="{3C9EED8A-180F-409D-8EDC-7EFDA43DB45E}" type="sibTrans" cxnId="{93961474-6666-44C4-AF25-C1938BCBBC0C}">
      <dgm:prSet/>
      <dgm:spPr/>
      <dgm:t>
        <a:bodyPr/>
        <a:lstStyle/>
        <a:p>
          <a:endParaRPr lang="ru-RU"/>
        </a:p>
      </dgm:t>
    </dgm:pt>
    <dgm:pt modelId="{F2AA3A01-60EE-4FB2-A595-16AE6211E2ED}">
      <dgm:prSet phldrT="[Текст]"/>
      <dgm:spPr/>
      <dgm:t>
        <a:bodyPr/>
        <a:lstStyle/>
        <a:p>
          <a:r>
            <a:rPr lang="ru-RU" dirty="0" smtClean="0"/>
            <a:t>Индивидуальное жилищное строительство, личное подсобное хозяйство, дача – </a:t>
          </a:r>
          <a:r>
            <a:rPr lang="ru-RU" b="1" dirty="0" smtClean="0"/>
            <a:t>104</a:t>
          </a:r>
          <a:r>
            <a:rPr lang="ru-RU" dirty="0" smtClean="0"/>
            <a:t> участков</a:t>
          </a:r>
          <a:endParaRPr lang="ru-RU" dirty="0"/>
        </a:p>
      </dgm:t>
    </dgm:pt>
    <dgm:pt modelId="{3C2498DF-9829-43E6-90CA-AB757A57B361}" type="parTrans" cxnId="{4246F72D-5469-4DAF-BBD9-7A0668387095}">
      <dgm:prSet/>
      <dgm:spPr/>
      <dgm:t>
        <a:bodyPr/>
        <a:lstStyle/>
        <a:p>
          <a:endParaRPr lang="ru-RU"/>
        </a:p>
      </dgm:t>
    </dgm:pt>
    <dgm:pt modelId="{065D5DEE-34EA-4AD0-BE2A-6FE5E3D6C6CA}" type="sibTrans" cxnId="{4246F72D-5469-4DAF-BBD9-7A0668387095}">
      <dgm:prSet/>
      <dgm:spPr/>
      <dgm:t>
        <a:bodyPr/>
        <a:lstStyle/>
        <a:p>
          <a:endParaRPr lang="ru-RU"/>
        </a:p>
      </dgm:t>
    </dgm:pt>
    <dgm:pt modelId="{FA3C5609-5D53-4F5B-A369-16F61841A384}">
      <dgm:prSet phldrT="[Текст]"/>
      <dgm:spPr/>
      <dgm:t>
        <a:bodyPr/>
        <a:lstStyle/>
        <a:p>
          <a:r>
            <a:rPr lang="ru-RU" dirty="0" smtClean="0"/>
            <a:t>Садоводство и огородничество – </a:t>
          </a:r>
          <a:r>
            <a:rPr lang="ru-RU" b="1" dirty="0" smtClean="0"/>
            <a:t>75</a:t>
          </a:r>
          <a:r>
            <a:rPr lang="ru-RU" dirty="0" smtClean="0"/>
            <a:t> участков</a:t>
          </a:r>
          <a:endParaRPr lang="ru-RU" dirty="0"/>
        </a:p>
      </dgm:t>
    </dgm:pt>
    <dgm:pt modelId="{0B56C5A9-E9FE-48C5-9099-FB8C1453A61C}" type="parTrans" cxnId="{0CDF4BA7-E214-40A1-90BE-C67DC07762A8}">
      <dgm:prSet/>
      <dgm:spPr/>
      <dgm:t>
        <a:bodyPr/>
        <a:lstStyle/>
        <a:p>
          <a:endParaRPr lang="ru-RU"/>
        </a:p>
      </dgm:t>
    </dgm:pt>
    <dgm:pt modelId="{1E63E309-9AFF-46D8-A795-E82BCE1ABEAE}" type="sibTrans" cxnId="{0CDF4BA7-E214-40A1-90BE-C67DC07762A8}">
      <dgm:prSet/>
      <dgm:spPr/>
      <dgm:t>
        <a:bodyPr/>
        <a:lstStyle/>
        <a:p>
          <a:endParaRPr lang="ru-RU"/>
        </a:p>
      </dgm:t>
    </dgm:pt>
    <dgm:pt modelId="{6AE46EE0-F123-494C-86EC-86B3C745E1E1}">
      <dgm:prSet phldrT="[Текст]"/>
      <dgm:spPr/>
      <dgm:t>
        <a:bodyPr/>
        <a:lstStyle/>
        <a:p>
          <a:r>
            <a:rPr lang="ru-RU" dirty="0" smtClean="0"/>
            <a:t>*</a:t>
          </a:r>
          <a:endParaRPr lang="ru-RU" dirty="0"/>
        </a:p>
      </dgm:t>
    </dgm:pt>
    <dgm:pt modelId="{1FB050D8-8351-4627-80DB-BA13845F037E}" type="sibTrans" cxnId="{62426BCB-59A0-4C22-9606-BB7BC022F0AF}">
      <dgm:prSet/>
      <dgm:spPr/>
      <dgm:t>
        <a:bodyPr/>
        <a:lstStyle/>
        <a:p>
          <a:endParaRPr lang="ru-RU"/>
        </a:p>
      </dgm:t>
    </dgm:pt>
    <dgm:pt modelId="{28960F18-2344-4BD5-9024-F0B4D39048FC}" type="parTrans" cxnId="{62426BCB-59A0-4C22-9606-BB7BC022F0AF}">
      <dgm:prSet/>
      <dgm:spPr/>
      <dgm:t>
        <a:bodyPr/>
        <a:lstStyle/>
        <a:p>
          <a:endParaRPr lang="ru-RU"/>
        </a:p>
      </dgm:t>
    </dgm:pt>
    <dgm:pt modelId="{8D7019F7-37F0-46A6-A00B-4F902E89BB6F}">
      <dgm:prSet phldrT="[Текст]"/>
      <dgm:spPr/>
      <dgm:t>
        <a:bodyPr/>
        <a:lstStyle/>
        <a:p>
          <a:r>
            <a:rPr lang="ru-RU" dirty="0" smtClean="0"/>
            <a:t>*</a:t>
          </a:r>
          <a:endParaRPr lang="ru-RU" dirty="0"/>
        </a:p>
      </dgm:t>
    </dgm:pt>
    <dgm:pt modelId="{51435A45-DD9B-492B-B1F8-241ADFFBD367}" type="sibTrans" cxnId="{E7F0C5F0-3CB5-4349-B1FB-BF56670057DD}">
      <dgm:prSet/>
      <dgm:spPr/>
      <dgm:t>
        <a:bodyPr/>
        <a:lstStyle/>
        <a:p>
          <a:endParaRPr lang="ru-RU"/>
        </a:p>
      </dgm:t>
    </dgm:pt>
    <dgm:pt modelId="{5574BB41-0183-44B8-BD93-40A85C4BB6FF}" type="parTrans" cxnId="{E7F0C5F0-3CB5-4349-B1FB-BF56670057DD}">
      <dgm:prSet/>
      <dgm:spPr/>
      <dgm:t>
        <a:bodyPr/>
        <a:lstStyle/>
        <a:p>
          <a:endParaRPr lang="ru-RU"/>
        </a:p>
      </dgm:t>
    </dgm:pt>
    <dgm:pt modelId="{F575EA83-BEE0-4F85-9D32-A9AD8AB34DB4}" type="pres">
      <dgm:prSet presAssocID="{0B561EA8-0A57-46BD-8D91-FD011BCA08FA}" presName="Name0" presStyleCnt="0">
        <dgm:presLayoutVars>
          <dgm:chMax/>
          <dgm:chPref/>
          <dgm:dir/>
        </dgm:presLayoutVars>
      </dgm:prSet>
      <dgm:spPr/>
      <dgm:t>
        <a:bodyPr/>
        <a:lstStyle/>
        <a:p>
          <a:endParaRPr lang="ru-RU"/>
        </a:p>
      </dgm:t>
    </dgm:pt>
    <dgm:pt modelId="{421ADB39-71E7-41D2-8DA8-6C089BFB6033}" type="pres">
      <dgm:prSet presAssocID="{5D69401C-5B90-45B1-9F0D-5013090E8961}" presName="parenttextcomposite" presStyleCnt="0"/>
      <dgm:spPr/>
    </dgm:pt>
    <dgm:pt modelId="{63F411E8-F2B6-4272-B684-3AD582F27A7C}" type="pres">
      <dgm:prSet presAssocID="{5D69401C-5B90-45B1-9F0D-5013090E8961}" presName="parenttext" presStyleLbl="revTx" presStyleIdx="0" presStyleCnt="3" custScaleX="117028">
        <dgm:presLayoutVars>
          <dgm:chMax/>
          <dgm:chPref val="2"/>
          <dgm:bulletEnabled val="1"/>
        </dgm:presLayoutVars>
      </dgm:prSet>
      <dgm:spPr/>
      <dgm:t>
        <a:bodyPr/>
        <a:lstStyle/>
        <a:p>
          <a:endParaRPr lang="ru-RU"/>
        </a:p>
      </dgm:t>
    </dgm:pt>
    <dgm:pt modelId="{C892BD9D-1201-4375-A242-F9962C8EE8B3}" type="pres">
      <dgm:prSet presAssocID="{5D69401C-5B90-45B1-9F0D-5013090E8961}" presName="composite" presStyleCnt="0"/>
      <dgm:spPr/>
    </dgm:pt>
    <dgm:pt modelId="{842B8A26-FFA7-47E7-9C46-82366D4112A5}" type="pres">
      <dgm:prSet presAssocID="{5D69401C-5B90-45B1-9F0D-5013090E8961}" presName="chevron1" presStyleLbl="alignNode1" presStyleIdx="0" presStyleCnt="21"/>
      <dgm:spPr/>
    </dgm:pt>
    <dgm:pt modelId="{6D6CBC87-12EE-4ACA-B72B-7743D1418824}" type="pres">
      <dgm:prSet presAssocID="{5D69401C-5B90-45B1-9F0D-5013090E8961}" presName="chevron2" presStyleLbl="alignNode1" presStyleIdx="1" presStyleCnt="21"/>
      <dgm:spPr/>
    </dgm:pt>
    <dgm:pt modelId="{6365490C-1E56-42E0-9D80-F796B4BC23C2}" type="pres">
      <dgm:prSet presAssocID="{5D69401C-5B90-45B1-9F0D-5013090E8961}" presName="chevron3" presStyleLbl="alignNode1" presStyleIdx="2" presStyleCnt="21"/>
      <dgm:spPr/>
    </dgm:pt>
    <dgm:pt modelId="{3D8AD9D7-FA4E-48CE-98DB-7D247D3037CC}" type="pres">
      <dgm:prSet presAssocID="{5D69401C-5B90-45B1-9F0D-5013090E8961}" presName="chevron4" presStyleLbl="alignNode1" presStyleIdx="3" presStyleCnt="21"/>
      <dgm:spPr/>
    </dgm:pt>
    <dgm:pt modelId="{6A429283-8446-44A6-90F9-D6F8CA4CC570}" type="pres">
      <dgm:prSet presAssocID="{5D69401C-5B90-45B1-9F0D-5013090E8961}" presName="chevron5" presStyleLbl="alignNode1" presStyleIdx="4" presStyleCnt="21"/>
      <dgm:spPr/>
    </dgm:pt>
    <dgm:pt modelId="{FADC451C-3987-4AD0-9045-A89AE50020D7}" type="pres">
      <dgm:prSet presAssocID="{5D69401C-5B90-45B1-9F0D-5013090E8961}" presName="chevron6" presStyleLbl="alignNode1" presStyleIdx="5" presStyleCnt="21"/>
      <dgm:spPr/>
    </dgm:pt>
    <dgm:pt modelId="{96C57C4E-27F0-444B-A5FC-C36AD04A562B}" type="pres">
      <dgm:prSet presAssocID="{5D69401C-5B90-45B1-9F0D-5013090E8961}" presName="chevron7" presStyleLbl="alignNode1" presStyleIdx="6" presStyleCnt="21"/>
      <dgm:spPr/>
    </dgm:pt>
    <dgm:pt modelId="{1A105BFD-95FC-4872-A711-C1675E94AA48}" type="pres">
      <dgm:prSet presAssocID="{5D69401C-5B90-45B1-9F0D-5013090E8961}" presName="childtext" presStyleLbl="solidFgAcc1" presStyleIdx="0" presStyleCnt="3">
        <dgm:presLayoutVars>
          <dgm:chMax/>
          <dgm:chPref val="0"/>
          <dgm:bulletEnabled val="1"/>
        </dgm:presLayoutVars>
      </dgm:prSet>
      <dgm:spPr/>
      <dgm:t>
        <a:bodyPr/>
        <a:lstStyle/>
        <a:p>
          <a:endParaRPr lang="ru-RU"/>
        </a:p>
      </dgm:t>
    </dgm:pt>
    <dgm:pt modelId="{29704F74-58D0-4F4A-B53A-863A7195D36E}" type="pres">
      <dgm:prSet presAssocID="{08FF122D-5E45-4ED2-9E88-18A7AC9C8422}" presName="sibTrans" presStyleCnt="0"/>
      <dgm:spPr/>
    </dgm:pt>
    <dgm:pt modelId="{3E234C39-D645-4305-BD67-73C2B6BE7B6A}" type="pres">
      <dgm:prSet presAssocID="{6AE46EE0-F123-494C-86EC-86B3C745E1E1}" presName="parenttextcomposite" presStyleCnt="0"/>
      <dgm:spPr/>
    </dgm:pt>
    <dgm:pt modelId="{68AF8650-600F-43AD-A48C-FACB88640761}" type="pres">
      <dgm:prSet presAssocID="{6AE46EE0-F123-494C-86EC-86B3C745E1E1}" presName="parenttext" presStyleLbl="revTx" presStyleIdx="1" presStyleCnt="3">
        <dgm:presLayoutVars>
          <dgm:chMax/>
          <dgm:chPref val="2"/>
          <dgm:bulletEnabled val="1"/>
        </dgm:presLayoutVars>
      </dgm:prSet>
      <dgm:spPr/>
      <dgm:t>
        <a:bodyPr/>
        <a:lstStyle/>
        <a:p>
          <a:endParaRPr lang="ru-RU"/>
        </a:p>
      </dgm:t>
    </dgm:pt>
    <dgm:pt modelId="{238ECF43-25AC-4DD1-A113-52CB918A64F0}" type="pres">
      <dgm:prSet presAssocID="{6AE46EE0-F123-494C-86EC-86B3C745E1E1}" presName="composite" presStyleCnt="0"/>
      <dgm:spPr/>
    </dgm:pt>
    <dgm:pt modelId="{E6EAF6C6-772E-4B79-960D-F7F95BBAEE7C}" type="pres">
      <dgm:prSet presAssocID="{6AE46EE0-F123-494C-86EC-86B3C745E1E1}" presName="chevron1" presStyleLbl="alignNode1" presStyleIdx="7" presStyleCnt="21"/>
      <dgm:spPr/>
    </dgm:pt>
    <dgm:pt modelId="{C2DC1454-0C0A-4847-BEB0-2D64AC3E1811}" type="pres">
      <dgm:prSet presAssocID="{6AE46EE0-F123-494C-86EC-86B3C745E1E1}" presName="chevron2" presStyleLbl="alignNode1" presStyleIdx="8" presStyleCnt="21"/>
      <dgm:spPr/>
    </dgm:pt>
    <dgm:pt modelId="{05E0073F-7205-4864-960C-194D61BEEE9C}" type="pres">
      <dgm:prSet presAssocID="{6AE46EE0-F123-494C-86EC-86B3C745E1E1}" presName="chevron3" presStyleLbl="alignNode1" presStyleIdx="9" presStyleCnt="21"/>
      <dgm:spPr/>
    </dgm:pt>
    <dgm:pt modelId="{90B05A97-7E2A-436A-A0EE-F8354A5FA6CC}" type="pres">
      <dgm:prSet presAssocID="{6AE46EE0-F123-494C-86EC-86B3C745E1E1}" presName="chevron4" presStyleLbl="alignNode1" presStyleIdx="10" presStyleCnt="21"/>
      <dgm:spPr/>
    </dgm:pt>
    <dgm:pt modelId="{5AEB0EEF-8DC1-4EB4-BE95-0E5881BFCF47}" type="pres">
      <dgm:prSet presAssocID="{6AE46EE0-F123-494C-86EC-86B3C745E1E1}" presName="chevron5" presStyleLbl="alignNode1" presStyleIdx="11" presStyleCnt="21"/>
      <dgm:spPr/>
    </dgm:pt>
    <dgm:pt modelId="{FDDE6DD8-C016-406C-B62B-07D2763C7211}" type="pres">
      <dgm:prSet presAssocID="{6AE46EE0-F123-494C-86EC-86B3C745E1E1}" presName="chevron6" presStyleLbl="alignNode1" presStyleIdx="12" presStyleCnt="21"/>
      <dgm:spPr/>
    </dgm:pt>
    <dgm:pt modelId="{B52D0630-CEC4-4381-A647-E8C2021E582C}" type="pres">
      <dgm:prSet presAssocID="{6AE46EE0-F123-494C-86EC-86B3C745E1E1}" presName="chevron7" presStyleLbl="alignNode1" presStyleIdx="13" presStyleCnt="21"/>
      <dgm:spPr/>
    </dgm:pt>
    <dgm:pt modelId="{60CDAEDF-1BE0-48FE-9F8A-C274AF553598}" type="pres">
      <dgm:prSet presAssocID="{6AE46EE0-F123-494C-86EC-86B3C745E1E1}" presName="childtext" presStyleLbl="solidFgAcc1" presStyleIdx="1" presStyleCnt="3">
        <dgm:presLayoutVars>
          <dgm:chMax/>
          <dgm:chPref val="0"/>
          <dgm:bulletEnabled val="1"/>
        </dgm:presLayoutVars>
      </dgm:prSet>
      <dgm:spPr/>
      <dgm:t>
        <a:bodyPr/>
        <a:lstStyle/>
        <a:p>
          <a:endParaRPr lang="ru-RU"/>
        </a:p>
      </dgm:t>
    </dgm:pt>
    <dgm:pt modelId="{DADFDAC6-73B2-4309-9439-ECF2069774B8}" type="pres">
      <dgm:prSet presAssocID="{1FB050D8-8351-4627-80DB-BA13845F037E}" presName="sibTrans" presStyleCnt="0"/>
      <dgm:spPr/>
    </dgm:pt>
    <dgm:pt modelId="{6CF2B2F2-5BA4-44CD-A22C-51BC240259ED}" type="pres">
      <dgm:prSet presAssocID="{8D7019F7-37F0-46A6-A00B-4F902E89BB6F}" presName="parenttextcomposite" presStyleCnt="0"/>
      <dgm:spPr/>
    </dgm:pt>
    <dgm:pt modelId="{5DFBFE3F-12FA-4DC8-86D5-F632DDC1426C}" type="pres">
      <dgm:prSet presAssocID="{8D7019F7-37F0-46A6-A00B-4F902E89BB6F}" presName="parenttext" presStyleLbl="revTx" presStyleIdx="2" presStyleCnt="3">
        <dgm:presLayoutVars>
          <dgm:chMax/>
          <dgm:chPref val="2"/>
          <dgm:bulletEnabled val="1"/>
        </dgm:presLayoutVars>
      </dgm:prSet>
      <dgm:spPr/>
      <dgm:t>
        <a:bodyPr/>
        <a:lstStyle/>
        <a:p>
          <a:endParaRPr lang="ru-RU"/>
        </a:p>
      </dgm:t>
    </dgm:pt>
    <dgm:pt modelId="{55F6E53A-2724-4A9D-B8CC-431426BCF0E3}" type="pres">
      <dgm:prSet presAssocID="{8D7019F7-37F0-46A6-A00B-4F902E89BB6F}" presName="composite" presStyleCnt="0"/>
      <dgm:spPr/>
    </dgm:pt>
    <dgm:pt modelId="{D7BBD083-7D6C-465B-85BE-DC22807788D7}" type="pres">
      <dgm:prSet presAssocID="{8D7019F7-37F0-46A6-A00B-4F902E89BB6F}" presName="chevron1" presStyleLbl="alignNode1" presStyleIdx="14" presStyleCnt="21"/>
      <dgm:spPr/>
    </dgm:pt>
    <dgm:pt modelId="{1AC3F504-9A00-4371-9204-12351A0A5555}" type="pres">
      <dgm:prSet presAssocID="{8D7019F7-37F0-46A6-A00B-4F902E89BB6F}" presName="chevron2" presStyleLbl="alignNode1" presStyleIdx="15" presStyleCnt="21"/>
      <dgm:spPr/>
    </dgm:pt>
    <dgm:pt modelId="{ECB0C854-5426-4542-84AD-E837557DEE41}" type="pres">
      <dgm:prSet presAssocID="{8D7019F7-37F0-46A6-A00B-4F902E89BB6F}" presName="chevron3" presStyleLbl="alignNode1" presStyleIdx="16" presStyleCnt="21"/>
      <dgm:spPr/>
    </dgm:pt>
    <dgm:pt modelId="{B02A207F-B7D7-438B-98C9-EBE3F57686B9}" type="pres">
      <dgm:prSet presAssocID="{8D7019F7-37F0-46A6-A00B-4F902E89BB6F}" presName="chevron4" presStyleLbl="alignNode1" presStyleIdx="17" presStyleCnt="21"/>
      <dgm:spPr/>
    </dgm:pt>
    <dgm:pt modelId="{D5AAD0B7-0CBD-47C2-AEF8-22083E96F21C}" type="pres">
      <dgm:prSet presAssocID="{8D7019F7-37F0-46A6-A00B-4F902E89BB6F}" presName="chevron5" presStyleLbl="alignNode1" presStyleIdx="18" presStyleCnt="21"/>
      <dgm:spPr/>
    </dgm:pt>
    <dgm:pt modelId="{600C999E-91B3-49FC-B288-0162E5E5B048}" type="pres">
      <dgm:prSet presAssocID="{8D7019F7-37F0-46A6-A00B-4F902E89BB6F}" presName="chevron6" presStyleLbl="alignNode1" presStyleIdx="19" presStyleCnt="21"/>
      <dgm:spPr/>
    </dgm:pt>
    <dgm:pt modelId="{7D448DE3-D669-4486-B01B-D4E5213D6F42}" type="pres">
      <dgm:prSet presAssocID="{8D7019F7-37F0-46A6-A00B-4F902E89BB6F}" presName="chevron7" presStyleLbl="alignNode1" presStyleIdx="20" presStyleCnt="21"/>
      <dgm:spPr/>
    </dgm:pt>
    <dgm:pt modelId="{79DE3D95-42B9-452F-88D3-0975868B5CDB}" type="pres">
      <dgm:prSet presAssocID="{8D7019F7-37F0-46A6-A00B-4F902E89BB6F}" presName="childtext" presStyleLbl="solidFgAcc1" presStyleIdx="2" presStyleCnt="3">
        <dgm:presLayoutVars>
          <dgm:chMax/>
          <dgm:chPref val="0"/>
          <dgm:bulletEnabled val="1"/>
        </dgm:presLayoutVars>
      </dgm:prSet>
      <dgm:spPr/>
      <dgm:t>
        <a:bodyPr/>
        <a:lstStyle/>
        <a:p>
          <a:endParaRPr lang="ru-RU"/>
        </a:p>
      </dgm:t>
    </dgm:pt>
  </dgm:ptLst>
  <dgm:cxnLst>
    <dgm:cxn modelId="{0CDF4BA7-E214-40A1-90BE-C67DC07762A8}" srcId="{8D7019F7-37F0-46A6-A00B-4F902E89BB6F}" destId="{FA3C5609-5D53-4F5B-A369-16F61841A384}" srcOrd="0" destOrd="0" parTransId="{0B56C5A9-E9FE-48C5-9099-FB8C1453A61C}" sibTransId="{1E63E309-9AFF-46D8-A795-E82BCE1ABEAE}"/>
    <dgm:cxn modelId="{ACF53DA0-3C4B-4D31-A982-FB98EBA13E91}" type="presOf" srcId="{C4716291-7878-4B6F-A390-37D8B539C7BF}" destId="{1A105BFD-95FC-4872-A711-C1675E94AA48}" srcOrd="0" destOrd="0" presId="urn:microsoft.com/office/officeart/2008/layout/VerticalAccentList"/>
    <dgm:cxn modelId="{8E8EF531-3DA9-4884-B662-5303A6CE0074}" type="presOf" srcId="{5D69401C-5B90-45B1-9F0D-5013090E8961}" destId="{63F411E8-F2B6-4272-B684-3AD582F27A7C}" srcOrd="0" destOrd="0" presId="urn:microsoft.com/office/officeart/2008/layout/VerticalAccentList"/>
    <dgm:cxn modelId="{4246F72D-5469-4DAF-BBD9-7A0668387095}" srcId="{6AE46EE0-F123-494C-86EC-86B3C745E1E1}" destId="{F2AA3A01-60EE-4FB2-A595-16AE6211E2ED}" srcOrd="0" destOrd="0" parTransId="{3C2498DF-9829-43E6-90CA-AB757A57B361}" sibTransId="{065D5DEE-34EA-4AD0-BE2A-6FE5E3D6C6CA}"/>
    <dgm:cxn modelId="{97B38886-356E-42E2-A563-3F59D72EC9B9}" type="presOf" srcId="{6AE46EE0-F123-494C-86EC-86B3C745E1E1}" destId="{68AF8650-600F-43AD-A48C-FACB88640761}" srcOrd="0" destOrd="0" presId="urn:microsoft.com/office/officeart/2008/layout/VerticalAccentList"/>
    <dgm:cxn modelId="{93961474-6666-44C4-AF25-C1938BCBBC0C}" srcId="{5D69401C-5B90-45B1-9F0D-5013090E8961}" destId="{C4716291-7878-4B6F-A390-37D8B539C7BF}" srcOrd="0" destOrd="0" parTransId="{60717054-C9AA-48EA-9617-3C6BCA3A7ECE}" sibTransId="{3C9EED8A-180F-409D-8EDC-7EFDA43DB45E}"/>
    <dgm:cxn modelId="{E848C9CD-1698-4D72-8A4B-4437342D9861}" type="presOf" srcId="{8D7019F7-37F0-46A6-A00B-4F902E89BB6F}" destId="{5DFBFE3F-12FA-4DC8-86D5-F632DDC1426C}" srcOrd="0" destOrd="0" presId="urn:microsoft.com/office/officeart/2008/layout/VerticalAccentList"/>
    <dgm:cxn modelId="{62426BCB-59A0-4C22-9606-BB7BC022F0AF}" srcId="{0B561EA8-0A57-46BD-8D91-FD011BCA08FA}" destId="{6AE46EE0-F123-494C-86EC-86B3C745E1E1}" srcOrd="1" destOrd="0" parTransId="{28960F18-2344-4BD5-9024-F0B4D39048FC}" sibTransId="{1FB050D8-8351-4627-80DB-BA13845F037E}"/>
    <dgm:cxn modelId="{B4BD733D-F63F-4087-B8AC-4D626FA993F8}" srcId="{0B561EA8-0A57-46BD-8D91-FD011BCA08FA}" destId="{5D69401C-5B90-45B1-9F0D-5013090E8961}" srcOrd="0" destOrd="0" parTransId="{89F8B554-3B78-4C0E-B1F3-982BE0AA9145}" sibTransId="{08FF122D-5E45-4ED2-9E88-18A7AC9C8422}"/>
    <dgm:cxn modelId="{E7F0C5F0-3CB5-4349-B1FB-BF56670057DD}" srcId="{0B561EA8-0A57-46BD-8D91-FD011BCA08FA}" destId="{8D7019F7-37F0-46A6-A00B-4F902E89BB6F}" srcOrd="2" destOrd="0" parTransId="{5574BB41-0183-44B8-BD93-40A85C4BB6FF}" sibTransId="{51435A45-DD9B-492B-B1F8-241ADFFBD367}"/>
    <dgm:cxn modelId="{66883A2B-E3C2-4AF5-919C-B4D61EA23929}" type="presOf" srcId="{FA3C5609-5D53-4F5B-A369-16F61841A384}" destId="{79DE3D95-42B9-452F-88D3-0975868B5CDB}" srcOrd="0" destOrd="0" presId="urn:microsoft.com/office/officeart/2008/layout/VerticalAccentList"/>
    <dgm:cxn modelId="{AA633ABA-254B-4F03-B839-8717301E3C01}" type="presOf" srcId="{F2AA3A01-60EE-4FB2-A595-16AE6211E2ED}" destId="{60CDAEDF-1BE0-48FE-9F8A-C274AF553598}" srcOrd="0" destOrd="0" presId="urn:microsoft.com/office/officeart/2008/layout/VerticalAccentList"/>
    <dgm:cxn modelId="{0119A007-B129-47CC-83C1-59C66C8AB021}" type="presOf" srcId="{0B561EA8-0A57-46BD-8D91-FD011BCA08FA}" destId="{F575EA83-BEE0-4F85-9D32-A9AD8AB34DB4}" srcOrd="0" destOrd="0" presId="urn:microsoft.com/office/officeart/2008/layout/VerticalAccentList"/>
    <dgm:cxn modelId="{E88DF433-F678-436B-815B-37D969A733BF}" type="presParOf" srcId="{F575EA83-BEE0-4F85-9D32-A9AD8AB34DB4}" destId="{421ADB39-71E7-41D2-8DA8-6C089BFB6033}" srcOrd="0" destOrd="0" presId="urn:microsoft.com/office/officeart/2008/layout/VerticalAccentList"/>
    <dgm:cxn modelId="{00431DD2-D84A-432E-84A3-E34B4F562765}" type="presParOf" srcId="{421ADB39-71E7-41D2-8DA8-6C089BFB6033}" destId="{63F411E8-F2B6-4272-B684-3AD582F27A7C}" srcOrd="0" destOrd="0" presId="urn:microsoft.com/office/officeart/2008/layout/VerticalAccentList"/>
    <dgm:cxn modelId="{B9C46EEF-CBD8-4648-BCFD-479347141575}" type="presParOf" srcId="{F575EA83-BEE0-4F85-9D32-A9AD8AB34DB4}" destId="{C892BD9D-1201-4375-A242-F9962C8EE8B3}" srcOrd="1" destOrd="0" presId="urn:microsoft.com/office/officeart/2008/layout/VerticalAccentList"/>
    <dgm:cxn modelId="{04E7A4FC-72CF-4CBB-B690-61F33E8B314C}" type="presParOf" srcId="{C892BD9D-1201-4375-A242-F9962C8EE8B3}" destId="{842B8A26-FFA7-47E7-9C46-82366D4112A5}" srcOrd="0" destOrd="0" presId="urn:microsoft.com/office/officeart/2008/layout/VerticalAccentList"/>
    <dgm:cxn modelId="{280C9666-0DAC-4C36-B9A1-BBB422FE2F91}" type="presParOf" srcId="{C892BD9D-1201-4375-A242-F9962C8EE8B3}" destId="{6D6CBC87-12EE-4ACA-B72B-7743D1418824}" srcOrd="1" destOrd="0" presId="urn:microsoft.com/office/officeart/2008/layout/VerticalAccentList"/>
    <dgm:cxn modelId="{345D37DF-8C10-4C1F-845C-7C5DF0C79063}" type="presParOf" srcId="{C892BD9D-1201-4375-A242-F9962C8EE8B3}" destId="{6365490C-1E56-42E0-9D80-F796B4BC23C2}" srcOrd="2" destOrd="0" presId="urn:microsoft.com/office/officeart/2008/layout/VerticalAccentList"/>
    <dgm:cxn modelId="{28610C7E-F063-4E6D-9AFB-FB153C1DE067}" type="presParOf" srcId="{C892BD9D-1201-4375-A242-F9962C8EE8B3}" destId="{3D8AD9D7-FA4E-48CE-98DB-7D247D3037CC}" srcOrd="3" destOrd="0" presId="urn:microsoft.com/office/officeart/2008/layout/VerticalAccentList"/>
    <dgm:cxn modelId="{82CB3CF1-9CB7-45A8-A5FB-0AEF18B66D9B}" type="presParOf" srcId="{C892BD9D-1201-4375-A242-F9962C8EE8B3}" destId="{6A429283-8446-44A6-90F9-D6F8CA4CC570}" srcOrd="4" destOrd="0" presId="urn:microsoft.com/office/officeart/2008/layout/VerticalAccentList"/>
    <dgm:cxn modelId="{B007BE25-50DF-4331-A051-4661298AD862}" type="presParOf" srcId="{C892BD9D-1201-4375-A242-F9962C8EE8B3}" destId="{FADC451C-3987-4AD0-9045-A89AE50020D7}" srcOrd="5" destOrd="0" presId="urn:microsoft.com/office/officeart/2008/layout/VerticalAccentList"/>
    <dgm:cxn modelId="{E0B9A63E-D107-4DCC-99BA-38D57C2C4E9C}" type="presParOf" srcId="{C892BD9D-1201-4375-A242-F9962C8EE8B3}" destId="{96C57C4E-27F0-444B-A5FC-C36AD04A562B}" srcOrd="6" destOrd="0" presId="urn:microsoft.com/office/officeart/2008/layout/VerticalAccentList"/>
    <dgm:cxn modelId="{8819D726-ABE2-4B99-8D3F-3FD63A070E84}" type="presParOf" srcId="{C892BD9D-1201-4375-A242-F9962C8EE8B3}" destId="{1A105BFD-95FC-4872-A711-C1675E94AA48}" srcOrd="7" destOrd="0" presId="urn:microsoft.com/office/officeart/2008/layout/VerticalAccentList"/>
    <dgm:cxn modelId="{4D1905B9-49D4-4D3C-87F1-F4FAEA70624C}" type="presParOf" srcId="{F575EA83-BEE0-4F85-9D32-A9AD8AB34DB4}" destId="{29704F74-58D0-4F4A-B53A-863A7195D36E}" srcOrd="2" destOrd="0" presId="urn:microsoft.com/office/officeart/2008/layout/VerticalAccentList"/>
    <dgm:cxn modelId="{A9AA06CF-EBBE-43B8-B029-7B27CE68EB8E}" type="presParOf" srcId="{F575EA83-BEE0-4F85-9D32-A9AD8AB34DB4}" destId="{3E234C39-D645-4305-BD67-73C2B6BE7B6A}" srcOrd="3" destOrd="0" presId="urn:microsoft.com/office/officeart/2008/layout/VerticalAccentList"/>
    <dgm:cxn modelId="{F189A617-0E5B-4DEC-BD6B-928A388CB5A7}" type="presParOf" srcId="{3E234C39-D645-4305-BD67-73C2B6BE7B6A}" destId="{68AF8650-600F-43AD-A48C-FACB88640761}" srcOrd="0" destOrd="0" presId="urn:microsoft.com/office/officeart/2008/layout/VerticalAccentList"/>
    <dgm:cxn modelId="{11D80380-2632-4463-A4AB-9CECB85D449A}" type="presParOf" srcId="{F575EA83-BEE0-4F85-9D32-A9AD8AB34DB4}" destId="{238ECF43-25AC-4DD1-A113-52CB918A64F0}" srcOrd="4" destOrd="0" presId="urn:microsoft.com/office/officeart/2008/layout/VerticalAccentList"/>
    <dgm:cxn modelId="{92F56CC5-2536-4B18-8707-41F52F83CFD5}" type="presParOf" srcId="{238ECF43-25AC-4DD1-A113-52CB918A64F0}" destId="{E6EAF6C6-772E-4B79-960D-F7F95BBAEE7C}" srcOrd="0" destOrd="0" presId="urn:microsoft.com/office/officeart/2008/layout/VerticalAccentList"/>
    <dgm:cxn modelId="{002CD013-1869-4408-ACC7-7C15BAFAF513}" type="presParOf" srcId="{238ECF43-25AC-4DD1-A113-52CB918A64F0}" destId="{C2DC1454-0C0A-4847-BEB0-2D64AC3E1811}" srcOrd="1" destOrd="0" presId="urn:microsoft.com/office/officeart/2008/layout/VerticalAccentList"/>
    <dgm:cxn modelId="{1F130252-F319-41D0-8835-A094EA976023}" type="presParOf" srcId="{238ECF43-25AC-4DD1-A113-52CB918A64F0}" destId="{05E0073F-7205-4864-960C-194D61BEEE9C}" srcOrd="2" destOrd="0" presId="urn:microsoft.com/office/officeart/2008/layout/VerticalAccentList"/>
    <dgm:cxn modelId="{E754FB49-3D9C-40F8-8C19-EEBB8AD53679}" type="presParOf" srcId="{238ECF43-25AC-4DD1-A113-52CB918A64F0}" destId="{90B05A97-7E2A-436A-A0EE-F8354A5FA6CC}" srcOrd="3" destOrd="0" presId="urn:microsoft.com/office/officeart/2008/layout/VerticalAccentList"/>
    <dgm:cxn modelId="{F2BB1D0A-D845-43CA-81D6-1C740E8C9F06}" type="presParOf" srcId="{238ECF43-25AC-4DD1-A113-52CB918A64F0}" destId="{5AEB0EEF-8DC1-4EB4-BE95-0E5881BFCF47}" srcOrd="4" destOrd="0" presId="urn:microsoft.com/office/officeart/2008/layout/VerticalAccentList"/>
    <dgm:cxn modelId="{C32CDA76-1776-4803-BC24-8ADBC7E0800A}" type="presParOf" srcId="{238ECF43-25AC-4DD1-A113-52CB918A64F0}" destId="{FDDE6DD8-C016-406C-B62B-07D2763C7211}" srcOrd="5" destOrd="0" presId="urn:microsoft.com/office/officeart/2008/layout/VerticalAccentList"/>
    <dgm:cxn modelId="{23B9E4DC-B9D0-4AD7-87F7-641C5B9B6C04}" type="presParOf" srcId="{238ECF43-25AC-4DD1-A113-52CB918A64F0}" destId="{B52D0630-CEC4-4381-A647-E8C2021E582C}" srcOrd="6" destOrd="0" presId="urn:microsoft.com/office/officeart/2008/layout/VerticalAccentList"/>
    <dgm:cxn modelId="{D837A014-718E-4A79-8E9E-03085AB4825A}" type="presParOf" srcId="{238ECF43-25AC-4DD1-A113-52CB918A64F0}" destId="{60CDAEDF-1BE0-48FE-9F8A-C274AF553598}" srcOrd="7" destOrd="0" presId="urn:microsoft.com/office/officeart/2008/layout/VerticalAccentList"/>
    <dgm:cxn modelId="{1C954475-E488-43A4-977E-ED5759BA99A9}" type="presParOf" srcId="{F575EA83-BEE0-4F85-9D32-A9AD8AB34DB4}" destId="{DADFDAC6-73B2-4309-9439-ECF2069774B8}" srcOrd="5" destOrd="0" presId="urn:microsoft.com/office/officeart/2008/layout/VerticalAccentList"/>
    <dgm:cxn modelId="{F7EAF10D-A64E-462E-A0E2-5A399352C28C}" type="presParOf" srcId="{F575EA83-BEE0-4F85-9D32-A9AD8AB34DB4}" destId="{6CF2B2F2-5BA4-44CD-A22C-51BC240259ED}" srcOrd="6" destOrd="0" presId="urn:microsoft.com/office/officeart/2008/layout/VerticalAccentList"/>
    <dgm:cxn modelId="{DB259A95-84A9-4B3C-8DF5-C691482A5107}" type="presParOf" srcId="{6CF2B2F2-5BA4-44CD-A22C-51BC240259ED}" destId="{5DFBFE3F-12FA-4DC8-86D5-F632DDC1426C}" srcOrd="0" destOrd="0" presId="urn:microsoft.com/office/officeart/2008/layout/VerticalAccentList"/>
    <dgm:cxn modelId="{2EBE982C-E5E3-4DE6-81F8-9AFDE4E4C799}" type="presParOf" srcId="{F575EA83-BEE0-4F85-9D32-A9AD8AB34DB4}" destId="{55F6E53A-2724-4A9D-B8CC-431426BCF0E3}" srcOrd="7" destOrd="0" presId="urn:microsoft.com/office/officeart/2008/layout/VerticalAccentList"/>
    <dgm:cxn modelId="{5B75E205-D7F6-45C7-86D8-A5A2C6367C42}" type="presParOf" srcId="{55F6E53A-2724-4A9D-B8CC-431426BCF0E3}" destId="{D7BBD083-7D6C-465B-85BE-DC22807788D7}" srcOrd="0" destOrd="0" presId="urn:microsoft.com/office/officeart/2008/layout/VerticalAccentList"/>
    <dgm:cxn modelId="{9078E873-F4B6-45A4-AF45-631BE49DB352}" type="presParOf" srcId="{55F6E53A-2724-4A9D-B8CC-431426BCF0E3}" destId="{1AC3F504-9A00-4371-9204-12351A0A5555}" srcOrd="1" destOrd="0" presId="urn:microsoft.com/office/officeart/2008/layout/VerticalAccentList"/>
    <dgm:cxn modelId="{14E2433D-9EA2-4629-862A-BF5F5C9115D0}" type="presParOf" srcId="{55F6E53A-2724-4A9D-B8CC-431426BCF0E3}" destId="{ECB0C854-5426-4542-84AD-E837557DEE41}" srcOrd="2" destOrd="0" presId="urn:microsoft.com/office/officeart/2008/layout/VerticalAccentList"/>
    <dgm:cxn modelId="{54FE9D57-CD7B-4C08-8D19-958FE4BEFB95}" type="presParOf" srcId="{55F6E53A-2724-4A9D-B8CC-431426BCF0E3}" destId="{B02A207F-B7D7-438B-98C9-EBE3F57686B9}" srcOrd="3" destOrd="0" presId="urn:microsoft.com/office/officeart/2008/layout/VerticalAccentList"/>
    <dgm:cxn modelId="{00AFAD37-1C46-4907-879B-26C1F03ED531}" type="presParOf" srcId="{55F6E53A-2724-4A9D-B8CC-431426BCF0E3}" destId="{D5AAD0B7-0CBD-47C2-AEF8-22083E96F21C}" srcOrd="4" destOrd="0" presId="urn:microsoft.com/office/officeart/2008/layout/VerticalAccentList"/>
    <dgm:cxn modelId="{18A89823-4F47-4729-A6B4-30B978CB512B}" type="presParOf" srcId="{55F6E53A-2724-4A9D-B8CC-431426BCF0E3}" destId="{600C999E-91B3-49FC-B288-0162E5E5B048}" srcOrd="5" destOrd="0" presId="urn:microsoft.com/office/officeart/2008/layout/VerticalAccentList"/>
    <dgm:cxn modelId="{D814A014-3EE7-4741-8A49-68EE7223EF73}" type="presParOf" srcId="{55F6E53A-2724-4A9D-B8CC-431426BCF0E3}" destId="{7D448DE3-D669-4486-B01B-D4E5213D6F42}" srcOrd="6" destOrd="0" presId="urn:microsoft.com/office/officeart/2008/layout/VerticalAccentList"/>
    <dgm:cxn modelId="{EBFEE374-541D-47B3-8780-4CD7185F0317}" type="presParOf" srcId="{55F6E53A-2724-4A9D-B8CC-431426BCF0E3}" destId="{79DE3D95-42B9-452F-88D3-0975868B5CDB}"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E6EED0-93D0-41A8-BF7D-AF44B6F4979D}" type="doc">
      <dgm:prSet loTypeId="urn:microsoft.com/office/officeart/2005/8/layout/gear1" loCatId="relationship" qsTypeId="urn:microsoft.com/office/officeart/2005/8/quickstyle/simple1" qsCatId="simple" csTypeId="urn:microsoft.com/office/officeart/2005/8/colors/accent1_2" csCatId="accent1" phldr="1"/>
      <dgm:spPr/>
    </dgm:pt>
    <dgm:pt modelId="{0C6C5777-6CE3-4C46-AADD-62366D24E80D}">
      <dgm:prSet phldrT="[Текст]" custT="1"/>
      <dgm:spPr>
        <a:solidFill>
          <a:schemeClr val="accent6">
            <a:lumMod val="60000"/>
            <a:lumOff val="40000"/>
          </a:schemeClr>
        </a:solidFill>
      </dgm:spPr>
      <dgm:t>
        <a:bodyPr/>
        <a:lstStyle/>
        <a:p>
          <a:r>
            <a:rPr lang="ru-RU" sz="1400" b="1" dirty="0" smtClean="0">
              <a:solidFill>
                <a:schemeClr val="accent6">
                  <a:lumMod val="50000"/>
                </a:schemeClr>
              </a:solidFill>
              <a:latin typeface="Arial Narrow" panose="020B0606020202030204" pitchFamily="34" charset="0"/>
            </a:rPr>
            <a:t>Хабаровский края</a:t>
          </a:r>
          <a:endParaRPr lang="ru-RU" sz="1400" b="1" dirty="0">
            <a:solidFill>
              <a:schemeClr val="accent6">
                <a:lumMod val="50000"/>
              </a:schemeClr>
            </a:solidFill>
            <a:latin typeface="Arial Narrow" panose="020B0606020202030204" pitchFamily="34" charset="0"/>
          </a:endParaRPr>
        </a:p>
        <a:p>
          <a:endParaRPr lang="ru-RU" sz="1400" b="1" dirty="0">
            <a:solidFill>
              <a:schemeClr val="accent6">
                <a:lumMod val="50000"/>
              </a:schemeClr>
            </a:solidFill>
            <a:latin typeface="Arial Narrow" panose="020B0606020202030204" pitchFamily="34" charset="0"/>
          </a:endParaRPr>
        </a:p>
        <a:p>
          <a:endParaRPr lang="ru-RU" sz="1400" b="1" dirty="0">
            <a:solidFill>
              <a:schemeClr val="accent6">
                <a:lumMod val="50000"/>
              </a:schemeClr>
            </a:solidFill>
            <a:latin typeface="Arial Narrow" panose="020B0606020202030204" pitchFamily="34" charset="0"/>
          </a:endParaRPr>
        </a:p>
      </dgm:t>
    </dgm:pt>
    <dgm:pt modelId="{1D86E12F-9957-4E5F-AF99-5DAA12EFB17B}" type="parTrans" cxnId="{C486EDA4-23AB-4896-85F7-02D9FA11DB82}">
      <dgm:prSet/>
      <dgm:spPr/>
      <dgm:t>
        <a:bodyPr/>
        <a:lstStyle/>
        <a:p>
          <a:endParaRPr lang="ru-RU"/>
        </a:p>
      </dgm:t>
    </dgm:pt>
    <dgm:pt modelId="{89B32CC1-10D0-42DD-AE65-8F80EC50F0BA}" type="sibTrans" cxnId="{C486EDA4-23AB-4896-85F7-02D9FA11DB82}">
      <dgm:prSet/>
      <dgm:spPr>
        <a:solidFill>
          <a:schemeClr val="accent6">
            <a:lumMod val="50000"/>
          </a:schemeClr>
        </a:solidFill>
      </dgm:spPr>
      <dgm:t>
        <a:bodyPr/>
        <a:lstStyle/>
        <a:p>
          <a:endParaRPr lang="ru-RU"/>
        </a:p>
      </dgm:t>
    </dgm:pt>
    <dgm:pt modelId="{2878B32A-5096-4926-BE2D-105912B28E27}">
      <dgm:prSet phldrT="[Текст]" custT="1"/>
      <dgm:spPr>
        <a:solidFill>
          <a:schemeClr val="accent6">
            <a:lumMod val="40000"/>
            <a:lumOff val="60000"/>
          </a:schemeClr>
        </a:solidFill>
      </dgm:spPr>
      <dgm:t>
        <a:bodyPr/>
        <a:lstStyle/>
        <a:p>
          <a:r>
            <a:rPr lang="ru-RU" sz="1400" dirty="0">
              <a:solidFill>
                <a:schemeClr val="accent6">
                  <a:lumMod val="50000"/>
                </a:schemeClr>
              </a:solidFill>
              <a:latin typeface="Arial Narrow" panose="020B0606020202030204" pitchFamily="34" charset="0"/>
            </a:rPr>
            <a:t>Муниципальное образование</a:t>
          </a:r>
        </a:p>
      </dgm:t>
    </dgm:pt>
    <dgm:pt modelId="{B5169EED-8F69-43AC-8DD4-9D8E3ACADDF7}" type="parTrans" cxnId="{CA8EAF42-933A-4CED-8F70-355BF7C1CAF3}">
      <dgm:prSet/>
      <dgm:spPr/>
      <dgm:t>
        <a:bodyPr/>
        <a:lstStyle/>
        <a:p>
          <a:endParaRPr lang="ru-RU"/>
        </a:p>
      </dgm:t>
    </dgm:pt>
    <dgm:pt modelId="{E5BC7000-9F74-40EF-A2CD-E556CC1E6101}" type="sibTrans" cxnId="{CA8EAF42-933A-4CED-8F70-355BF7C1CAF3}">
      <dgm:prSet/>
      <dgm:spPr>
        <a:solidFill>
          <a:schemeClr val="accent6">
            <a:lumMod val="75000"/>
          </a:schemeClr>
        </a:solidFill>
      </dgm:spPr>
      <dgm:t>
        <a:bodyPr/>
        <a:lstStyle/>
        <a:p>
          <a:endParaRPr lang="ru-RU"/>
        </a:p>
      </dgm:t>
    </dgm:pt>
    <dgm:pt modelId="{07ABE083-B8AB-43D7-BC80-FAE02A561B14}">
      <dgm:prSet phldrT="[Текст]" custT="1"/>
      <dgm:spPr>
        <a:solidFill>
          <a:schemeClr val="accent6">
            <a:lumMod val="40000"/>
            <a:lumOff val="60000"/>
          </a:schemeClr>
        </a:solidFill>
      </dgm:spPr>
      <dgm:t>
        <a:bodyPr/>
        <a:lstStyle/>
        <a:p>
          <a:r>
            <a:rPr lang="ru-RU" sz="1400" dirty="0">
              <a:solidFill>
                <a:schemeClr val="accent6">
                  <a:lumMod val="50000"/>
                </a:schemeClr>
              </a:solidFill>
              <a:latin typeface="Arial Narrow" panose="020B0606020202030204" pitchFamily="34" charset="0"/>
            </a:rPr>
            <a:t>Муниципальное </a:t>
          </a:r>
          <a:r>
            <a:rPr lang="ru-RU" sz="1400" dirty="0" smtClean="0">
              <a:solidFill>
                <a:schemeClr val="accent6">
                  <a:lumMod val="50000"/>
                </a:schemeClr>
              </a:solidFill>
              <a:latin typeface="Arial Narrow" panose="020B0606020202030204" pitchFamily="34" charset="0"/>
            </a:rPr>
            <a:t>образование</a:t>
          </a:r>
          <a:endParaRPr lang="ru-RU" sz="1400" dirty="0">
            <a:solidFill>
              <a:schemeClr val="accent6">
                <a:lumMod val="50000"/>
              </a:schemeClr>
            </a:solidFill>
            <a:latin typeface="Arial Narrow" panose="020B0606020202030204" pitchFamily="34" charset="0"/>
          </a:endParaRPr>
        </a:p>
        <a:p>
          <a:endParaRPr lang="ru-RU" sz="1400" dirty="0">
            <a:solidFill>
              <a:schemeClr val="accent6">
                <a:lumMod val="50000"/>
              </a:schemeClr>
            </a:solidFill>
            <a:latin typeface="Arial Narrow" panose="020B0606020202030204" pitchFamily="34" charset="0"/>
          </a:endParaRPr>
        </a:p>
      </dgm:t>
    </dgm:pt>
    <dgm:pt modelId="{93642A8C-C3F9-4030-8D7C-645BCE62436F}" type="parTrans" cxnId="{39CEFE14-32E9-4002-B0C1-38CBB7DD6513}">
      <dgm:prSet/>
      <dgm:spPr/>
      <dgm:t>
        <a:bodyPr/>
        <a:lstStyle/>
        <a:p>
          <a:endParaRPr lang="ru-RU"/>
        </a:p>
      </dgm:t>
    </dgm:pt>
    <dgm:pt modelId="{E2371A13-7D97-4BD7-A0D9-2F6050D67566}" type="sibTrans" cxnId="{39CEFE14-32E9-4002-B0C1-38CBB7DD6513}">
      <dgm:prSet/>
      <dgm:spPr>
        <a:solidFill>
          <a:schemeClr val="accent6">
            <a:lumMod val="75000"/>
          </a:schemeClr>
        </a:solidFill>
      </dgm:spPr>
      <dgm:t>
        <a:bodyPr/>
        <a:lstStyle/>
        <a:p>
          <a:endParaRPr lang="ru-RU"/>
        </a:p>
      </dgm:t>
    </dgm:pt>
    <dgm:pt modelId="{CF3AF52E-83CF-44DB-8F9B-EFD2A50666B0}" type="pres">
      <dgm:prSet presAssocID="{B1E6EED0-93D0-41A8-BF7D-AF44B6F4979D}" presName="composite" presStyleCnt="0">
        <dgm:presLayoutVars>
          <dgm:chMax val="3"/>
          <dgm:animLvl val="lvl"/>
          <dgm:resizeHandles val="exact"/>
        </dgm:presLayoutVars>
      </dgm:prSet>
      <dgm:spPr/>
    </dgm:pt>
    <dgm:pt modelId="{110F71F9-4947-4EA6-81D0-F5CA3D388FE1}" type="pres">
      <dgm:prSet presAssocID="{0C6C5777-6CE3-4C46-AADD-62366D24E80D}" presName="gear1" presStyleLbl="node1" presStyleIdx="0" presStyleCnt="3">
        <dgm:presLayoutVars>
          <dgm:chMax val="1"/>
          <dgm:bulletEnabled val="1"/>
        </dgm:presLayoutVars>
      </dgm:prSet>
      <dgm:spPr/>
      <dgm:t>
        <a:bodyPr/>
        <a:lstStyle/>
        <a:p>
          <a:endParaRPr lang="ru-RU"/>
        </a:p>
      </dgm:t>
    </dgm:pt>
    <dgm:pt modelId="{C5AD884E-D540-440C-BB45-3B998A3EC685}" type="pres">
      <dgm:prSet presAssocID="{0C6C5777-6CE3-4C46-AADD-62366D24E80D}" presName="gear1srcNode" presStyleLbl="node1" presStyleIdx="0" presStyleCnt="3"/>
      <dgm:spPr/>
      <dgm:t>
        <a:bodyPr/>
        <a:lstStyle/>
        <a:p>
          <a:endParaRPr lang="ru-RU"/>
        </a:p>
      </dgm:t>
    </dgm:pt>
    <dgm:pt modelId="{8C478812-4B08-49CF-A396-00F80032336F}" type="pres">
      <dgm:prSet presAssocID="{0C6C5777-6CE3-4C46-AADD-62366D24E80D}" presName="gear1dstNode" presStyleLbl="node1" presStyleIdx="0" presStyleCnt="3"/>
      <dgm:spPr/>
      <dgm:t>
        <a:bodyPr/>
        <a:lstStyle/>
        <a:p>
          <a:endParaRPr lang="ru-RU"/>
        </a:p>
      </dgm:t>
    </dgm:pt>
    <dgm:pt modelId="{EB1F9174-503D-40E3-96D7-1C76302FE9C9}" type="pres">
      <dgm:prSet presAssocID="{2878B32A-5096-4926-BE2D-105912B28E27}" presName="gear2" presStyleLbl="node1" presStyleIdx="1" presStyleCnt="3" custScaleX="118248">
        <dgm:presLayoutVars>
          <dgm:chMax val="1"/>
          <dgm:bulletEnabled val="1"/>
        </dgm:presLayoutVars>
      </dgm:prSet>
      <dgm:spPr/>
      <dgm:t>
        <a:bodyPr/>
        <a:lstStyle/>
        <a:p>
          <a:endParaRPr lang="ru-RU"/>
        </a:p>
      </dgm:t>
    </dgm:pt>
    <dgm:pt modelId="{3D0015B3-C8CF-4135-B1EE-F932320ADA95}" type="pres">
      <dgm:prSet presAssocID="{2878B32A-5096-4926-BE2D-105912B28E27}" presName="gear2srcNode" presStyleLbl="node1" presStyleIdx="1" presStyleCnt="3"/>
      <dgm:spPr/>
      <dgm:t>
        <a:bodyPr/>
        <a:lstStyle/>
        <a:p>
          <a:endParaRPr lang="ru-RU"/>
        </a:p>
      </dgm:t>
    </dgm:pt>
    <dgm:pt modelId="{214DD6C1-C871-4050-858F-2B601205292C}" type="pres">
      <dgm:prSet presAssocID="{2878B32A-5096-4926-BE2D-105912B28E27}" presName="gear2dstNode" presStyleLbl="node1" presStyleIdx="1" presStyleCnt="3"/>
      <dgm:spPr/>
      <dgm:t>
        <a:bodyPr/>
        <a:lstStyle/>
        <a:p>
          <a:endParaRPr lang="ru-RU"/>
        </a:p>
      </dgm:t>
    </dgm:pt>
    <dgm:pt modelId="{38288D37-9302-4D15-A968-365E7115C3CB}" type="pres">
      <dgm:prSet presAssocID="{07ABE083-B8AB-43D7-BC80-FAE02A561B14}" presName="gear3" presStyleLbl="node1" presStyleIdx="2" presStyleCnt="3" custScaleX="110234"/>
      <dgm:spPr/>
      <dgm:t>
        <a:bodyPr/>
        <a:lstStyle/>
        <a:p>
          <a:endParaRPr lang="ru-RU"/>
        </a:p>
      </dgm:t>
    </dgm:pt>
    <dgm:pt modelId="{BECEBBAD-E4AF-4DF8-95B7-BDFAF29E16CD}" type="pres">
      <dgm:prSet presAssocID="{07ABE083-B8AB-43D7-BC80-FAE02A561B14}" presName="gear3tx" presStyleLbl="node1" presStyleIdx="2" presStyleCnt="3">
        <dgm:presLayoutVars>
          <dgm:chMax val="1"/>
          <dgm:bulletEnabled val="1"/>
        </dgm:presLayoutVars>
      </dgm:prSet>
      <dgm:spPr/>
      <dgm:t>
        <a:bodyPr/>
        <a:lstStyle/>
        <a:p>
          <a:endParaRPr lang="ru-RU"/>
        </a:p>
      </dgm:t>
    </dgm:pt>
    <dgm:pt modelId="{9ECBB0ED-EE91-4AB7-BF87-C80CD7358B86}" type="pres">
      <dgm:prSet presAssocID="{07ABE083-B8AB-43D7-BC80-FAE02A561B14}" presName="gear3srcNode" presStyleLbl="node1" presStyleIdx="2" presStyleCnt="3"/>
      <dgm:spPr/>
      <dgm:t>
        <a:bodyPr/>
        <a:lstStyle/>
        <a:p>
          <a:endParaRPr lang="ru-RU"/>
        </a:p>
      </dgm:t>
    </dgm:pt>
    <dgm:pt modelId="{2E67A205-D2CA-4BCC-9996-E7524667D842}" type="pres">
      <dgm:prSet presAssocID="{07ABE083-B8AB-43D7-BC80-FAE02A561B14}" presName="gear3dstNode" presStyleLbl="node1" presStyleIdx="2" presStyleCnt="3"/>
      <dgm:spPr/>
      <dgm:t>
        <a:bodyPr/>
        <a:lstStyle/>
        <a:p>
          <a:endParaRPr lang="ru-RU"/>
        </a:p>
      </dgm:t>
    </dgm:pt>
    <dgm:pt modelId="{D3A3EBBC-9C5E-4FD3-9598-F1F45EA23D9D}" type="pres">
      <dgm:prSet presAssocID="{89B32CC1-10D0-42DD-AE65-8F80EC50F0BA}" presName="connector1" presStyleLbl="sibTrans2D1" presStyleIdx="0" presStyleCnt="3"/>
      <dgm:spPr/>
      <dgm:t>
        <a:bodyPr/>
        <a:lstStyle/>
        <a:p>
          <a:endParaRPr lang="ru-RU"/>
        </a:p>
      </dgm:t>
    </dgm:pt>
    <dgm:pt modelId="{6FA54D32-BF6F-4398-AA03-B507ED433AF3}" type="pres">
      <dgm:prSet presAssocID="{E5BC7000-9F74-40EF-A2CD-E556CC1E6101}" presName="connector2" presStyleLbl="sibTrans2D1" presStyleIdx="1" presStyleCnt="3"/>
      <dgm:spPr/>
      <dgm:t>
        <a:bodyPr/>
        <a:lstStyle/>
        <a:p>
          <a:endParaRPr lang="ru-RU"/>
        </a:p>
      </dgm:t>
    </dgm:pt>
    <dgm:pt modelId="{836E7D6D-451A-49FD-B5A7-2922956412AF}" type="pres">
      <dgm:prSet presAssocID="{E2371A13-7D97-4BD7-A0D9-2F6050D67566}" presName="connector3" presStyleLbl="sibTrans2D1" presStyleIdx="2" presStyleCnt="3"/>
      <dgm:spPr/>
      <dgm:t>
        <a:bodyPr/>
        <a:lstStyle/>
        <a:p>
          <a:endParaRPr lang="ru-RU"/>
        </a:p>
      </dgm:t>
    </dgm:pt>
  </dgm:ptLst>
  <dgm:cxnLst>
    <dgm:cxn modelId="{2A83B0B3-5737-4572-B0CC-FE40AFE7CD80}" type="presOf" srcId="{2878B32A-5096-4926-BE2D-105912B28E27}" destId="{3D0015B3-C8CF-4135-B1EE-F932320ADA95}" srcOrd="1" destOrd="0" presId="urn:microsoft.com/office/officeart/2005/8/layout/gear1"/>
    <dgm:cxn modelId="{39CEFE14-32E9-4002-B0C1-38CBB7DD6513}" srcId="{B1E6EED0-93D0-41A8-BF7D-AF44B6F4979D}" destId="{07ABE083-B8AB-43D7-BC80-FAE02A561B14}" srcOrd="2" destOrd="0" parTransId="{93642A8C-C3F9-4030-8D7C-645BCE62436F}" sibTransId="{E2371A13-7D97-4BD7-A0D9-2F6050D67566}"/>
    <dgm:cxn modelId="{CA8EAF42-933A-4CED-8F70-355BF7C1CAF3}" srcId="{B1E6EED0-93D0-41A8-BF7D-AF44B6F4979D}" destId="{2878B32A-5096-4926-BE2D-105912B28E27}" srcOrd="1" destOrd="0" parTransId="{B5169EED-8F69-43AC-8DD4-9D8E3ACADDF7}" sibTransId="{E5BC7000-9F74-40EF-A2CD-E556CC1E6101}"/>
    <dgm:cxn modelId="{29C90DAB-9856-43DD-9EDB-16F889878BDD}" type="presOf" srcId="{07ABE083-B8AB-43D7-BC80-FAE02A561B14}" destId="{2E67A205-D2CA-4BCC-9996-E7524667D842}" srcOrd="3" destOrd="0" presId="urn:microsoft.com/office/officeart/2005/8/layout/gear1"/>
    <dgm:cxn modelId="{5E641CDC-D8F7-46EE-843A-2BE7C366C2B5}" type="presOf" srcId="{89B32CC1-10D0-42DD-AE65-8F80EC50F0BA}" destId="{D3A3EBBC-9C5E-4FD3-9598-F1F45EA23D9D}" srcOrd="0" destOrd="0" presId="urn:microsoft.com/office/officeart/2005/8/layout/gear1"/>
    <dgm:cxn modelId="{C294DA1E-E6AF-4622-9DFB-DE5B340A781C}" type="presOf" srcId="{07ABE083-B8AB-43D7-BC80-FAE02A561B14}" destId="{9ECBB0ED-EE91-4AB7-BF87-C80CD7358B86}" srcOrd="2" destOrd="0" presId="urn:microsoft.com/office/officeart/2005/8/layout/gear1"/>
    <dgm:cxn modelId="{73BE5865-6A73-4BE6-A954-D66163FBF889}" type="presOf" srcId="{B1E6EED0-93D0-41A8-BF7D-AF44B6F4979D}" destId="{CF3AF52E-83CF-44DB-8F9B-EFD2A50666B0}" srcOrd="0" destOrd="0" presId="urn:microsoft.com/office/officeart/2005/8/layout/gear1"/>
    <dgm:cxn modelId="{9B5B616E-C056-404E-9E6C-EF5773E6CB31}" type="presOf" srcId="{0C6C5777-6CE3-4C46-AADD-62366D24E80D}" destId="{8C478812-4B08-49CF-A396-00F80032336F}" srcOrd="2" destOrd="0" presId="urn:microsoft.com/office/officeart/2005/8/layout/gear1"/>
    <dgm:cxn modelId="{C486EDA4-23AB-4896-85F7-02D9FA11DB82}" srcId="{B1E6EED0-93D0-41A8-BF7D-AF44B6F4979D}" destId="{0C6C5777-6CE3-4C46-AADD-62366D24E80D}" srcOrd="0" destOrd="0" parTransId="{1D86E12F-9957-4E5F-AF99-5DAA12EFB17B}" sibTransId="{89B32CC1-10D0-42DD-AE65-8F80EC50F0BA}"/>
    <dgm:cxn modelId="{78658B86-E29E-4866-9876-0FD3800D8541}" type="presOf" srcId="{E5BC7000-9F74-40EF-A2CD-E556CC1E6101}" destId="{6FA54D32-BF6F-4398-AA03-B507ED433AF3}" srcOrd="0" destOrd="0" presId="urn:microsoft.com/office/officeart/2005/8/layout/gear1"/>
    <dgm:cxn modelId="{FE006A81-7844-47C5-B225-7DF8F1C17C53}" type="presOf" srcId="{0C6C5777-6CE3-4C46-AADD-62366D24E80D}" destId="{C5AD884E-D540-440C-BB45-3B998A3EC685}" srcOrd="1" destOrd="0" presId="urn:microsoft.com/office/officeart/2005/8/layout/gear1"/>
    <dgm:cxn modelId="{54D8F58C-BA4D-4AF8-A917-D955DDD21E77}" type="presOf" srcId="{2878B32A-5096-4926-BE2D-105912B28E27}" destId="{EB1F9174-503D-40E3-96D7-1C76302FE9C9}" srcOrd="0" destOrd="0" presId="urn:microsoft.com/office/officeart/2005/8/layout/gear1"/>
    <dgm:cxn modelId="{32F1B2EA-7126-4468-8250-4E54E9005CE6}" type="presOf" srcId="{E2371A13-7D97-4BD7-A0D9-2F6050D67566}" destId="{836E7D6D-451A-49FD-B5A7-2922956412AF}" srcOrd="0" destOrd="0" presId="urn:microsoft.com/office/officeart/2005/8/layout/gear1"/>
    <dgm:cxn modelId="{9FDEC60A-09BF-4C91-9F4A-46E979DB276A}" type="presOf" srcId="{2878B32A-5096-4926-BE2D-105912B28E27}" destId="{214DD6C1-C871-4050-858F-2B601205292C}" srcOrd="2" destOrd="0" presId="urn:microsoft.com/office/officeart/2005/8/layout/gear1"/>
    <dgm:cxn modelId="{9829E600-D30D-4E73-9F59-1D459DA803F7}" type="presOf" srcId="{07ABE083-B8AB-43D7-BC80-FAE02A561B14}" destId="{38288D37-9302-4D15-A968-365E7115C3CB}" srcOrd="0" destOrd="0" presId="urn:microsoft.com/office/officeart/2005/8/layout/gear1"/>
    <dgm:cxn modelId="{8DCF06A1-D9F0-4E75-A710-07CD7940F22F}" type="presOf" srcId="{07ABE083-B8AB-43D7-BC80-FAE02A561B14}" destId="{BECEBBAD-E4AF-4DF8-95B7-BDFAF29E16CD}" srcOrd="1" destOrd="0" presId="urn:microsoft.com/office/officeart/2005/8/layout/gear1"/>
    <dgm:cxn modelId="{C7F3FA77-B2A3-4971-BD4B-097B7B62CDA0}" type="presOf" srcId="{0C6C5777-6CE3-4C46-AADD-62366D24E80D}" destId="{110F71F9-4947-4EA6-81D0-F5CA3D388FE1}" srcOrd="0" destOrd="0" presId="urn:microsoft.com/office/officeart/2005/8/layout/gear1"/>
    <dgm:cxn modelId="{BD5253A7-5C7B-483F-9860-EE33D12CD944}" type="presParOf" srcId="{CF3AF52E-83CF-44DB-8F9B-EFD2A50666B0}" destId="{110F71F9-4947-4EA6-81D0-F5CA3D388FE1}" srcOrd="0" destOrd="0" presId="urn:microsoft.com/office/officeart/2005/8/layout/gear1"/>
    <dgm:cxn modelId="{FEA4BC8F-0D86-4C3F-BA81-5F1A6104C302}" type="presParOf" srcId="{CF3AF52E-83CF-44DB-8F9B-EFD2A50666B0}" destId="{C5AD884E-D540-440C-BB45-3B998A3EC685}" srcOrd="1" destOrd="0" presId="urn:microsoft.com/office/officeart/2005/8/layout/gear1"/>
    <dgm:cxn modelId="{5CBF1906-F321-4859-8F54-C27AD7BE7B2A}" type="presParOf" srcId="{CF3AF52E-83CF-44DB-8F9B-EFD2A50666B0}" destId="{8C478812-4B08-49CF-A396-00F80032336F}" srcOrd="2" destOrd="0" presId="urn:microsoft.com/office/officeart/2005/8/layout/gear1"/>
    <dgm:cxn modelId="{03FA5832-BA32-43D7-82C5-896B4D4022D4}" type="presParOf" srcId="{CF3AF52E-83CF-44DB-8F9B-EFD2A50666B0}" destId="{EB1F9174-503D-40E3-96D7-1C76302FE9C9}" srcOrd="3" destOrd="0" presId="urn:microsoft.com/office/officeart/2005/8/layout/gear1"/>
    <dgm:cxn modelId="{F2D83F7A-6DAE-48BB-B584-C060E403C4A4}" type="presParOf" srcId="{CF3AF52E-83CF-44DB-8F9B-EFD2A50666B0}" destId="{3D0015B3-C8CF-4135-B1EE-F932320ADA95}" srcOrd="4" destOrd="0" presId="urn:microsoft.com/office/officeart/2005/8/layout/gear1"/>
    <dgm:cxn modelId="{1E4B5D2C-177A-41F2-8277-7143257FB9CC}" type="presParOf" srcId="{CF3AF52E-83CF-44DB-8F9B-EFD2A50666B0}" destId="{214DD6C1-C871-4050-858F-2B601205292C}" srcOrd="5" destOrd="0" presId="urn:microsoft.com/office/officeart/2005/8/layout/gear1"/>
    <dgm:cxn modelId="{FB733094-48A3-401C-8C87-C5B7616752B6}" type="presParOf" srcId="{CF3AF52E-83CF-44DB-8F9B-EFD2A50666B0}" destId="{38288D37-9302-4D15-A968-365E7115C3CB}" srcOrd="6" destOrd="0" presId="urn:microsoft.com/office/officeart/2005/8/layout/gear1"/>
    <dgm:cxn modelId="{49A3B6B8-F0C1-4D4D-B30D-93346CA4FDE4}" type="presParOf" srcId="{CF3AF52E-83CF-44DB-8F9B-EFD2A50666B0}" destId="{BECEBBAD-E4AF-4DF8-95B7-BDFAF29E16CD}" srcOrd="7" destOrd="0" presId="urn:microsoft.com/office/officeart/2005/8/layout/gear1"/>
    <dgm:cxn modelId="{5E4AB067-F132-4B2D-9048-B6D839BB607A}" type="presParOf" srcId="{CF3AF52E-83CF-44DB-8F9B-EFD2A50666B0}" destId="{9ECBB0ED-EE91-4AB7-BF87-C80CD7358B86}" srcOrd="8" destOrd="0" presId="urn:microsoft.com/office/officeart/2005/8/layout/gear1"/>
    <dgm:cxn modelId="{36DF70AC-54FA-4B74-BEE0-594A64A0198F}" type="presParOf" srcId="{CF3AF52E-83CF-44DB-8F9B-EFD2A50666B0}" destId="{2E67A205-D2CA-4BCC-9996-E7524667D842}" srcOrd="9" destOrd="0" presId="urn:microsoft.com/office/officeart/2005/8/layout/gear1"/>
    <dgm:cxn modelId="{2F2ED6EF-D4CE-4C30-90DC-146CD0A7FA95}" type="presParOf" srcId="{CF3AF52E-83CF-44DB-8F9B-EFD2A50666B0}" destId="{D3A3EBBC-9C5E-4FD3-9598-F1F45EA23D9D}" srcOrd="10" destOrd="0" presId="urn:microsoft.com/office/officeart/2005/8/layout/gear1"/>
    <dgm:cxn modelId="{6589E444-4135-4613-8B72-5A593254F002}" type="presParOf" srcId="{CF3AF52E-83CF-44DB-8F9B-EFD2A50666B0}" destId="{6FA54D32-BF6F-4398-AA03-B507ED433AF3}" srcOrd="11" destOrd="0" presId="urn:microsoft.com/office/officeart/2005/8/layout/gear1"/>
    <dgm:cxn modelId="{0989975D-A3C9-4C05-AD19-E47AE22DDEF9}" type="presParOf" srcId="{CF3AF52E-83CF-44DB-8F9B-EFD2A50666B0}" destId="{836E7D6D-451A-49FD-B5A7-2922956412AF}" srcOrd="12" destOrd="0" presId="urn:microsoft.com/office/officeart/2005/8/layout/gear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DEE302-127B-45FC-AAAE-52C50C4374BD}" type="doc">
      <dgm:prSet loTypeId="urn:microsoft.com/office/officeart/2009/3/layout/IncreasingArrowsProcess" loCatId="process" qsTypeId="urn:microsoft.com/office/officeart/2005/8/quickstyle/simple5" qsCatId="simple" csTypeId="urn:microsoft.com/office/officeart/2005/8/colors/colorful5" csCatId="colorful" phldr="1"/>
      <dgm:spPr/>
      <dgm:t>
        <a:bodyPr/>
        <a:lstStyle/>
        <a:p>
          <a:endParaRPr lang="ru-RU"/>
        </a:p>
      </dgm:t>
    </dgm:pt>
    <dgm:pt modelId="{E32A69E1-8800-4CF0-A86B-DEBCD91C7094}">
      <dgm:prSet phldrT="[Текст]"/>
      <dgm:spPr/>
      <dgm:t>
        <a:bodyPr/>
        <a:lstStyle/>
        <a:p>
          <a:r>
            <a:rPr lang="ru-RU" dirty="0" smtClean="0">
              <a:latin typeface="Times New Roman" panose="02020603050405020304" pitchFamily="18" charset="0"/>
              <a:cs typeface="Times New Roman" panose="02020603050405020304" pitchFamily="18" charset="0"/>
            </a:rPr>
            <a:t>Федеральный закон № 119-ФЗ</a:t>
          </a:r>
          <a:endParaRPr lang="ru-RU" dirty="0">
            <a:latin typeface="Times New Roman" panose="02020603050405020304" pitchFamily="18" charset="0"/>
            <a:cs typeface="Times New Roman" panose="02020603050405020304" pitchFamily="18" charset="0"/>
          </a:endParaRPr>
        </a:p>
      </dgm:t>
    </dgm:pt>
    <dgm:pt modelId="{D012B0D2-EE9C-4DFD-815B-912FAFCD859E}" type="parTrans" cxnId="{B8D48E4D-B117-45F2-AE37-09254D31B0F7}">
      <dgm:prSet/>
      <dgm:spPr/>
      <dgm:t>
        <a:bodyPr/>
        <a:lstStyle/>
        <a:p>
          <a:endParaRPr lang="ru-RU">
            <a:latin typeface="Times New Roman" panose="02020603050405020304" pitchFamily="18" charset="0"/>
            <a:cs typeface="Times New Roman" panose="02020603050405020304" pitchFamily="18" charset="0"/>
          </a:endParaRPr>
        </a:p>
      </dgm:t>
    </dgm:pt>
    <dgm:pt modelId="{FAFBED2E-A2D9-483B-B754-607F66F632E6}" type="sibTrans" cxnId="{B8D48E4D-B117-45F2-AE37-09254D31B0F7}">
      <dgm:prSet/>
      <dgm:spPr/>
      <dgm:t>
        <a:bodyPr/>
        <a:lstStyle/>
        <a:p>
          <a:endParaRPr lang="ru-RU">
            <a:latin typeface="Times New Roman" panose="02020603050405020304" pitchFamily="18" charset="0"/>
            <a:cs typeface="Times New Roman" panose="02020603050405020304" pitchFamily="18" charset="0"/>
          </a:endParaRPr>
        </a:p>
      </dgm:t>
    </dgm:pt>
    <dgm:pt modelId="{DDEB2B20-E17F-4A09-AD93-DACCDE20928D}">
      <dgm:prSet phldrT="[Текст]"/>
      <dgm:spPr/>
      <dgm:t>
        <a:bodyPr/>
        <a:lstStyle/>
        <a:p>
          <a:r>
            <a:rPr lang="ru-RU" dirty="0" smtClean="0">
              <a:latin typeface="Times New Roman" panose="02020603050405020304" pitchFamily="18" charset="0"/>
              <a:cs typeface="Times New Roman" panose="02020603050405020304" pitchFamily="18" charset="0"/>
            </a:rPr>
            <a:t>В срок </a:t>
          </a:r>
          <a:r>
            <a:rPr lang="ru-RU" b="1" dirty="0" smtClean="0">
              <a:latin typeface="Times New Roman" panose="02020603050405020304" pitchFamily="18" charset="0"/>
              <a:cs typeface="Times New Roman" panose="02020603050405020304" pitchFamily="18" charset="0"/>
            </a:rPr>
            <a:t>НЕ ПОЗДНЕЕ 1 ГОДА УВЕДОМИТЬ </a:t>
          </a:r>
          <a:r>
            <a:rPr lang="ru-RU" dirty="0" smtClean="0">
              <a:latin typeface="Times New Roman" panose="02020603050405020304" pitchFamily="18" charset="0"/>
              <a:cs typeface="Times New Roman" panose="02020603050405020304" pitchFamily="18" charset="0"/>
            </a:rPr>
            <a:t>уполномоченный орган о выборе вида разрешенного использования</a:t>
          </a:r>
          <a:endParaRPr lang="ru-RU" dirty="0">
            <a:latin typeface="Times New Roman" panose="02020603050405020304" pitchFamily="18" charset="0"/>
            <a:cs typeface="Times New Roman" panose="02020603050405020304" pitchFamily="18" charset="0"/>
          </a:endParaRPr>
        </a:p>
      </dgm:t>
    </dgm:pt>
    <dgm:pt modelId="{693C4135-BBAC-4952-AB3D-3DA3E7B0762D}" type="parTrans" cxnId="{46605ABB-CAF4-4668-BF6D-9765935B542D}">
      <dgm:prSet/>
      <dgm:spPr/>
      <dgm:t>
        <a:bodyPr/>
        <a:lstStyle/>
        <a:p>
          <a:endParaRPr lang="ru-RU">
            <a:latin typeface="Times New Roman" panose="02020603050405020304" pitchFamily="18" charset="0"/>
            <a:cs typeface="Times New Roman" panose="02020603050405020304" pitchFamily="18" charset="0"/>
          </a:endParaRPr>
        </a:p>
      </dgm:t>
    </dgm:pt>
    <dgm:pt modelId="{BA640F80-04D7-406F-9FB9-65947B852B71}" type="sibTrans" cxnId="{46605ABB-CAF4-4668-BF6D-9765935B542D}">
      <dgm:prSet/>
      <dgm:spPr/>
      <dgm:t>
        <a:bodyPr/>
        <a:lstStyle/>
        <a:p>
          <a:endParaRPr lang="ru-RU">
            <a:latin typeface="Times New Roman" panose="02020603050405020304" pitchFamily="18" charset="0"/>
            <a:cs typeface="Times New Roman" panose="02020603050405020304" pitchFamily="18" charset="0"/>
          </a:endParaRPr>
        </a:p>
      </dgm:t>
    </dgm:pt>
    <dgm:pt modelId="{1EC70335-C8AB-489B-A038-32F6FE572715}">
      <dgm:prSet phldrT="[Текст]"/>
      <dgm:spPr/>
      <dgm:t>
        <a:bodyPr/>
        <a:lstStyle/>
        <a:p>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dgm:t>
    </dgm:pt>
    <dgm:pt modelId="{CFE5A597-7C22-40C5-81AD-A8FBEEB7CBE7}" type="parTrans" cxnId="{0BE2EC26-16E3-4DF8-9CF7-0C35DB33EDF0}">
      <dgm:prSet/>
      <dgm:spPr/>
      <dgm:t>
        <a:bodyPr/>
        <a:lstStyle/>
        <a:p>
          <a:endParaRPr lang="ru-RU">
            <a:latin typeface="Times New Roman" panose="02020603050405020304" pitchFamily="18" charset="0"/>
            <a:cs typeface="Times New Roman" panose="02020603050405020304" pitchFamily="18" charset="0"/>
          </a:endParaRPr>
        </a:p>
      </dgm:t>
    </dgm:pt>
    <dgm:pt modelId="{F819EE01-4A20-451D-B429-C23A92DC671B}" type="sibTrans" cxnId="{0BE2EC26-16E3-4DF8-9CF7-0C35DB33EDF0}">
      <dgm:prSet/>
      <dgm:spPr/>
      <dgm:t>
        <a:bodyPr/>
        <a:lstStyle/>
        <a:p>
          <a:endParaRPr lang="ru-RU">
            <a:latin typeface="Times New Roman" panose="02020603050405020304" pitchFamily="18" charset="0"/>
            <a:cs typeface="Times New Roman" panose="02020603050405020304" pitchFamily="18" charset="0"/>
          </a:endParaRPr>
        </a:p>
      </dgm:t>
    </dgm:pt>
    <dgm:pt modelId="{F8489C15-D96D-4CCD-BFDB-D63A657EEFBD}">
      <dgm:prSet phldrT="[Текст]"/>
      <dgm:spPr/>
      <dgm:t>
        <a:bodyPr/>
        <a:lstStyle/>
        <a:p>
          <a:r>
            <a:rPr lang="ru-RU" dirty="0" smtClean="0">
              <a:latin typeface="Times New Roman" panose="02020603050405020304" pitchFamily="18" charset="0"/>
              <a:cs typeface="Times New Roman" panose="02020603050405020304" pitchFamily="18" charset="0"/>
            </a:rPr>
            <a:t>Предоставить </a:t>
          </a:r>
          <a:r>
            <a:rPr lang="ru-RU" b="1" dirty="0" smtClean="0">
              <a:latin typeface="Times New Roman" panose="02020603050405020304" pitchFamily="18" charset="0"/>
              <a:cs typeface="Times New Roman" panose="02020603050405020304" pitchFamily="18" charset="0"/>
            </a:rPr>
            <a:t>не позднее 3 месяцев после истечения 3 лет </a:t>
          </a:r>
          <a:r>
            <a:rPr lang="ru-RU" dirty="0" smtClean="0">
              <a:latin typeface="Times New Roman" panose="02020603050405020304" pitchFamily="18" charset="0"/>
              <a:cs typeface="Times New Roman" panose="02020603050405020304" pitchFamily="18" charset="0"/>
            </a:rPr>
            <a:t>со дня заключения договора безвозмездного пользования земельным участком </a:t>
          </a:r>
          <a:r>
            <a:rPr lang="ru-RU" b="1" dirty="0" smtClean="0">
              <a:latin typeface="Times New Roman" panose="02020603050405020304" pitchFamily="18" charset="0"/>
              <a:cs typeface="Times New Roman" panose="02020603050405020304" pitchFamily="18" charset="0"/>
            </a:rPr>
            <a:t>ДЕКЛАРАЦИЮ </a:t>
          </a:r>
          <a:r>
            <a:rPr lang="ru-RU" dirty="0" smtClean="0">
              <a:latin typeface="Times New Roman" panose="02020603050405020304" pitchFamily="18" charset="0"/>
              <a:cs typeface="Times New Roman" panose="02020603050405020304" pitchFamily="18" charset="0"/>
            </a:rPr>
            <a:t>об использовании этого земельного участка</a:t>
          </a:r>
          <a:endParaRPr lang="ru-RU" dirty="0">
            <a:latin typeface="Times New Roman" panose="02020603050405020304" pitchFamily="18" charset="0"/>
            <a:cs typeface="Times New Roman" panose="02020603050405020304" pitchFamily="18" charset="0"/>
          </a:endParaRPr>
        </a:p>
      </dgm:t>
    </dgm:pt>
    <dgm:pt modelId="{EA3B8AE7-988A-41F5-AD9C-5261AC07E228}" type="parTrans" cxnId="{E886CB65-B983-4E80-B92E-4CC43209C631}">
      <dgm:prSet/>
      <dgm:spPr/>
      <dgm:t>
        <a:bodyPr/>
        <a:lstStyle/>
        <a:p>
          <a:endParaRPr lang="ru-RU">
            <a:latin typeface="Times New Roman" panose="02020603050405020304" pitchFamily="18" charset="0"/>
            <a:cs typeface="Times New Roman" panose="02020603050405020304" pitchFamily="18" charset="0"/>
          </a:endParaRPr>
        </a:p>
      </dgm:t>
    </dgm:pt>
    <dgm:pt modelId="{BC351905-B130-4BF1-BB59-6F06DF2768B7}" type="sibTrans" cxnId="{E886CB65-B983-4E80-B92E-4CC43209C631}">
      <dgm:prSet/>
      <dgm:spPr/>
      <dgm:t>
        <a:bodyPr/>
        <a:lstStyle/>
        <a:p>
          <a:endParaRPr lang="ru-RU">
            <a:latin typeface="Times New Roman" panose="02020603050405020304" pitchFamily="18" charset="0"/>
            <a:cs typeface="Times New Roman" panose="02020603050405020304" pitchFamily="18" charset="0"/>
          </a:endParaRPr>
        </a:p>
      </dgm:t>
    </dgm:pt>
    <dgm:pt modelId="{EEAB4AB3-2B46-44EB-9BAA-53167780FC49}">
      <dgm:prSet phldrT="[Текст]" custT="1"/>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Приказ Минвостокразвития России от 16.04.2018 г. № 63</a:t>
          </a:r>
          <a:endParaRPr lang="ru-RU" sz="1600" dirty="0">
            <a:solidFill>
              <a:schemeClr val="tx1"/>
            </a:solidFill>
            <a:latin typeface="Times New Roman" panose="02020603050405020304" pitchFamily="18" charset="0"/>
            <a:cs typeface="Times New Roman" panose="02020603050405020304" pitchFamily="18" charset="0"/>
          </a:endParaRPr>
        </a:p>
      </dgm:t>
    </dgm:pt>
    <dgm:pt modelId="{84BD4A02-ABDA-4644-B0AD-CEDB4BF5A78B}" type="parTrans" cxnId="{553007D7-745A-4B6B-98C1-57907902718D}">
      <dgm:prSet/>
      <dgm:spPr/>
      <dgm:t>
        <a:bodyPr/>
        <a:lstStyle/>
        <a:p>
          <a:endParaRPr lang="ru-RU">
            <a:latin typeface="Times New Roman" panose="02020603050405020304" pitchFamily="18" charset="0"/>
            <a:cs typeface="Times New Roman" panose="02020603050405020304" pitchFamily="18" charset="0"/>
          </a:endParaRPr>
        </a:p>
      </dgm:t>
    </dgm:pt>
    <dgm:pt modelId="{75C93446-E9C4-4091-AA6D-FA1C5EBD2E0C}" type="sibTrans" cxnId="{553007D7-745A-4B6B-98C1-57907902718D}">
      <dgm:prSet/>
      <dgm:spPr/>
      <dgm:t>
        <a:bodyPr/>
        <a:lstStyle/>
        <a:p>
          <a:endParaRPr lang="ru-RU">
            <a:latin typeface="Times New Roman" panose="02020603050405020304" pitchFamily="18" charset="0"/>
            <a:cs typeface="Times New Roman" panose="02020603050405020304" pitchFamily="18" charset="0"/>
          </a:endParaRPr>
        </a:p>
      </dgm:t>
    </dgm:pt>
    <dgm:pt modelId="{25FDFE38-CA11-4B1C-9871-5B87A86D35F0}">
      <dgm:prSet phldrT="[Текст]"/>
      <dgm:spPr/>
      <dgm:t>
        <a:bodyPr/>
        <a:lstStyle/>
        <a:p>
          <a:r>
            <a:rPr lang="ru-RU" dirty="0" smtClean="0">
              <a:latin typeface="Times New Roman" panose="02020603050405020304" pitchFamily="18" charset="0"/>
              <a:cs typeface="Times New Roman" panose="02020603050405020304" pitchFamily="18" charset="0"/>
            </a:rPr>
            <a:t>Форма декларации находится в свободном доступе в сети Интернет</a:t>
          </a:r>
          <a:endParaRPr lang="ru-RU" dirty="0">
            <a:latin typeface="Times New Roman" panose="02020603050405020304" pitchFamily="18" charset="0"/>
            <a:cs typeface="Times New Roman" panose="02020603050405020304" pitchFamily="18" charset="0"/>
          </a:endParaRPr>
        </a:p>
      </dgm:t>
    </dgm:pt>
    <dgm:pt modelId="{FCF03072-1B9E-47E0-AA50-73C6C20086A7}" type="parTrans" cxnId="{4CB5621B-4335-4F4B-B3DF-8E3583300F09}">
      <dgm:prSet/>
      <dgm:spPr/>
      <dgm:t>
        <a:bodyPr/>
        <a:lstStyle/>
        <a:p>
          <a:endParaRPr lang="ru-RU">
            <a:latin typeface="Times New Roman" panose="02020603050405020304" pitchFamily="18" charset="0"/>
            <a:cs typeface="Times New Roman" panose="02020603050405020304" pitchFamily="18" charset="0"/>
          </a:endParaRPr>
        </a:p>
      </dgm:t>
    </dgm:pt>
    <dgm:pt modelId="{C528E382-BEEF-4DB1-99B5-3CFDA116963F}" type="sibTrans" cxnId="{4CB5621B-4335-4F4B-B3DF-8E3583300F09}">
      <dgm:prSet/>
      <dgm:spPr/>
      <dgm:t>
        <a:bodyPr/>
        <a:lstStyle/>
        <a:p>
          <a:endParaRPr lang="ru-RU">
            <a:latin typeface="Times New Roman" panose="02020603050405020304" pitchFamily="18" charset="0"/>
            <a:cs typeface="Times New Roman" panose="02020603050405020304" pitchFamily="18" charset="0"/>
          </a:endParaRPr>
        </a:p>
      </dgm:t>
    </dgm:pt>
    <dgm:pt modelId="{14CC5861-5F90-4D60-865E-BD106C7E79F8}" type="pres">
      <dgm:prSet presAssocID="{CDDEE302-127B-45FC-AAAE-52C50C4374BD}" presName="Name0" presStyleCnt="0">
        <dgm:presLayoutVars>
          <dgm:chMax val="5"/>
          <dgm:chPref val="5"/>
          <dgm:dir/>
          <dgm:animLvl val="lvl"/>
        </dgm:presLayoutVars>
      </dgm:prSet>
      <dgm:spPr/>
      <dgm:t>
        <a:bodyPr/>
        <a:lstStyle/>
        <a:p>
          <a:endParaRPr lang="ru-RU"/>
        </a:p>
      </dgm:t>
    </dgm:pt>
    <dgm:pt modelId="{03C4B369-0626-436D-83C5-57D954125C77}" type="pres">
      <dgm:prSet presAssocID="{E32A69E1-8800-4CF0-A86B-DEBCD91C7094}" presName="parentText1" presStyleLbl="node1" presStyleIdx="0" presStyleCnt="3" custLinFactNeighborX="-14595" custLinFactNeighborY="-696">
        <dgm:presLayoutVars>
          <dgm:chMax/>
          <dgm:chPref val="3"/>
          <dgm:bulletEnabled val="1"/>
        </dgm:presLayoutVars>
      </dgm:prSet>
      <dgm:spPr/>
      <dgm:t>
        <a:bodyPr/>
        <a:lstStyle/>
        <a:p>
          <a:endParaRPr lang="ru-RU"/>
        </a:p>
      </dgm:t>
    </dgm:pt>
    <dgm:pt modelId="{085CF931-E65E-4F43-A210-A52101288BAF}" type="pres">
      <dgm:prSet presAssocID="{E32A69E1-8800-4CF0-A86B-DEBCD91C7094}" presName="childText1" presStyleLbl="solidAlignAcc1" presStyleIdx="0" presStyleCnt="3">
        <dgm:presLayoutVars>
          <dgm:chMax val="0"/>
          <dgm:chPref val="0"/>
          <dgm:bulletEnabled val="1"/>
        </dgm:presLayoutVars>
      </dgm:prSet>
      <dgm:spPr/>
      <dgm:t>
        <a:bodyPr/>
        <a:lstStyle/>
        <a:p>
          <a:endParaRPr lang="ru-RU"/>
        </a:p>
      </dgm:t>
    </dgm:pt>
    <dgm:pt modelId="{DA90AC36-9292-4F9F-B601-4741729D1B9C}" type="pres">
      <dgm:prSet presAssocID="{1EC70335-C8AB-489B-A038-32F6FE572715}" presName="parentText2" presStyleLbl="node1" presStyleIdx="1" presStyleCnt="3">
        <dgm:presLayoutVars>
          <dgm:chMax/>
          <dgm:chPref val="3"/>
          <dgm:bulletEnabled val="1"/>
        </dgm:presLayoutVars>
      </dgm:prSet>
      <dgm:spPr/>
      <dgm:t>
        <a:bodyPr/>
        <a:lstStyle/>
        <a:p>
          <a:endParaRPr lang="ru-RU"/>
        </a:p>
      </dgm:t>
    </dgm:pt>
    <dgm:pt modelId="{044F977A-A8CD-4CDA-A655-EAB434324F51}" type="pres">
      <dgm:prSet presAssocID="{1EC70335-C8AB-489B-A038-32F6FE572715}" presName="childText2" presStyleLbl="solidAlignAcc1" presStyleIdx="1" presStyleCnt="3">
        <dgm:presLayoutVars>
          <dgm:chMax val="0"/>
          <dgm:chPref val="0"/>
          <dgm:bulletEnabled val="1"/>
        </dgm:presLayoutVars>
      </dgm:prSet>
      <dgm:spPr/>
      <dgm:t>
        <a:bodyPr/>
        <a:lstStyle/>
        <a:p>
          <a:endParaRPr lang="ru-RU"/>
        </a:p>
      </dgm:t>
    </dgm:pt>
    <dgm:pt modelId="{2BE3C3E9-5B78-4AF7-84D0-0E157115E8ED}" type="pres">
      <dgm:prSet presAssocID="{EEAB4AB3-2B46-44EB-9BAA-53167780FC49}" presName="parentText3" presStyleLbl="node1" presStyleIdx="2" presStyleCnt="3">
        <dgm:presLayoutVars>
          <dgm:chMax/>
          <dgm:chPref val="3"/>
          <dgm:bulletEnabled val="1"/>
        </dgm:presLayoutVars>
      </dgm:prSet>
      <dgm:spPr/>
      <dgm:t>
        <a:bodyPr/>
        <a:lstStyle/>
        <a:p>
          <a:endParaRPr lang="ru-RU"/>
        </a:p>
      </dgm:t>
    </dgm:pt>
    <dgm:pt modelId="{55FA4012-38E3-4DE9-911C-B41EBEE899F4}" type="pres">
      <dgm:prSet presAssocID="{EEAB4AB3-2B46-44EB-9BAA-53167780FC49}" presName="childText3" presStyleLbl="solidAlignAcc1" presStyleIdx="2" presStyleCnt="3">
        <dgm:presLayoutVars>
          <dgm:chMax val="0"/>
          <dgm:chPref val="0"/>
          <dgm:bulletEnabled val="1"/>
        </dgm:presLayoutVars>
      </dgm:prSet>
      <dgm:spPr/>
      <dgm:t>
        <a:bodyPr/>
        <a:lstStyle/>
        <a:p>
          <a:endParaRPr lang="ru-RU"/>
        </a:p>
      </dgm:t>
    </dgm:pt>
  </dgm:ptLst>
  <dgm:cxnLst>
    <dgm:cxn modelId="{E886CB65-B983-4E80-B92E-4CC43209C631}" srcId="{1EC70335-C8AB-489B-A038-32F6FE572715}" destId="{F8489C15-D96D-4CCD-BFDB-D63A657EEFBD}" srcOrd="0" destOrd="0" parTransId="{EA3B8AE7-988A-41F5-AD9C-5261AC07E228}" sibTransId="{BC351905-B130-4BF1-BB59-6F06DF2768B7}"/>
    <dgm:cxn modelId="{0BE2EC26-16E3-4DF8-9CF7-0C35DB33EDF0}" srcId="{CDDEE302-127B-45FC-AAAE-52C50C4374BD}" destId="{1EC70335-C8AB-489B-A038-32F6FE572715}" srcOrd="1" destOrd="0" parTransId="{CFE5A597-7C22-40C5-81AD-A8FBEEB7CBE7}" sibTransId="{F819EE01-4A20-451D-B429-C23A92DC671B}"/>
    <dgm:cxn modelId="{932ACBD8-7201-4697-A341-A3861B9B131D}" type="presOf" srcId="{EEAB4AB3-2B46-44EB-9BAA-53167780FC49}" destId="{2BE3C3E9-5B78-4AF7-84D0-0E157115E8ED}" srcOrd="0" destOrd="0" presId="urn:microsoft.com/office/officeart/2009/3/layout/IncreasingArrowsProcess"/>
    <dgm:cxn modelId="{61A09EDD-3FB3-4C69-AF3D-7C89E4733F9F}" type="presOf" srcId="{CDDEE302-127B-45FC-AAAE-52C50C4374BD}" destId="{14CC5861-5F90-4D60-865E-BD106C7E79F8}" srcOrd="0" destOrd="0" presId="urn:microsoft.com/office/officeart/2009/3/layout/IncreasingArrowsProcess"/>
    <dgm:cxn modelId="{553007D7-745A-4B6B-98C1-57907902718D}" srcId="{CDDEE302-127B-45FC-AAAE-52C50C4374BD}" destId="{EEAB4AB3-2B46-44EB-9BAA-53167780FC49}" srcOrd="2" destOrd="0" parTransId="{84BD4A02-ABDA-4644-B0AD-CEDB4BF5A78B}" sibTransId="{75C93446-E9C4-4091-AA6D-FA1C5EBD2E0C}"/>
    <dgm:cxn modelId="{0198A915-926E-4CE5-9624-8D36055BD8C7}" type="presOf" srcId="{F8489C15-D96D-4CCD-BFDB-D63A657EEFBD}" destId="{044F977A-A8CD-4CDA-A655-EAB434324F51}" srcOrd="0" destOrd="0" presId="urn:microsoft.com/office/officeart/2009/3/layout/IncreasingArrowsProcess"/>
    <dgm:cxn modelId="{F2E7F7AB-EB8C-4B0B-BB63-5AAD38AE4159}" type="presOf" srcId="{E32A69E1-8800-4CF0-A86B-DEBCD91C7094}" destId="{03C4B369-0626-436D-83C5-57D954125C77}" srcOrd="0" destOrd="0" presId="urn:microsoft.com/office/officeart/2009/3/layout/IncreasingArrowsProcess"/>
    <dgm:cxn modelId="{26843B84-7F7B-445F-86E2-3DF1FF185624}" type="presOf" srcId="{25FDFE38-CA11-4B1C-9871-5B87A86D35F0}" destId="{55FA4012-38E3-4DE9-911C-B41EBEE899F4}" srcOrd="0" destOrd="0" presId="urn:microsoft.com/office/officeart/2009/3/layout/IncreasingArrowsProcess"/>
    <dgm:cxn modelId="{4CB5621B-4335-4F4B-B3DF-8E3583300F09}" srcId="{EEAB4AB3-2B46-44EB-9BAA-53167780FC49}" destId="{25FDFE38-CA11-4B1C-9871-5B87A86D35F0}" srcOrd="0" destOrd="0" parTransId="{FCF03072-1B9E-47E0-AA50-73C6C20086A7}" sibTransId="{C528E382-BEEF-4DB1-99B5-3CFDA116963F}"/>
    <dgm:cxn modelId="{7A5A5980-C39E-4424-BED5-030FE9A04785}" type="presOf" srcId="{1EC70335-C8AB-489B-A038-32F6FE572715}" destId="{DA90AC36-9292-4F9F-B601-4741729D1B9C}" srcOrd="0" destOrd="0" presId="urn:microsoft.com/office/officeart/2009/3/layout/IncreasingArrowsProcess"/>
    <dgm:cxn modelId="{B8D48E4D-B117-45F2-AE37-09254D31B0F7}" srcId="{CDDEE302-127B-45FC-AAAE-52C50C4374BD}" destId="{E32A69E1-8800-4CF0-A86B-DEBCD91C7094}" srcOrd="0" destOrd="0" parTransId="{D012B0D2-EE9C-4DFD-815B-912FAFCD859E}" sibTransId="{FAFBED2E-A2D9-483B-B754-607F66F632E6}"/>
    <dgm:cxn modelId="{90BBBBF8-8E3B-464E-A64F-A017C6C27FFB}" type="presOf" srcId="{DDEB2B20-E17F-4A09-AD93-DACCDE20928D}" destId="{085CF931-E65E-4F43-A210-A52101288BAF}" srcOrd="0" destOrd="0" presId="urn:microsoft.com/office/officeart/2009/3/layout/IncreasingArrowsProcess"/>
    <dgm:cxn modelId="{46605ABB-CAF4-4668-BF6D-9765935B542D}" srcId="{E32A69E1-8800-4CF0-A86B-DEBCD91C7094}" destId="{DDEB2B20-E17F-4A09-AD93-DACCDE20928D}" srcOrd="0" destOrd="0" parTransId="{693C4135-BBAC-4952-AB3D-3DA3E7B0762D}" sibTransId="{BA640F80-04D7-406F-9FB9-65947B852B71}"/>
    <dgm:cxn modelId="{DC8AEA66-864B-44A5-A766-02D0D79F24C9}" type="presParOf" srcId="{14CC5861-5F90-4D60-865E-BD106C7E79F8}" destId="{03C4B369-0626-436D-83C5-57D954125C77}" srcOrd="0" destOrd="0" presId="urn:microsoft.com/office/officeart/2009/3/layout/IncreasingArrowsProcess"/>
    <dgm:cxn modelId="{41C0CB35-A166-46F8-ACED-B41FDDF34DB6}" type="presParOf" srcId="{14CC5861-5F90-4D60-865E-BD106C7E79F8}" destId="{085CF931-E65E-4F43-A210-A52101288BAF}" srcOrd="1" destOrd="0" presId="urn:microsoft.com/office/officeart/2009/3/layout/IncreasingArrowsProcess"/>
    <dgm:cxn modelId="{A3A0D0A8-41D6-48A3-8543-B35E9B04B2BF}" type="presParOf" srcId="{14CC5861-5F90-4D60-865E-BD106C7E79F8}" destId="{DA90AC36-9292-4F9F-B601-4741729D1B9C}" srcOrd="2" destOrd="0" presId="urn:microsoft.com/office/officeart/2009/3/layout/IncreasingArrowsProcess"/>
    <dgm:cxn modelId="{4E65DA1F-AB99-4C8B-9658-9C925B5E5AD9}" type="presParOf" srcId="{14CC5861-5F90-4D60-865E-BD106C7E79F8}" destId="{044F977A-A8CD-4CDA-A655-EAB434324F51}" srcOrd="3" destOrd="0" presId="urn:microsoft.com/office/officeart/2009/3/layout/IncreasingArrowsProcess"/>
    <dgm:cxn modelId="{64102C59-FBBA-40CB-B818-9CA452EAA59A}" type="presParOf" srcId="{14CC5861-5F90-4D60-865E-BD106C7E79F8}" destId="{2BE3C3E9-5B78-4AF7-84D0-0E157115E8ED}" srcOrd="4" destOrd="0" presId="urn:microsoft.com/office/officeart/2009/3/layout/IncreasingArrowsProcess"/>
    <dgm:cxn modelId="{E6847969-28A2-44D1-B69A-A319898B9659}" type="presParOf" srcId="{14CC5861-5F90-4D60-865E-BD106C7E79F8}" destId="{55FA4012-38E3-4DE9-911C-B41EBEE899F4}"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4B289-6601-4E8D-B232-0C2FA3A47737}">
      <dsp:nvSpPr>
        <dsp:cNvPr id="0" name=""/>
        <dsp:cNvSpPr/>
      </dsp:nvSpPr>
      <dsp:spPr>
        <a:xfrm>
          <a:off x="-5261439" y="-805867"/>
          <a:ext cx="6265618" cy="6265618"/>
        </a:xfrm>
        <a:prstGeom prst="blockArc">
          <a:avLst>
            <a:gd name="adj1" fmla="val 18900000"/>
            <a:gd name="adj2" fmla="val 2700000"/>
            <a:gd name="adj3" fmla="val 345"/>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65A2334-EFBA-4517-B6FF-474B22F755BF}">
      <dsp:nvSpPr>
        <dsp:cNvPr id="0" name=""/>
        <dsp:cNvSpPr/>
      </dsp:nvSpPr>
      <dsp:spPr>
        <a:xfrm>
          <a:off x="645958" y="465388"/>
          <a:ext cx="5487028" cy="93077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38804" tIns="38100" rIns="38100" bIns="38100" numCol="1" spcCol="1270" anchor="ctr" anchorCtr="0">
          <a:noAutofit/>
        </a:bodyPr>
        <a:lstStyle/>
        <a:p>
          <a:pPr lvl="0" algn="l" defTabSz="666750">
            <a:lnSpc>
              <a:spcPct val="90000"/>
            </a:lnSpc>
            <a:spcBef>
              <a:spcPct val="0"/>
            </a:spcBef>
            <a:spcAft>
              <a:spcPct val="35000"/>
            </a:spcAft>
          </a:pPr>
          <a:r>
            <a:rPr lang="ru-RU" sz="1500" kern="1200" dirty="0" smtClean="0">
              <a:solidFill>
                <a:schemeClr val="tx1"/>
              </a:solidFill>
            </a:rPr>
            <a:t>земельных участков ранее использовался гражданами без надлежащего оформления (сады, огороды, участки под индивидуальными жилыми домами, …)</a:t>
          </a:r>
          <a:endParaRPr lang="ru-RU" sz="1500" kern="1200" dirty="0"/>
        </a:p>
      </dsp:txBody>
      <dsp:txXfrm>
        <a:off x="645958" y="465388"/>
        <a:ext cx="5487028" cy="930776"/>
      </dsp:txXfrm>
    </dsp:sp>
    <dsp:sp modelId="{B03541B1-438C-4F54-AD6E-20E05CD04199}">
      <dsp:nvSpPr>
        <dsp:cNvPr id="0" name=""/>
        <dsp:cNvSpPr/>
      </dsp:nvSpPr>
      <dsp:spPr>
        <a:xfrm>
          <a:off x="64223" y="349041"/>
          <a:ext cx="1163470" cy="116347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E365817-F8D2-4901-8B56-7A26A067F8B9}">
      <dsp:nvSpPr>
        <dsp:cNvPr id="0" name=""/>
        <dsp:cNvSpPr/>
      </dsp:nvSpPr>
      <dsp:spPr>
        <a:xfrm>
          <a:off x="984296" y="1861553"/>
          <a:ext cx="5148691" cy="93077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38804" tIns="38100" rIns="38100" bIns="38100" numCol="1" spcCol="1270" anchor="ctr" anchorCtr="0">
          <a:noAutofit/>
        </a:bodyPr>
        <a:lstStyle/>
        <a:p>
          <a:pPr lvl="0" algn="l" defTabSz="666750">
            <a:lnSpc>
              <a:spcPct val="90000"/>
            </a:lnSpc>
            <a:spcBef>
              <a:spcPct val="0"/>
            </a:spcBef>
            <a:spcAft>
              <a:spcPct val="35000"/>
            </a:spcAft>
          </a:pPr>
          <a:r>
            <a:rPr lang="ru-RU" sz="1500" kern="1200" dirty="0" smtClean="0">
              <a:solidFill>
                <a:schemeClr val="tx1"/>
              </a:solidFill>
            </a:rPr>
            <a:t>пользователей земельных участков приступили к освоению (расчищены, огорожены, получены разрешения на строительство, …)</a:t>
          </a:r>
          <a:endParaRPr lang="ru-RU" sz="1500" kern="1200" dirty="0"/>
        </a:p>
      </dsp:txBody>
      <dsp:txXfrm>
        <a:off x="984296" y="1861553"/>
        <a:ext cx="5148691" cy="930776"/>
      </dsp:txXfrm>
    </dsp:sp>
    <dsp:sp modelId="{0E50CCFB-1AA0-457D-A05E-0A6A75487ED6}">
      <dsp:nvSpPr>
        <dsp:cNvPr id="0" name=""/>
        <dsp:cNvSpPr/>
      </dsp:nvSpPr>
      <dsp:spPr>
        <a:xfrm>
          <a:off x="402560" y="1745206"/>
          <a:ext cx="1163470" cy="1163470"/>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B1D902F-CACD-4E14-82DD-A7CE8639EEFC}">
      <dsp:nvSpPr>
        <dsp:cNvPr id="0" name=""/>
        <dsp:cNvSpPr/>
      </dsp:nvSpPr>
      <dsp:spPr>
        <a:xfrm>
          <a:off x="645958" y="3257718"/>
          <a:ext cx="5487028" cy="93077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38804" tIns="38100" rIns="38100" bIns="38100" numCol="1" spcCol="1270" anchor="ctr" anchorCtr="0">
          <a:noAutofit/>
        </a:bodyPr>
        <a:lstStyle/>
        <a:p>
          <a:pPr lvl="0" algn="l" defTabSz="666750">
            <a:lnSpc>
              <a:spcPct val="90000"/>
            </a:lnSpc>
            <a:spcBef>
              <a:spcPct val="0"/>
            </a:spcBef>
            <a:spcAft>
              <a:spcPct val="35000"/>
            </a:spcAft>
          </a:pPr>
          <a:r>
            <a:rPr lang="ru-RU" sz="1500" kern="1200" dirty="0" smtClean="0">
              <a:solidFill>
                <a:schemeClr val="tx1"/>
              </a:solidFill>
            </a:rPr>
            <a:t>земельных участков освоены (возведены объекты недвижимости, засеяны сельскохозяйственными культурами, организован выпас скота и сенокошение, размещены ульи, …)</a:t>
          </a:r>
          <a:endParaRPr lang="ru-RU" sz="1500" kern="1200" dirty="0"/>
        </a:p>
      </dsp:txBody>
      <dsp:txXfrm>
        <a:off x="645958" y="3257718"/>
        <a:ext cx="5487028" cy="930776"/>
      </dsp:txXfrm>
    </dsp:sp>
    <dsp:sp modelId="{02ACEEF8-6AEE-417C-BBF9-083F4D329A8E}">
      <dsp:nvSpPr>
        <dsp:cNvPr id="0" name=""/>
        <dsp:cNvSpPr/>
      </dsp:nvSpPr>
      <dsp:spPr>
        <a:xfrm>
          <a:off x="64223" y="3141371"/>
          <a:ext cx="1163470" cy="1163470"/>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411E8-F2B6-4272-B684-3AD582F27A7C}">
      <dsp:nvSpPr>
        <dsp:cNvPr id="0" name=""/>
        <dsp:cNvSpPr/>
      </dsp:nvSpPr>
      <dsp:spPr>
        <a:xfrm>
          <a:off x="226475" y="1063"/>
          <a:ext cx="7379082" cy="573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ru-RU" sz="2300" kern="1200" dirty="0" smtClean="0">
              <a:solidFill>
                <a:srgbClr val="AA0202"/>
              </a:solidFill>
            </a:rPr>
            <a:t>Актуальные направления освоения земельных участков:</a:t>
          </a:r>
          <a:endParaRPr lang="ru-RU" sz="2300" kern="1200" dirty="0">
            <a:solidFill>
              <a:srgbClr val="AA0202"/>
            </a:solidFill>
          </a:endParaRPr>
        </a:p>
      </dsp:txBody>
      <dsp:txXfrm>
        <a:off x="226475" y="1063"/>
        <a:ext cx="7379082" cy="573218"/>
      </dsp:txXfrm>
    </dsp:sp>
    <dsp:sp modelId="{842B8A26-FFA7-47E7-9C46-82366D4112A5}">
      <dsp:nvSpPr>
        <dsp:cNvPr id="0" name=""/>
        <dsp:cNvSpPr/>
      </dsp:nvSpPr>
      <dsp:spPr>
        <a:xfrm>
          <a:off x="226475" y="574281"/>
          <a:ext cx="1475463" cy="1167666"/>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6CBC87-12EE-4ACA-B72B-7743D1418824}">
      <dsp:nvSpPr>
        <dsp:cNvPr id="0" name=""/>
        <dsp:cNvSpPr/>
      </dsp:nvSpPr>
      <dsp:spPr>
        <a:xfrm>
          <a:off x="1112734" y="574281"/>
          <a:ext cx="1475463" cy="1167666"/>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65490C-1E56-42E0-9D80-F796B4BC23C2}">
      <dsp:nvSpPr>
        <dsp:cNvPr id="0" name=""/>
        <dsp:cNvSpPr/>
      </dsp:nvSpPr>
      <dsp:spPr>
        <a:xfrm>
          <a:off x="1999694" y="574281"/>
          <a:ext cx="1475463" cy="1167666"/>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8AD9D7-FA4E-48CE-98DB-7D247D3037CC}">
      <dsp:nvSpPr>
        <dsp:cNvPr id="0" name=""/>
        <dsp:cNvSpPr/>
      </dsp:nvSpPr>
      <dsp:spPr>
        <a:xfrm>
          <a:off x="2885952" y="574281"/>
          <a:ext cx="1475463" cy="1167666"/>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429283-8446-44A6-90F9-D6F8CA4CC570}">
      <dsp:nvSpPr>
        <dsp:cNvPr id="0" name=""/>
        <dsp:cNvSpPr/>
      </dsp:nvSpPr>
      <dsp:spPr>
        <a:xfrm>
          <a:off x="3772912" y="574281"/>
          <a:ext cx="1475463" cy="1167666"/>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DC451C-3987-4AD0-9045-A89AE50020D7}">
      <dsp:nvSpPr>
        <dsp:cNvPr id="0" name=""/>
        <dsp:cNvSpPr/>
      </dsp:nvSpPr>
      <dsp:spPr>
        <a:xfrm>
          <a:off x="4659171" y="574281"/>
          <a:ext cx="1475463" cy="1167666"/>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C57C4E-27F0-444B-A5FC-C36AD04A562B}">
      <dsp:nvSpPr>
        <dsp:cNvPr id="0" name=""/>
        <dsp:cNvSpPr/>
      </dsp:nvSpPr>
      <dsp:spPr>
        <a:xfrm>
          <a:off x="5546130" y="574281"/>
          <a:ext cx="1475463" cy="1167666"/>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105BFD-95FC-4872-A711-C1675E94AA48}">
      <dsp:nvSpPr>
        <dsp:cNvPr id="0" name=""/>
        <dsp:cNvSpPr/>
      </dsp:nvSpPr>
      <dsp:spPr>
        <a:xfrm>
          <a:off x="226475" y="691047"/>
          <a:ext cx="6387369" cy="934133"/>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ru-RU" sz="2300" kern="1200" dirty="0" smtClean="0"/>
            <a:t>Сельскохозяйственное производство и пищевая промышленность – </a:t>
          </a:r>
          <a:r>
            <a:rPr lang="ru-RU" sz="2300" b="1" kern="1200" dirty="0" smtClean="0"/>
            <a:t>204</a:t>
          </a:r>
          <a:r>
            <a:rPr lang="ru-RU" sz="2300" kern="1200" dirty="0" smtClean="0"/>
            <a:t> участков</a:t>
          </a:r>
          <a:endParaRPr lang="ru-RU" sz="2300" kern="1200" dirty="0"/>
        </a:p>
      </dsp:txBody>
      <dsp:txXfrm>
        <a:off x="226475" y="691047"/>
        <a:ext cx="6387369" cy="934133"/>
      </dsp:txXfrm>
    </dsp:sp>
    <dsp:sp modelId="{68AF8650-600F-43AD-A48C-FACB88640761}">
      <dsp:nvSpPr>
        <dsp:cNvPr id="0" name=""/>
        <dsp:cNvSpPr/>
      </dsp:nvSpPr>
      <dsp:spPr>
        <a:xfrm>
          <a:off x="226475" y="1838891"/>
          <a:ext cx="6305399" cy="573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ru-RU" sz="2300" kern="1200" dirty="0" smtClean="0"/>
            <a:t>*</a:t>
          </a:r>
          <a:endParaRPr lang="ru-RU" sz="2300" kern="1200" dirty="0"/>
        </a:p>
      </dsp:txBody>
      <dsp:txXfrm>
        <a:off x="226475" y="1838891"/>
        <a:ext cx="6305399" cy="573218"/>
      </dsp:txXfrm>
    </dsp:sp>
    <dsp:sp modelId="{E6EAF6C6-772E-4B79-960D-F7F95BBAEE7C}">
      <dsp:nvSpPr>
        <dsp:cNvPr id="0" name=""/>
        <dsp:cNvSpPr/>
      </dsp:nvSpPr>
      <dsp:spPr>
        <a:xfrm>
          <a:off x="226475" y="2412109"/>
          <a:ext cx="1475463" cy="1167666"/>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DC1454-0C0A-4847-BEB0-2D64AC3E1811}">
      <dsp:nvSpPr>
        <dsp:cNvPr id="0" name=""/>
        <dsp:cNvSpPr/>
      </dsp:nvSpPr>
      <dsp:spPr>
        <a:xfrm>
          <a:off x="1112734" y="2412109"/>
          <a:ext cx="1475463" cy="1167666"/>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E0073F-7205-4864-960C-194D61BEEE9C}">
      <dsp:nvSpPr>
        <dsp:cNvPr id="0" name=""/>
        <dsp:cNvSpPr/>
      </dsp:nvSpPr>
      <dsp:spPr>
        <a:xfrm>
          <a:off x="1999694" y="2412109"/>
          <a:ext cx="1475463" cy="1167666"/>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B05A97-7E2A-436A-A0EE-F8354A5FA6CC}">
      <dsp:nvSpPr>
        <dsp:cNvPr id="0" name=""/>
        <dsp:cNvSpPr/>
      </dsp:nvSpPr>
      <dsp:spPr>
        <a:xfrm>
          <a:off x="2885952" y="2412109"/>
          <a:ext cx="1475463" cy="1167666"/>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EB0EEF-8DC1-4EB4-BE95-0E5881BFCF47}">
      <dsp:nvSpPr>
        <dsp:cNvPr id="0" name=""/>
        <dsp:cNvSpPr/>
      </dsp:nvSpPr>
      <dsp:spPr>
        <a:xfrm>
          <a:off x="3772912" y="2412109"/>
          <a:ext cx="1475463" cy="1167666"/>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DE6DD8-C016-406C-B62B-07D2763C7211}">
      <dsp:nvSpPr>
        <dsp:cNvPr id="0" name=""/>
        <dsp:cNvSpPr/>
      </dsp:nvSpPr>
      <dsp:spPr>
        <a:xfrm>
          <a:off x="4659171" y="2412109"/>
          <a:ext cx="1475463" cy="1167666"/>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2D0630-CEC4-4381-A647-E8C2021E582C}">
      <dsp:nvSpPr>
        <dsp:cNvPr id="0" name=""/>
        <dsp:cNvSpPr/>
      </dsp:nvSpPr>
      <dsp:spPr>
        <a:xfrm>
          <a:off x="5546130" y="2412109"/>
          <a:ext cx="1475463" cy="1167666"/>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CDAEDF-1BE0-48FE-9F8A-C274AF553598}">
      <dsp:nvSpPr>
        <dsp:cNvPr id="0" name=""/>
        <dsp:cNvSpPr/>
      </dsp:nvSpPr>
      <dsp:spPr>
        <a:xfrm>
          <a:off x="226475" y="2528875"/>
          <a:ext cx="6387369" cy="934133"/>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ru-RU" sz="2300" kern="1200" dirty="0" smtClean="0"/>
            <a:t>Индивидуальное жилищное строительство, личное подсобное хозяйство, дача – </a:t>
          </a:r>
          <a:r>
            <a:rPr lang="ru-RU" sz="2300" b="1" kern="1200" dirty="0" smtClean="0"/>
            <a:t>104</a:t>
          </a:r>
          <a:r>
            <a:rPr lang="ru-RU" sz="2300" kern="1200" dirty="0" smtClean="0"/>
            <a:t> участков</a:t>
          </a:r>
          <a:endParaRPr lang="ru-RU" sz="2300" kern="1200" dirty="0"/>
        </a:p>
      </dsp:txBody>
      <dsp:txXfrm>
        <a:off x="226475" y="2528875"/>
        <a:ext cx="6387369" cy="934133"/>
      </dsp:txXfrm>
    </dsp:sp>
    <dsp:sp modelId="{5DFBFE3F-12FA-4DC8-86D5-F632DDC1426C}">
      <dsp:nvSpPr>
        <dsp:cNvPr id="0" name=""/>
        <dsp:cNvSpPr/>
      </dsp:nvSpPr>
      <dsp:spPr>
        <a:xfrm>
          <a:off x="226475" y="3676719"/>
          <a:ext cx="6305399" cy="573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ru-RU" sz="2300" kern="1200" dirty="0" smtClean="0"/>
            <a:t>*</a:t>
          </a:r>
          <a:endParaRPr lang="ru-RU" sz="2300" kern="1200" dirty="0"/>
        </a:p>
      </dsp:txBody>
      <dsp:txXfrm>
        <a:off x="226475" y="3676719"/>
        <a:ext cx="6305399" cy="573218"/>
      </dsp:txXfrm>
    </dsp:sp>
    <dsp:sp modelId="{D7BBD083-7D6C-465B-85BE-DC22807788D7}">
      <dsp:nvSpPr>
        <dsp:cNvPr id="0" name=""/>
        <dsp:cNvSpPr/>
      </dsp:nvSpPr>
      <dsp:spPr>
        <a:xfrm>
          <a:off x="226475" y="4249937"/>
          <a:ext cx="1475463" cy="1167666"/>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C3F504-9A00-4371-9204-12351A0A5555}">
      <dsp:nvSpPr>
        <dsp:cNvPr id="0" name=""/>
        <dsp:cNvSpPr/>
      </dsp:nvSpPr>
      <dsp:spPr>
        <a:xfrm>
          <a:off x="1112734" y="4249937"/>
          <a:ext cx="1475463" cy="1167666"/>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B0C854-5426-4542-84AD-E837557DEE41}">
      <dsp:nvSpPr>
        <dsp:cNvPr id="0" name=""/>
        <dsp:cNvSpPr/>
      </dsp:nvSpPr>
      <dsp:spPr>
        <a:xfrm>
          <a:off x="1999694" y="4249937"/>
          <a:ext cx="1475463" cy="1167666"/>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2A207F-B7D7-438B-98C9-EBE3F57686B9}">
      <dsp:nvSpPr>
        <dsp:cNvPr id="0" name=""/>
        <dsp:cNvSpPr/>
      </dsp:nvSpPr>
      <dsp:spPr>
        <a:xfrm>
          <a:off x="2885952" y="4249937"/>
          <a:ext cx="1475463" cy="1167666"/>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AAD0B7-0CBD-47C2-AEF8-22083E96F21C}">
      <dsp:nvSpPr>
        <dsp:cNvPr id="0" name=""/>
        <dsp:cNvSpPr/>
      </dsp:nvSpPr>
      <dsp:spPr>
        <a:xfrm>
          <a:off x="3772912" y="4249937"/>
          <a:ext cx="1475463" cy="1167666"/>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0C999E-91B3-49FC-B288-0162E5E5B048}">
      <dsp:nvSpPr>
        <dsp:cNvPr id="0" name=""/>
        <dsp:cNvSpPr/>
      </dsp:nvSpPr>
      <dsp:spPr>
        <a:xfrm>
          <a:off x="4659171" y="4249937"/>
          <a:ext cx="1475463" cy="1167666"/>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448DE3-D669-4486-B01B-D4E5213D6F42}">
      <dsp:nvSpPr>
        <dsp:cNvPr id="0" name=""/>
        <dsp:cNvSpPr/>
      </dsp:nvSpPr>
      <dsp:spPr>
        <a:xfrm>
          <a:off x="5546130" y="4249937"/>
          <a:ext cx="1475463" cy="1167666"/>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DE3D95-42B9-452F-88D3-0975868B5CDB}">
      <dsp:nvSpPr>
        <dsp:cNvPr id="0" name=""/>
        <dsp:cNvSpPr/>
      </dsp:nvSpPr>
      <dsp:spPr>
        <a:xfrm>
          <a:off x="226475" y="4366703"/>
          <a:ext cx="6387369" cy="934133"/>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ru-RU" sz="2300" kern="1200" dirty="0" smtClean="0"/>
            <a:t>Садоводство и огородничество – </a:t>
          </a:r>
          <a:r>
            <a:rPr lang="ru-RU" sz="2300" b="1" kern="1200" dirty="0" smtClean="0"/>
            <a:t>75</a:t>
          </a:r>
          <a:r>
            <a:rPr lang="ru-RU" sz="2300" kern="1200" dirty="0" smtClean="0"/>
            <a:t> участков</a:t>
          </a:r>
          <a:endParaRPr lang="ru-RU" sz="2300" kern="1200" dirty="0"/>
        </a:p>
      </dsp:txBody>
      <dsp:txXfrm>
        <a:off x="226475" y="4366703"/>
        <a:ext cx="6387369" cy="934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F71F9-4947-4EA6-81D0-F5CA3D388FE1}">
      <dsp:nvSpPr>
        <dsp:cNvPr id="0" name=""/>
        <dsp:cNvSpPr/>
      </dsp:nvSpPr>
      <dsp:spPr>
        <a:xfrm>
          <a:off x="2716149" y="2216242"/>
          <a:ext cx="2708741" cy="2708741"/>
        </a:xfrm>
        <a:prstGeom prst="gear9">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6">
                  <a:lumMod val="50000"/>
                </a:schemeClr>
              </a:solidFill>
              <a:latin typeface="Arial Narrow" panose="020B0606020202030204" pitchFamily="34" charset="0"/>
            </a:rPr>
            <a:t>Хабаровский края</a:t>
          </a:r>
          <a:endParaRPr lang="ru-RU" sz="1400" b="1" kern="1200" dirty="0">
            <a:solidFill>
              <a:schemeClr val="accent6">
                <a:lumMod val="50000"/>
              </a:schemeClr>
            </a:solidFill>
            <a:latin typeface="Arial Narrow" panose="020B0606020202030204" pitchFamily="34" charset="0"/>
          </a:endParaRPr>
        </a:p>
        <a:p>
          <a:pPr lvl="0" algn="ctr" defTabSz="622300">
            <a:lnSpc>
              <a:spcPct val="90000"/>
            </a:lnSpc>
            <a:spcBef>
              <a:spcPct val="0"/>
            </a:spcBef>
            <a:spcAft>
              <a:spcPct val="35000"/>
            </a:spcAft>
          </a:pPr>
          <a:endParaRPr lang="ru-RU" sz="1400" b="1" kern="1200" dirty="0">
            <a:solidFill>
              <a:schemeClr val="accent6">
                <a:lumMod val="50000"/>
              </a:schemeClr>
            </a:solidFill>
            <a:latin typeface="Arial Narrow" panose="020B0606020202030204" pitchFamily="34" charset="0"/>
          </a:endParaRPr>
        </a:p>
        <a:p>
          <a:pPr lvl="0" algn="ctr" defTabSz="622300">
            <a:lnSpc>
              <a:spcPct val="90000"/>
            </a:lnSpc>
            <a:spcBef>
              <a:spcPct val="0"/>
            </a:spcBef>
            <a:spcAft>
              <a:spcPct val="35000"/>
            </a:spcAft>
          </a:pPr>
          <a:endParaRPr lang="ru-RU" sz="1400" b="1" kern="1200" dirty="0">
            <a:solidFill>
              <a:schemeClr val="accent6">
                <a:lumMod val="50000"/>
              </a:schemeClr>
            </a:solidFill>
            <a:latin typeface="Arial Narrow" panose="020B0606020202030204" pitchFamily="34" charset="0"/>
          </a:endParaRPr>
        </a:p>
      </dsp:txBody>
      <dsp:txXfrm>
        <a:off x="3260726" y="2850752"/>
        <a:ext cx="1619587" cy="1392348"/>
      </dsp:txXfrm>
    </dsp:sp>
    <dsp:sp modelId="{EB1F9174-503D-40E3-96D7-1C76302FE9C9}">
      <dsp:nvSpPr>
        <dsp:cNvPr id="0" name=""/>
        <dsp:cNvSpPr/>
      </dsp:nvSpPr>
      <dsp:spPr>
        <a:xfrm>
          <a:off x="960412" y="1575994"/>
          <a:ext cx="2329478" cy="1969993"/>
        </a:xfrm>
        <a:prstGeom prst="gear6">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a:solidFill>
                <a:schemeClr val="accent6">
                  <a:lumMod val="50000"/>
                </a:schemeClr>
              </a:solidFill>
              <a:latin typeface="Arial Narrow" panose="020B0606020202030204" pitchFamily="34" charset="0"/>
            </a:rPr>
            <a:t>Муниципальное образование</a:t>
          </a:r>
        </a:p>
      </dsp:txBody>
      <dsp:txXfrm>
        <a:off x="1508619" y="2074943"/>
        <a:ext cx="1233064" cy="972095"/>
      </dsp:txXfrm>
    </dsp:sp>
    <dsp:sp modelId="{38288D37-9302-4D15-A968-365E7115C3CB}">
      <dsp:nvSpPr>
        <dsp:cNvPr id="0" name=""/>
        <dsp:cNvSpPr/>
      </dsp:nvSpPr>
      <dsp:spPr>
        <a:xfrm rot="20700000">
          <a:off x="2108632" y="253051"/>
          <a:ext cx="2200030" cy="1857888"/>
        </a:xfrm>
        <a:prstGeom prst="gear6">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a:solidFill>
                <a:schemeClr val="accent6">
                  <a:lumMod val="50000"/>
                </a:schemeClr>
              </a:solidFill>
              <a:latin typeface="Arial Narrow" panose="020B0606020202030204" pitchFamily="34" charset="0"/>
            </a:rPr>
            <a:t>Муниципальное </a:t>
          </a:r>
          <a:r>
            <a:rPr lang="ru-RU" sz="1400" kern="1200" dirty="0" smtClean="0">
              <a:solidFill>
                <a:schemeClr val="accent6">
                  <a:lumMod val="50000"/>
                </a:schemeClr>
              </a:solidFill>
              <a:latin typeface="Arial Narrow" panose="020B0606020202030204" pitchFamily="34" charset="0"/>
            </a:rPr>
            <a:t>образование</a:t>
          </a:r>
          <a:endParaRPr lang="ru-RU" sz="1400" kern="1200" dirty="0">
            <a:solidFill>
              <a:schemeClr val="accent6">
                <a:lumMod val="50000"/>
              </a:schemeClr>
            </a:solidFill>
            <a:latin typeface="Arial Narrow" panose="020B0606020202030204" pitchFamily="34" charset="0"/>
          </a:endParaRPr>
        </a:p>
        <a:p>
          <a:pPr lvl="0" algn="ctr" defTabSz="622300">
            <a:lnSpc>
              <a:spcPct val="90000"/>
            </a:lnSpc>
            <a:spcBef>
              <a:spcPct val="0"/>
            </a:spcBef>
            <a:spcAft>
              <a:spcPct val="35000"/>
            </a:spcAft>
          </a:pPr>
          <a:endParaRPr lang="ru-RU" sz="1400" kern="1200" dirty="0">
            <a:solidFill>
              <a:schemeClr val="accent6">
                <a:lumMod val="50000"/>
              </a:schemeClr>
            </a:solidFill>
            <a:latin typeface="Arial Narrow" panose="020B0606020202030204" pitchFamily="34" charset="0"/>
          </a:endParaRPr>
        </a:p>
      </dsp:txBody>
      <dsp:txXfrm rot="-20700000">
        <a:off x="2611457" y="640247"/>
        <a:ext cx="1194381" cy="1083496"/>
      </dsp:txXfrm>
    </dsp:sp>
    <dsp:sp modelId="{D3A3EBBC-9C5E-4FD3-9598-F1F45EA23D9D}">
      <dsp:nvSpPr>
        <dsp:cNvPr id="0" name=""/>
        <dsp:cNvSpPr/>
      </dsp:nvSpPr>
      <dsp:spPr>
        <a:xfrm>
          <a:off x="2515969" y="1802874"/>
          <a:ext cx="3467188" cy="3467188"/>
        </a:xfrm>
        <a:prstGeom prst="circularArrow">
          <a:avLst>
            <a:gd name="adj1" fmla="val 4687"/>
            <a:gd name="adj2" fmla="val 299029"/>
            <a:gd name="adj3" fmla="val 2531226"/>
            <a:gd name="adj4" fmla="val 15829207"/>
            <a:gd name="adj5" fmla="val 5469"/>
          </a:avLst>
        </a:prstGeom>
        <a:solidFill>
          <a:schemeClr val="accent6">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6FA54D32-BF6F-4398-AA03-B507ED433AF3}">
      <dsp:nvSpPr>
        <dsp:cNvPr id="0" name=""/>
        <dsp:cNvSpPr/>
      </dsp:nvSpPr>
      <dsp:spPr>
        <a:xfrm>
          <a:off x="791272" y="1136974"/>
          <a:ext cx="2519129" cy="2519129"/>
        </a:xfrm>
        <a:prstGeom prst="leftCircularArrow">
          <a:avLst>
            <a:gd name="adj1" fmla="val 6452"/>
            <a:gd name="adj2" fmla="val 429999"/>
            <a:gd name="adj3" fmla="val 10489124"/>
            <a:gd name="adj4" fmla="val 14837806"/>
            <a:gd name="adj5" fmla="val 7527"/>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36E7D6D-451A-49FD-B5A7-2922956412AF}">
      <dsp:nvSpPr>
        <dsp:cNvPr id="0" name=""/>
        <dsp:cNvSpPr/>
      </dsp:nvSpPr>
      <dsp:spPr>
        <a:xfrm>
          <a:off x="1797079" y="-209019"/>
          <a:ext cx="2716128" cy="2716128"/>
        </a:xfrm>
        <a:prstGeom prst="circularArrow">
          <a:avLst>
            <a:gd name="adj1" fmla="val 5984"/>
            <a:gd name="adj2" fmla="val 394124"/>
            <a:gd name="adj3" fmla="val 13313824"/>
            <a:gd name="adj4" fmla="val 10508221"/>
            <a:gd name="adj5" fmla="val 6981"/>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4B369-0626-436D-83C5-57D954125C77}">
      <dsp:nvSpPr>
        <dsp:cNvPr id="0" name=""/>
        <dsp:cNvSpPr/>
      </dsp:nvSpPr>
      <dsp:spPr>
        <a:xfrm>
          <a:off x="0" y="402072"/>
          <a:ext cx="8081129" cy="1176920"/>
        </a:xfrm>
        <a:prstGeom prst="rightArrow">
          <a:avLst>
            <a:gd name="adj1" fmla="val 5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254000" bIns="186836" numCol="1" spcCol="1270" anchor="ctr" anchorCtr="0">
          <a:noAutofit/>
        </a:bodyPr>
        <a:lstStyle/>
        <a:p>
          <a:pPr lvl="0" algn="l" defTabSz="1022350">
            <a:lnSpc>
              <a:spcPct val="90000"/>
            </a:lnSpc>
            <a:spcBef>
              <a:spcPct val="0"/>
            </a:spcBef>
            <a:spcAft>
              <a:spcPct val="35000"/>
            </a:spcAft>
          </a:pPr>
          <a:r>
            <a:rPr lang="ru-RU" sz="2300" kern="1200" dirty="0" smtClean="0">
              <a:latin typeface="Times New Roman" panose="02020603050405020304" pitchFamily="18" charset="0"/>
              <a:cs typeface="Times New Roman" panose="02020603050405020304" pitchFamily="18" charset="0"/>
            </a:rPr>
            <a:t>Федеральный закон № 119-ФЗ</a:t>
          </a:r>
          <a:endParaRPr lang="ru-RU" sz="2300" kern="1200" dirty="0">
            <a:latin typeface="Times New Roman" panose="02020603050405020304" pitchFamily="18" charset="0"/>
            <a:cs typeface="Times New Roman" panose="02020603050405020304" pitchFamily="18" charset="0"/>
          </a:endParaRPr>
        </a:p>
      </dsp:txBody>
      <dsp:txXfrm>
        <a:off x="0" y="696302"/>
        <a:ext cx="7786899" cy="588460"/>
      </dsp:txXfrm>
    </dsp:sp>
    <dsp:sp modelId="{085CF931-E65E-4F43-A210-A52101288BAF}">
      <dsp:nvSpPr>
        <dsp:cNvPr id="0" name=""/>
        <dsp:cNvSpPr/>
      </dsp:nvSpPr>
      <dsp:spPr>
        <a:xfrm>
          <a:off x="23435" y="1317839"/>
          <a:ext cx="2488987" cy="2267181"/>
        </a:xfrm>
        <a:prstGeom prst="re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В срок </a:t>
          </a:r>
          <a:r>
            <a:rPr lang="ru-RU" sz="1600" b="1" kern="1200" dirty="0" smtClean="0">
              <a:latin typeface="Times New Roman" panose="02020603050405020304" pitchFamily="18" charset="0"/>
              <a:cs typeface="Times New Roman" panose="02020603050405020304" pitchFamily="18" charset="0"/>
            </a:rPr>
            <a:t>НЕ ПОЗДНЕЕ 1 ГОДА УВЕДОМИТЬ </a:t>
          </a:r>
          <a:r>
            <a:rPr lang="ru-RU" sz="1600" kern="1200" dirty="0" smtClean="0">
              <a:latin typeface="Times New Roman" panose="02020603050405020304" pitchFamily="18" charset="0"/>
              <a:cs typeface="Times New Roman" panose="02020603050405020304" pitchFamily="18" charset="0"/>
            </a:rPr>
            <a:t>уполномоченный орган о выборе вида разрешенного использования</a:t>
          </a:r>
          <a:endParaRPr lang="ru-RU" sz="1600" kern="1200" dirty="0">
            <a:latin typeface="Times New Roman" panose="02020603050405020304" pitchFamily="18" charset="0"/>
            <a:cs typeface="Times New Roman" panose="02020603050405020304" pitchFamily="18" charset="0"/>
          </a:endParaRPr>
        </a:p>
      </dsp:txBody>
      <dsp:txXfrm>
        <a:off x="23435" y="1317839"/>
        <a:ext cx="2488987" cy="2267181"/>
      </dsp:txXfrm>
    </dsp:sp>
    <dsp:sp modelId="{DA90AC36-9292-4F9F-B601-4741729D1B9C}">
      <dsp:nvSpPr>
        <dsp:cNvPr id="0" name=""/>
        <dsp:cNvSpPr/>
      </dsp:nvSpPr>
      <dsp:spPr>
        <a:xfrm>
          <a:off x="2512423" y="802570"/>
          <a:ext cx="5592141" cy="1176920"/>
        </a:xfrm>
        <a:prstGeom prst="rightArrow">
          <a:avLst>
            <a:gd name="adj1" fmla="val 50000"/>
            <a:gd name="adj2" fmla="val 500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254000" bIns="186836" numCol="1" spcCol="1270" anchor="ctr" anchorCtr="0">
          <a:noAutofit/>
        </a:bodyPr>
        <a:lstStyle/>
        <a:p>
          <a:pPr lvl="0" algn="l" defTabSz="1022350">
            <a:lnSpc>
              <a:spcPct val="90000"/>
            </a:lnSpc>
            <a:spcBef>
              <a:spcPct val="0"/>
            </a:spcBef>
            <a:spcAft>
              <a:spcPct val="35000"/>
            </a:spcAft>
          </a:pPr>
          <a:r>
            <a:rPr lang="ru-RU" sz="2300" kern="1200" dirty="0" smtClean="0">
              <a:latin typeface="Times New Roman" panose="02020603050405020304" pitchFamily="18" charset="0"/>
              <a:cs typeface="Times New Roman" panose="02020603050405020304" pitchFamily="18" charset="0"/>
            </a:rPr>
            <a:t>-</a:t>
          </a:r>
          <a:endParaRPr lang="ru-RU" sz="2300" kern="1200" dirty="0">
            <a:latin typeface="Times New Roman" panose="02020603050405020304" pitchFamily="18" charset="0"/>
            <a:cs typeface="Times New Roman" panose="02020603050405020304" pitchFamily="18" charset="0"/>
          </a:endParaRPr>
        </a:p>
      </dsp:txBody>
      <dsp:txXfrm>
        <a:off x="2512423" y="1096800"/>
        <a:ext cx="5297911" cy="588460"/>
      </dsp:txXfrm>
    </dsp:sp>
    <dsp:sp modelId="{044F977A-A8CD-4CDA-A655-EAB434324F51}">
      <dsp:nvSpPr>
        <dsp:cNvPr id="0" name=""/>
        <dsp:cNvSpPr/>
      </dsp:nvSpPr>
      <dsp:spPr>
        <a:xfrm>
          <a:off x="2512423" y="1710145"/>
          <a:ext cx="2488987" cy="2267181"/>
        </a:xfrm>
        <a:prstGeom prst="rect">
          <a:avLst/>
        </a:prstGeom>
        <a:solidFill>
          <a:schemeClr val="lt1">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Предоставить </a:t>
          </a:r>
          <a:r>
            <a:rPr lang="ru-RU" sz="1600" b="1" kern="1200" dirty="0" smtClean="0">
              <a:latin typeface="Times New Roman" panose="02020603050405020304" pitchFamily="18" charset="0"/>
              <a:cs typeface="Times New Roman" panose="02020603050405020304" pitchFamily="18" charset="0"/>
            </a:rPr>
            <a:t>не позднее 3 месяцев после истечения 3 лет </a:t>
          </a:r>
          <a:r>
            <a:rPr lang="ru-RU" sz="1600" kern="1200" dirty="0" smtClean="0">
              <a:latin typeface="Times New Roman" panose="02020603050405020304" pitchFamily="18" charset="0"/>
              <a:cs typeface="Times New Roman" panose="02020603050405020304" pitchFamily="18" charset="0"/>
            </a:rPr>
            <a:t>со дня заключения договора безвозмездного пользования земельным участком </a:t>
          </a:r>
          <a:r>
            <a:rPr lang="ru-RU" sz="1600" b="1" kern="1200" dirty="0" smtClean="0">
              <a:latin typeface="Times New Roman" panose="02020603050405020304" pitchFamily="18" charset="0"/>
              <a:cs typeface="Times New Roman" panose="02020603050405020304" pitchFamily="18" charset="0"/>
            </a:rPr>
            <a:t>ДЕКЛАРАЦИЮ </a:t>
          </a:r>
          <a:r>
            <a:rPr lang="ru-RU" sz="1600" kern="1200" dirty="0" smtClean="0">
              <a:latin typeface="Times New Roman" panose="02020603050405020304" pitchFamily="18" charset="0"/>
              <a:cs typeface="Times New Roman" panose="02020603050405020304" pitchFamily="18" charset="0"/>
            </a:rPr>
            <a:t>об использовании этого земельного участка</a:t>
          </a:r>
          <a:endParaRPr lang="ru-RU" sz="1600" kern="1200" dirty="0">
            <a:latin typeface="Times New Roman" panose="02020603050405020304" pitchFamily="18" charset="0"/>
            <a:cs typeface="Times New Roman" panose="02020603050405020304" pitchFamily="18" charset="0"/>
          </a:endParaRPr>
        </a:p>
      </dsp:txBody>
      <dsp:txXfrm>
        <a:off x="2512423" y="1710145"/>
        <a:ext cx="2488987" cy="2267181"/>
      </dsp:txXfrm>
    </dsp:sp>
    <dsp:sp modelId="{2BE3C3E9-5B78-4AF7-84D0-0E157115E8ED}">
      <dsp:nvSpPr>
        <dsp:cNvPr id="0" name=""/>
        <dsp:cNvSpPr/>
      </dsp:nvSpPr>
      <dsp:spPr>
        <a:xfrm>
          <a:off x="5001411" y="1194877"/>
          <a:ext cx="3103153" cy="1176920"/>
        </a:xfrm>
        <a:prstGeom prst="rightArrow">
          <a:avLst>
            <a:gd name="adj1" fmla="val 50000"/>
            <a:gd name="adj2" fmla="val 5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254000" bIns="186836"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Приказ Минвостокразвития России от 16.04.2018 г. № 63</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5001411" y="1489107"/>
        <a:ext cx="2808923" cy="588460"/>
      </dsp:txXfrm>
    </dsp:sp>
    <dsp:sp modelId="{55FA4012-38E3-4DE9-911C-B41EBEE899F4}">
      <dsp:nvSpPr>
        <dsp:cNvPr id="0" name=""/>
        <dsp:cNvSpPr/>
      </dsp:nvSpPr>
      <dsp:spPr>
        <a:xfrm>
          <a:off x="5001411" y="2102452"/>
          <a:ext cx="2488987" cy="2234001"/>
        </a:xfrm>
        <a:prstGeom prst="rect">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Форма декларации находится в свободном доступе в сети Интернет</a:t>
          </a:r>
          <a:endParaRPr lang="ru-RU" sz="1600" kern="1200" dirty="0">
            <a:latin typeface="Times New Roman" panose="02020603050405020304" pitchFamily="18" charset="0"/>
            <a:cs typeface="Times New Roman" panose="02020603050405020304" pitchFamily="18" charset="0"/>
          </a:endParaRPr>
        </a:p>
      </dsp:txBody>
      <dsp:txXfrm>
        <a:off x="5001411" y="2102452"/>
        <a:ext cx="2488987" cy="223400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0.26217</cdr:x>
      <cdr:y>0.27102</cdr:y>
    </cdr:from>
    <cdr:to>
      <cdr:x>0.73783</cdr:x>
      <cdr:y>0.49928</cdr:y>
    </cdr:to>
    <cdr:sp macro="" textlink="">
      <cdr:nvSpPr>
        <cdr:cNvPr id="2" name="TextBox 1"/>
        <cdr:cNvSpPr txBox="1"/>
      </cdr:nvSpPr>
      <cdr:spPr>
        <a:xfrm xmlns:a="http://schemas.openxmlformats.org/drawingml/2006/main">
          <a:off x="1035389" y="1410185"/>
          <a:ext cx="1878524" cy="11876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2000" dirty="0" smtClean="0"/>
            <a:t>Использование определено </a:t>
          </a:r>
        </a:p>
        <a:p xmlns:a="http://schemas.openxmlformats.org/drawingml/2006/main">
          <a:pPr algn="ctr"/>
          <a:r>
            <a:rPr lang="ru-RU" sz="2000" b="1" dirty="0" smtClean="0">
              <a:solidFill>
                <a:srgbClr val="C00000"/>
              </a:solidFill>
            </a:rPr>
            <a:t>58%</a:t>
          </a:r>
          <a:endParaRPr lang="ru-RU" sz="2000" b="1" dirty="0">
            <a:solidFill>
              <a:srgbClr val="C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2946346" cy="497759"/>
          </a:xfrm>
          <a:prstGeom prst="rect">
            <a:avLst/>
          </a:prstGeom>
        </p:spPr>
        <p:txBody>
          <a:bodyPr vert="horz" lIns="91283" tIns="45641" rIns="91283" bIns="45641" rtlCol="0"/>
          <a:lstStyle>
            <a:lvl1pPr algn="l">
              <a:defRPr sz="1200"/>
            </a:lvl1pPr>
          </a:lstStyle>
          <a:p>
            <a:endParaRPr lang="ru-RU"/>
          </a:p>
        </p:txBody>
      </p:sp>
      <p:sp>
        <p:nvSpPr>
          <p:cNvPr id="3" name="Дата 2"/>
          <p:cNvSpPr>
            <a:spLocks noGrp="1"/>
          </p:cNvSpPr>
          <p:nvPr>
            <p:ph type="dt" idx="1"/>
          </p:nvPr>
        </p:nvSpPr>
        <p:spPr>
          <a:xfrm>
            <a:off x="3849744" y="0"/>
            <a:ext cx="2946345" cy="497759"/>
          </a:xfrm>
          <a:prstGeom prst="rect">
            <a:avLst/>
          </a:prstGeom>
        </p:spPr>
        <p:txBody>
          <a:bodyPr vert="horz" lIns="91283" tIns="45641" rIns="91283" bIns="45641" rtlCol="0"/>
          <a:lstStyle>
            <a:lvl1pPr algn="r">
              <a:defRPr sz="1200"/>
            </a:lvl1pPr>
          </a:lstStyle>
          <a:p>
            <a:fld id="{CAFA1168-31BA-4EB9-A2EA-D44C1CBAE28C}" type="datetimeFigureOut">
              <a:rPr lang="ru-RU" smtClean="0"/>
              <a:t>14.06.2019</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283" tIns="45641" rIns="91283" bIns="45641" rtlCol="0" anchor="ctr"/>
          <a:lstStyle/>
          <a:p>
            <a:endParaRPr lang="ru-RU"/>
          </a:p>
        </p:txBody>
      </p:sp>
      <p:sp>
        <p:nvSpPr>
          <p:cNvPr id="5" name="Заметки 4"/>
          <p:cNvSpPr>
            <a:spLocks noGrp="1"/>
          </p:cNvSpPr>
          <p:nvPr>
            <p:ph type="body" sz="quarter" idx="3"/>
          </p:nvPr>
        </p:nvSpPr>
        <p:spPr>
          <a:xfrm>
            <a:off x="679927" y="4777848"/>
            <a:ext cx="5437822" cy="3907564"/>
          </a:xfrm>
          <a:prstGeom prst="rect">
            <a:avLst/>
          </a:prstGeom>
        </p:spPr>
        <p:txBody>
          <a:bodyPr vert="horz" lIns="91283" tIns="45641" rIns="91283" bIns="45641"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28881"/>
            <a:ext cx="2946346" cy="497759"/>
          </a:xfrm>
          <a:prstGeom prst="rect">
            <a:avLst/>
          </a:prstGeom>
        </p:spPr>
        <p:txBody>
          <a:bodyPr vert="horz" lIns="91283" tIns="45641" rIns="91283" bIns="45641" rtlCol="0" anchor="b"/>
          <a:lstStyle>
            <a:lvl1pPr algn="l">
              <a:defRPr sz="1200"/>
            </a:lvl1pPr>
          </a:lstStyle>
          <a:p>
            <a:endParaRPr lang="ru-RU"/>
          </a:p>
        </p:txBody>
      </p:sp>
      <p:sp>
        <p:nvSpPr>
          <p:cNvPr id="7" name="Номер слайда 6"/>
          <p:cNvSpPr>
            <a:spLocks noGrp="1"/>
          </p:cNvSpPr>
          <p:nvPr>
            <p:ph type="sldNum" sz="quarter" idx="5"/>
          </p:nvPr>
        </p:nvSpPr>
        <p:spPr>
          <a:xfrm>
            <a:off x="3849744" y="9428881"/>
            <a:ext cx="2946345" cy="497759"/>
          </a:xfrm>
          <a:prstGeom prst="rect">
            <a:avLst/>
          </a:prstGeom>
        </p:spPr>
        <p:txBody>
          <a:bodyPr vert="horz" lIns="91283" tIns="45641" rIns="91283" bIns="45641" rtlCol="0" anchor="b"/>
          <a:lstStyle>
            <a:lvl1pPr algn="r">
              <a:defRPr sz="1200"/>
            </a:lvl1pPr>
          </a:lstStyle>
          <a:p>
            <a:fld id="{7E63344C-4A93-4CEB-B479-8F1939672668}" type="slidenum">
              <a:rPr lang="ru-RU" smtClean="0"/>
              <a:t>‹#›</a:t>
            </a:fld>
            <a:endParaRPr lang="ru-RU"/>
          </a:p>
        </p:txBody>
      </p:sp>
    </p:spTree>
    <p:extLst>
      <p:ext uri="{BB962C8B-B14F-4D97-AF65-F5344CB8AC3E}">
        <p14:creationId xmlns:p14="http://schemas.microsoft.com/office/powerpoint/2010/main" val="1091907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E63344C-4A93-4CEB-B479-8F1939672668}" type="slidenum">
              <a:rPr lang="ru-RU" smtClean="0"/>
              <a:t>1</a:t>
            </a:fld>
            <a:endParaRPr lang="ru-RU"/>
          </a:p>
        </p:txBody>
      </p:sp>
    </p:spTree>
    <p:extLst>
      <p:ext uri="{BB962C8B-B14F-4D97-AF65-F5344CB8AC3E}">
        <p14:creationId xmlns:p14="http://schemas.microsoft.com/office/powerpoint/2010/main" val="3154438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E63344C-4A93-4CEB-B479-8F1939672668}" type="slidenum">
              <a:rPr lang="ru-RU" smtClean="0"/>
              <a:t>11</a:t>
            </a:fld>
            <a:endParaRPr lang="ru-RU"/>
          </a:p>
        </p:txBody>
      </p:sp>
    </p:spTree>
    <p:extLst>
      <p:ext uri="{BB962C8B-B14F-4D97-AF65-F5344CB8AC3E}">
        <p14:creationId xmlns:p14="http://schemas.microsoft.com/office/powerpoint/2010/main" val="162435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870AFDD-288C-42BE-BE72-2E8D56882521}" type="datetimeFigureOut">
              <a:rPr lang="ru-RU" smtClean="0">
                <a:solidFill>
                  <a:prstClr val="black">
                    <a:tint val="75000"/>
                  </a:prstClr>
                </a:solidFill>
              </a:rPr>
              <a:pPr/>
              <a:t>14.06.2019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95BA038-FFA6-438E-AE1A-BAF26CB274C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75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870AFDD-288C-42BE-BE72-2E8D56882521}" type="datetimeFigureOut">
              <a:rPr lang="ru-RU" smtClean="0">
                <a:solidFill>
                  <a:prstClr val="black">
                    <a:tint val="75000"/>
                  </a:prstClr>
                </a:solidFill>
              </a:rPr>
              <a:pPr/>
              <a:t>14.06.2019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95BA038-FFA6-438E-AE1A-BAF26CB274C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32150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870AFDD-288C-42BE-BE72-2E8D56882521}" type="datetimeFigureOut">
              <a:rPr lang="ru-RU" smtClean="0">
                <a:solidFill>
                  <a:prstClr val="black">
                    <a:tint val="75000"/>
                  </a:prstClr>
                </a:solidFill>
              </a:rPr>
              <a:pPr/>
              <a:t>14.06.2019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95BA038-FFA6-438E-AE1A-BAF26CB274C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49915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en"/>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
              <a:t>Образец подзаголовка</a:t>
            </a:r>
            <a:endParaRPr lang="en-US" dirty="0"/>
          </a:p>
        </p:txBody>
      </p:sp>
      <p:sp>
        <p:nvSpPr>
          <p:cNvPr id="4" name="Date Placeholder 3"/>
          <p:cNvSpPr>
            <a:spLocks noGrp="1"/>
          </p:cNvSpPr>
          <p:nvPr>
            <p:ph type="dt" sz="half" idx="10"/>
          </p:nvPr>
        </p:nvSpPr>
        <p:spPr/>
        <p:txBody>
          <a:bodyPr rtlCol="0"/>
          <a:lstStyle/>
          <a:p>
            <a:r>
              <a:rPr lang="en-US">
                <a:solidFill>
                  <a:prstClr val="black">
                    <a:tint val="75000"/>
                  </a:prstClr>
                </a:solidFill>
              </a:rPr>
              <a:t>9/4/2017</a:t>
            </a:r>
          </a:p>
        </p:txBody>
      </p:sp>
      <p:sp>
        <p:nvSpPr>
          <p:cNvPr id="5" name="Footer Placeholder 4"/>
          <p:cNvSpPr>
            <a:spLocks noGrp="1"/>
          </p:cNvSpPr>
          <p:nvPr>
            <p:ph type="ftr" sz="quarter" idx="11"/>
          </p:nvPr>
        </p:nvSpPr>
        <p:spPr/>
        <p:txBody>
          <a:bodyPr rtlCol="0"/>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fld id="{212CE3D3-047B-4B6C-928A-64B340F36E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58432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
              <a:t>Образец заголовка</a:t>
            </a:r>
            <a:endParaRPr lang="en-US" dirty="0"/>
          </a:p>
        </p:txBody>
      </p:sp>
      <p:sp>
        <p:nvSpPr>
          <p:cNvPr id="3" name="Content Placeholder 2"/>
          <p:cNvSpPr>
            <a:spLocks noGrp="1"/>
          </p:cNvSpPr>
          <p:nvPr>
            <p:ph idx="1"/>
          </p:nvPr>
        </p:nvSpPr>
        <p:spPr/>
        <p:txBody>
          <a:bodyPr rtlCol="0"/>
          <a:lstStyle/>
          <a:p>
            <a:pPr lvl="0" rtl="0"/>
            <a:r>
              <a:rPr lang="en"/>
              <a:t>Образец текста</a:t>
            </a:r>
          </a:p>
          <a:p>
            <a:pPr lvl="1" rtl="0"/>
            <a:r>
              <a:rPr lang="en"/>
              <a:t>Второй уровень</a:t>
            </a:r>
          </a:p>
          <a:p>
            <a:pPr lvl="2" rtl="0"/>
            <a:r>
              <a:rPr lang="en"/>
              <a:t>Третий уровень</a:t>
            </a:r>
          </a:p>
          <a:p>
            <a:pPr lvl="3" rtl="0"/>
            <a:r>
              <a:rPr lang="en"/>
              <a:t>Четвертый уровень</a:t>
            </a:r>
          </a:p>
          <a:p>
            <a:pPr lvl="4" rtl="0"/>
            <a:r>
              <a:rPr lang="en"/>
              <a:t>Пятый уровень</a:t>
            </a:r>
            <a:endParaRPr lang="en-US" dirty="0"/>
          </a:p>
        </p:txBody>
      </p:sp>
      <p:sp>
        <p:nvSpPr>
          <p:cNvPr id="4" name="Date Placeholder 3"/>
          <p:cNvSpPr>
            <a:spLocks noGrp="1"/>
          </p:cNvSpPr>
          <p:nvPr>
            <p:ph type="dt" sz="half" idx="10"/>
          </p:nvPr>
        </p:nvSpPr>
        <p:spPr/>
        <p:txBody>
          <a:bodyPr rtlCol="0"/>
          <a:lstStyle/>
          <a:p>
            <a:r>
              <a:rPr lang="en-US">
                <a:solidFill>
                  <a:prstClr val="black">
                    <a:tint val="75000"/>
                  </a:prstClr>
                </a:solidFill>
              </a:rPr>
              <a:t>9/4/2017</a:t>
            </a:r>
          </a:p>
        </p:txBody>
      </p:sp>
      <p:sp>
        <p:nvSpPr>
          <p:cNvPr id="5" name="Footer Placeholder 4"/>
          <p:cNvSpPr>
            <a:spLocks noGrp="1"/>
          </p:cNvSpPr>
          <p:nvPr>
            <p:ph type="ftr" sz="quarter" idx="11"/>
          </p:nvPr>
        </p:nvSpPr>
        <p:spPr/>
        <p:txBody>
          <a:bodyPr rtlCol="0"/>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fld id="{212CE3D3-047B-4B6C-928A-64B340F36E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04133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en"/>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
              <a:t>Образец текста</a:t>
            </a:r>
          </a:p>
        </p:txBody>
      </p:sp>
      <p:sp>
        <p:nvSpPr>
          <p:cNvPr id="4" name="Date Placeholder 3"/>
          <p:cNvSpPr>
            <a:spLocks noGrp="1"/>
          </p:cNvSpPr>
          <p:nvPr>
            <p:ph type="dt" sz="half" idx="10"/>
          </p:nvPr>
        </p:nvSpPr>
        <p:spPr/>
        <p:txBody>
          <a:bodyPr rtlCol="0"/>
          <a:lstStyle/>
          <a:p>
            <a:r>
              <a:rPr lang="en-US">
                <a:solidFill>
                  <a:prstClr val="black">
                    <a:tint val="75000"/>
                  </a:prstClr>
                </a:solidFill>
              </a:rPr>
              <a:t>9/4/2017</a:t>
            </a:r>
          </a:p>
        </p:txBody>
      </p:sp>
      <p:sp>
        <p:nvSpPr>
          <p:cNvPr id="5" name="Footer Placeholder 4"/>
          <p:cNvSpPr>
            <a:spLocks noGrp="1"/>
          </p:cNvSpPr>
          <p:nvPr>
            <p:ph type="ftr" sz="quarter" idx="11"/>
          </p:nvPr>
        </p:nvSpPr>
        <p:spPr/>
        <p:txBody>
          <a:bodyPr rtlCol="0"/>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fld id="{212CE3D3-047B-4B6C-928A-64B340F36E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04732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rtlCol="0"/>
          <a:lstStyle/>
          <a:p>
            <a:pPr lvl="0" rtl="0"/>
            <a:r>
              <a:rPr lang="en"/>
              <a:t>Образец текста</a:t>
            </a:r>
          </a:p>
          <a:p>
            <a:pPr lvl="1" rtl="0"/>
            <a:r>
              <a:rPr lang="en"/>
              <a:t>Второй уровень</a:t>
            </a:r>
          </a:p>
          <a:p>
            <a:pPr lvl="2" rtl="0"/>
            <a:r>
              <a:rPr lang="en"/>
              <a:t>Третий уровень</a:t>
            </a:r>
          </a:p>
          <a:p>
            <a:pPr lvl="3" rtl="0"/>
            <a:r>
              <a:rPr lang="en"/>
              <a:t>Четвертый уровень</a:t>
            </a:r>
          </a:p>
          <a:p>
            <a:pPr lvl="4" rtl="0"/>
            <a:r>
              <a:rPr lang="en"/>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rtlCol="0"/>
          <a:lstStyle/>
          <a:p>
            <a:pPr lvl="0" rtl="0"/>
            <a:r>
              <a:rPr lang="en"/>
              <a:t>Образец текста</a:t>
            </a:r>
          </a:p>
          <a:p>
            <a:pPr lvl="1" rtl="0"/>
            <a:r>
              <a:rPr lang="en"/>
              <a:t>Второй уровень</a:t>
            </a:r>
          </a:p>
          <a:p>
            <a:pPr lvl="2" rtl="0"/>
            <a:r>
              <a:rPr lang="en"/>
              <a:t>Третий уровень</a:t>
            </a:r>
          </a:p>
          <a:p>
            <a:pPr lvl="3" rtl="0"/>
            <a:r>
              <a:rPr lang="en"/>
              <a:t>Четвертый уровень</a:t>
            </a:r>
          </a:p>
          <a:p>
            <a:pPr lvl="4" rtl="0"/>
            <a:r>
              <a:rPr lang="en"/>
              <a:t>Пятый уровень</a:t>
            </a:r>
            <a:endParaRPr lang="en-US" dirty="0"/>
          </a:p>
        </p:txBody>
      </p:sp>
      <p:sp>
        <p:nvSpPr>
          <p:cNvPr id="5" name="Date Placeholder 4"/>
          <p:cNvSpPr>
            <a:spLocks noGrp="1"/>
          </p:cNvSpPr>
          <p:nvPr>
            <p:ph type="dt" sz="half" idx="10"/>
          </p:nvPr>
        </p:nvSpPr>
        <p:spPr/>
        <p:txBody>
          <a:bodyPr rtlCol="0"/>
          <a:lstStyle/>
          <a:p>
            <a:r>
              <a:rPr lang="en-US">
                <a:solidFill>
                  <a:prstClr val="black">
                    <a:tint val="75000"/>
                  </a:prstClr>
                </a:solidFill>
              </a:rPr>
              <a:t>9/4/2017</a:t>
            </a:r>
          </a:p>
        </p:txBody>
      </p:sp>
      <p:sp>
        <p:nvSpPr>
          <p:cNvPr id="6" name="Footer Placeholder 5"/>
          <p:cNvSpPr>
            <a:spLocks noGrp="1"/>
          </p:cNvSpPr>
          <p:nvPr>
            <p:ph type="ftr" sz="quarter" idx="11"/>
          </p:nvPr>
        </p:nvSpPr>
        <p:spPr/>
        <p:txBody>
          <a:bodyPr rtlCol="0"/>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p>
            <a:fld id="{212CE3D3-047B-4B6C-928A-64B340F36E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7068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rtlCol="0"/>
          <a:lstStyle/>
          <a:p>
            <a:pPr rtl="0"/>
            <a:r>
              <a:rPr lang="en"/>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
              <a:t>Образец текста</a:t>
            </a:r>
          </a:p>
        </p:txBody>
      </p:sp>
      <p:sp>
        <p:nvSpPr>
          <p:cNvPr id="4" name="Content Placeholder 3"/>
          <p:cNvSpPr>
            <a:spLocks noGrp="1"/>
          </p:cNvSpPr>
          <p:nvPr>
            <p:ph sz="half" idx="2"/>
          </p:nvPr>
        </p:nvSpPr>
        <p:spPr>
          <a:xfrm>
            <a:off x="839788" y="2505075"/>
            <a:ext cx="5157787" cy="3684588"/>
          </a:xfrm>
        </p:spPr>
        <p:txBody>
          <a:bodyPr rtlCol="0"/>
          <a:lstStyle/>
          <a:p>
            <a:pPr lvl="0" rtl="0"/>
            <a:r>
              <a:rPr lang="en"/>
              <a:t>Образец текста</a:t>
            </a:r>
          </a:p>
          <a:p>
            <a:pPr lvl="1" rtl="0"/>
            <a:r>
              <a:rPr lang="en"/>
              <a:t>Второй уровень</a:t>
            </a:r>
          </a:p>
          <a:p>
            <a:pPr lvl="2" rtl="0"/>
            <a:r>
              <a:rPr lang="en"/>
              <a:t>Третий уровень</a:t>
            </a:r>
          </a:p>
          <a:p>
            <a:pPr lvl="3" rtl="0"/>
            <a:r>
              <a:rPr lang="en"/>
              <a:t>Четвертый уровень</a:t>
            </a:r>
          </a:p>
          <a:p>
            <a:pPr lvl="4" rtl="0"/>
            <a:r>
              <a:rPr lang="en"/>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
              <a:t>Образец текста</a:t>
            </a:r>
          </a:p>
        </p:txBody>
      </p:sp>
      <p:sp>
        <p:nvSpPr>
          <p:cNvPr id="6" name="Content Placeholder 5"/>
          <p:cNvSpPr>
            <a:spLocks noGrp="1"/>
          </p:cNvSpPr>
          <p:nvPr>
            <p:ph sz="quarter" idx="4"/>
          </p:nvPr>
        </p:nvSpPr>
        <p:spPr>
          <a:xfrm>
            <a:off x="6172200" y="2505075"/>
            <a:ext cx="5183188" cy="3684588"/>
          </a:xfrm>
        </p:spPr>
        <p:txBody>
          <a:bodyPr rtlCol="0"/>
          <a:lstStyle/>
          <a:p>
            <a:pPr lvl="0" rtl="0"/>
            <a:r>
              <a:rPr lang="en"/>
              <a:t>Образец текста</a:t>
            </a:r>
          </a:p>
          <a:p>
            <a:pPr lvl="1" rtl="0"/>
            <a:r>
              <a:rPr lang="en"/>
              <a:t>Второй уровень</a:t>
            </a:r>
          </a:p>
          <a:p>
            <a:pPr lvl="2" rtl="0"/>
            <a:r>
              <a:rPr lang="en"/>
              <a:t>Третий уровень</a:t>
            </a:r>
          </a:p>
          <a:p>
            <a:pPr lvl="3" rtl="0"/>
            <a:r>
              <a:rPr lang="en"/>
              <a:t>Четвертый уровень</a:t>
            </a:r>
          </a:p>
          <a:p>
            <a:pPr lvl="4" rtl="0"/>
            <a:r>
              <a:rPr lang="en"/>
              <a:t>Пятый уровень</a:t>
            </a:r>
            <a:endParaRPr lang="en-US" dirty="0"/>
          </a:p>
        </p:txBody>
      </p:sp>
      <p:sp>
        <p:nvSpPr>
          <p:cNvPr id="7" name="Date Placeholder 6"/>
          <p:cNvSpPr>
            <a:spLocks noGrp="1"/>
          </p:cNvSpPr>
          <p:nvPr>
            <p:ph type="dt" sz="half" idx="10"/>
          </p:nvPr>
        </p:nvSpPr>
        <p:spPr/>
        <p:txBody>
          <a:bodyPr rtlCol="0"/>
          <a:lstStyle/>
          <a:p>
            <a:r>
              <a:rPr lang="en-US">
                <a:solidFill>
                  <a:prstClr val="black">
                    <a:tint val="75000"/>
                  </a:prstClr>
                </a:solidFill>
              </a:rPr>
              <a:t>9/4/2017</a:t>
            </a:r>
          </a:p>
        </p:txBody>
      </p:sp>
      <p:sp>
        <p:nvSpPr>
          <p:cNvPr id="8" name="Footer Placeholder 7"/>
          <p:cNvSpPr>
            <a:spLocks noGrp="1"/>
          </p:cNvSpPr>
          <p:nvPr>
            <p:ph type="ftr" sz="quarter" idx="11"/>
          </p:nvPr>
        </p:nvSpPr>
        <p:spPr/>
        <p:txBody>
          <a:bodyPr rtlCol="0"/>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rtlCol="0"/>
          <a:lstStyle/>
          <a:p>
            <a:fld id="{212CE3D3-047B-4B6C-928A-64B340F36E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59263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
              <a:t>Образец заголовка</a:t>
            </a:r>
            <a:endParaRPr lang="en-US" dirty="0"/>
          </a:p>
        </p:txBody>
      </p:sp>
      <p:sp>
        <p:nvSpPr>
          <p:cNvPr id="3" name="Date Placeholder 2"/>
          <p:cNvSpPr>
            <a:spLocks noGrp="1"/>
          </p:cNvSpPr>
          <p:nvPr>
            <p:ph type="dt" sz="half" idx="10"/>
          </p:nvPr>
        </p:nvSpPr>
        <p:spPr/>
        <p:txBody>
          <a:bodyPr rtlCol="0"/>
          <a:lstStyle/>
          <a:p>
            <a:r>
              <a:rPr lang="en-US">
                <a:solidFill>
                  <a:prstClr val="black">
                    <a:tint val="75000"/>
                  </a:prstClr>
                </a:solidFill>
              </a:rPr>
              <a:t>9/4/2017</a:t>
            </a:r>
          </a:p>
        </p:txBody>
      </p:sp>
      <p:sp>
        <p:nvSpPr>
          <p:cNvPr id="4" name="Footer Placeholder 3"/>
          <p:cNvSpPr>
            <a:spLocks noGrp="1"/>
          </p:cNvSpPr>
          <p:nvPr>
            <p:ph type="ftr" sz="quarter" idx="11"/>
          </p:nvPr>
        </p:nvSpPr>
        <p:spPr/>
        <p:txBody>
          <a:bodyPr rtlCol="0"/>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rtlCol="0"/>
          <a:lstStyle/>
          <a:p>
            <a:fld id="{212CE3D3-047B-4B6C-928A-64B340F36E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08509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r>
              <a:rPr lang="en-US">
                <a:solidFill>
                  <a:prstClr val="black">
                    <a:tint val="75000"/>
                  </a:prstClr>
                </a:solidFill>
              </a:rPr>
              <a:t>9/4/2017</a:t>
            </a:r>
          </a:p>
        </p:txBody>
      </p:sp>
      <p:sp>
        <p:nvSpPr>
          <p:cNvPr id="3" name="Footer Placeholder 2"/>
          <p:cNvSpPr>
            <a:spLocks noGrp="1"/>
          </p:cNvSpPr>
          <p:nvPr>
            <p:ph type="ftr" sz="quarter" idx="11"/>
          </p:nvPr>
        </p:nvSpPr>
        <p:spPr/>
        <p:txBody>
          <a:bodyPr rtlCol="0"/>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rtlCol="0"/>
          <a:lstStyle/>
          <a:p>
            <a:fld id="{212CE3D3-047B-4B6C-928A-64B340F36E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91156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en"/>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
              <a:t>Образец текста</a:t>
            </a:r>
          </a:p>
          <a:p>
            <a:pPr lvl="1" rtl="0"/>
            <a:r>
              <a:rPr lang="en"/>
              <a:t>Второй уровень</a:t>
            </a:r>
          </a:p>
          <a:p>
            <a:pPr lvl="2" rtl="0"/>
            <a:r>
              <a:rPr lang="en"/>
              <a:t>Третий уровень</a:t>
            </a:r>
          </a:p>
          <a:p>
            <a:pPr lvl="3" rtl="0"/>
            <a:r>
              <a:rPr lang="en"/>
              <a:t>Четвертый уровень</a:t>
            </a:r>
          </a:p>
          <a:p>
            <a:pPr lvl="4" rtl="0"/>
            <a:r>
              <a:rPr lang="en"/>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
              <a:t>Образец текста</a:t>
            </a:r>
          </a:p>
        </p:txBody>
      </p:sp>
      <p:sp>
        <p:nvSpPr>
          <p:cNvPr id="5" name="Date Placeholder 4"/>
          <p:cNvSpPr>
            <a:spLocks noGrp="1"/>
          </p:cNvSpPr>
          <p:nvPr>
            <p:ph type="dt" sz="half" idx="10"/>
          </p:nvPr>
        </p:nvSpPr>
        <p:spPr/>
        <p:txBody>
          <a:bodyPr rtlCol="0"/>
          <a:lstStyle/>
          <a:p>
            <a:r>
              <a:rPr lang="en-US">
                <a:solidFill>
                  <a:prstClr val="black">
                    <a:tint val="75000"/>
                  </a:prstClr>
                </a:solidFill>
              </a:rPr>
              <a:t>9/4/2017</a:t>
            </a:r>
          </a:p>
        </p:txBody>
      </p:sp>
      <p:sp>
        <p:nvSpPr>
          <p:cNvPr id="6" name="Footer Placeholder 5"/>
          <p:cNvSpPr>
            <a:spLocks noGrp="1"/>
          </p:cNvSpPr>
          <p:nvPr>
            <p:ph type="ftr" sz="quarter" idx="11"/>
          </p:nvPr>
        </p:nvSpPr>
        <p:spPr/>
        <p:txBody>
          <a:bodyPr rtlCol="0"/>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p>
            <a:fld id="{212CE3D3-047B-4B6C-928A-64B340F36E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53905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870AFDD-288C-42BE-BE72-2E8D56882521}" type="datetimeFigureOut">
              <a:rPr lang="ru-RU" smtClean="0">
                <a:solidFill>
                  <a:prstClr val="black">
                    <a:tint val="75000"/>
                  </a:prstClr>
                </a:solidFill>
              </a:rPr>
              <a:pPr/>
              <a:t>14.06.2019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95BA038-FFA6-438E-AE1A-BAF26CB274C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3925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en"/>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
              <a:t>Образец текста</a:t>
            </a:r>
          </a:p>
        </p:txBody>
      </p:sp>
      <p:sp>
        <p:nvSpPr>
          <p:cNvPr id="5" name="Date Placeholder 4"/>
          <p:cNvSpPr>
            <a:spLocks noGrp="1"/>
          </p:cNvSpPr>
          <p:nvPr>
            <p:ph type="dt" sz="half" idx="10"/>
          </p:nvPr>
        </p:nvSpPr>
        <p:spPr/>
        <p:txBody>
          <a:bodyPr rtlCol="0"/>
          <a:lstStyle/>
          <a:p>
            <a:r>
              <a:rPr lang="en-US">
                <a:solidFill>
                  <a:prstClr val="black">
                    <a:tint val="75000"/>
                  </a:prstClr>
                </a:solidFill>
              </a:rPr>
              <a:t>9/4/2017</a:t>
            </a:r>
          </a:p>
        </p:txBody>
      </p:sp>
      <p:sp>
        <p:nvSpPr>
          <p:cNvPr id="6" name="Footer Placeholder 5"/>
          <p:cNvSpPr>
            <a:spLocks noGrp="1"/>
          </p:cNvSpPr>
          <p:nvPr>
            <p:ph type="ftr" sz="quarter" idx="11"/>
          </p:nvPr>
        </p:nvSpPr>
        <p:spPr/>
        <p:txBody>
          <a:bodyPr rtlCol="0"/>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p>
            <a:fld id="{212CE3D3-047B-4B6C-928A-64B340F36E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00192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
              <a:t>Образец заголовка</a:t>
            </a:r>
            <a:endParaRPr lang="en-US" dirty="0"/>
          </a:p>
        </p:txBody>
      </p:sp>
      <p:sp>
        <p:nvSpPr>
          <p:cNvPr id="3" name="Vertical Text Placeholder 2"/>
          <p:cNvSpPr>
            <a:spLocks noGrp="1"/>
          </p:cNvSpPr>
          <p:nvPr>
            <p:ph type="body" orient="vert" idx="1"/>
          </p:nvPr>
        </p:nvSpPr>
        <p:spPr/>
        <p:txBody>
          <a:bodyPr vert="eaVert" rtlCol="0"/>
          <a:lstStyle/>
          <a:p>
            <a:pPr lvl="0" rtl="0"/>
            <a:r>
              <a:rPr lang="en"/>
              <a:t>Образец текста</a:t>
            </a:r>
          </a:p>
          <a:p>
            <a:pPr lvl="1" rtl="0"/>
            <a:r>
              <a:rPr lang="en"/>
              <a:t>Второй уровень</a:t>
            </a:r>
          </a:p>
          <a:p>
            <a:pPr lvl="2" rtl="0"/>
            <a:r>
              <a:rPr lang="en"/>
              <a:t>Третий уровень</a:t>
            </a:r>
          </a:p>
          <a:p>
            <a:pPr lvl="3" rtl="0"/>
            <a:r>
              <a:rPr lang="en"/>
              <a:t>Четвертый уровень</a:t>
            </a:r>
          </a:p>
          <a:p>
            <a:pPr lvl="4" rtl="0"/>
            <a:r>
              <a:rPr lang="en"/>
              <a:t>Пятый уровень</a:t>
            </a:r>
            <a:endParaRPr lang="en-US" dirty="0"/>
          </a:p>
        </p:txBody>
      </p:sp>
      <p:sp>
        <p:nvSpPr>
          <p:cNvPr id="4" name="Date Placeholder 3"/>
          <p:cNvSpPr>
            <a:spLocks noGrp="1"/>
          </p:cNvSpPr>
          <p:nvPr>
            <p:ph type="dt" sz="half" idx="10"/>
          </p:nvPr>
        </p:nvSpPr>
        <p:spPr/>
        <p:txBody>
          <a:bodyPr rtlCol="0"/>
          <a:lstStyle/>
          <a:p>
            <a:r>
              <a:rPr lang="en-US">
                <a:solidFill>
                  <a:prstClr val="black">
                    <a:tint val="75000"/>
                  </a:prstClr>
                </a:solidFill>
              </a:rPr>
              <a:t>9/4/2017</a:t>
            </a:r>
          </a:p>
        </p:txBody>
      </p:sp>
      <p:sp>
        <p:nvSpPr>
          <p:cNvPr id="5" name="Footer Placeholder 4"/>
          <p:cNvSpPr>
            <a:spLocks noGrp="1"/>
          </p:cNvSpPr>
          <p:nvPr>
            <p:ph type="ftr" sz="quarter" idx="11"/>
          </p:nvPr>
        </p:nvSpPr>
        <p:spPr/>
        <p:txBody>
          <a:bodyPr rtlCol="0"/>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fld id="{212CE3D3-047B-4B6C-928A-64B340F36E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52713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rtlCol="0"/>
          <a:lstStyle/>
          <a:p>
            <a:pPr rtl="0"/>
            <a:r>
              <a:rPr lang="en"/>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rtlCol="0"/>
          <a:lstStyle/>
          <a:p>
            <a:pPr lvl="0" rtl="0"/>
            <a:r>
              <a:rPr lang="en"/>
              <a:t>Образец текста</a:t>
            </a:r>
          </a:p>
          <a:p>
            <a:pPr lvl="1" rtl="0"/>
            <a:r>
              <a:rPr lang="en"/>
              <a:t>Второй уровень</a:t>
            </a:r>
          </a:p>
          <a:p>
            <a:pPr lvl="2" rtl="0"/>
            <a:r>
              <a:rPr lang="en"/>
              <a:t>Третий уровень</a:t>
            </a:r>
          </a:p>
          <a:p>
            <a:pPr lvl="3" rtl="0"/>
            <a:r>
              <a:rPr lang="en"/>
              <a:t>Четвертый уровень</a:t>
            </a:r>
          </a:p>
          <a:p>
            <a:pPr lvl="4" rtl="0"/>
            <a:r>
              <a:rPr lang="en"/>
              <a:t>Пятый уровень</a:t>
            </a:r>
            <a:endParaRPr lang="en-US" dirty="0"/>
          </a:p>
        </p:txBody>
      </p:sp>
      <p:sp>
        <p:nvSpPr>
          <p:cNvPr id="4" name="Date Placeholder 3"/>
          <p:cNvSpPr>
            <a:spLocks noGrp="1"/>
          </p:cNvSpPr>
          <p:nvPr>
            <p:ph type="dt" sz="half" idx="10"/>
          </p:nvPr>
        </p:nvSpPr>
        <p:spPr/>
        <p:txBody>
          <a:bodyPr rtlCol="0"/>
          <a:lstStyle/>
          <a:p>
            <a:r>
              <a:rPr lang="en-US">
                <a:solidFill>
                  <a:prstClr val="black">
                    <a:tint val="75000"/>
                  </a:prstClr>
                </a:solidFill>
              </a:rPr>
              <a:t>9/4/2017</a:t>
            </a:r>
          </a:p>
        </p:txBody>
      </p:sp>
      <p:sp>
        <p:nvSpPr>
          <p:cNvPr id="5" name="Footer Placeholder 4"/>
          <p:cNvSpPr>
            <a:spLocks noGrp="1"/>
          </p:cNvSpPr>
          <p:nvPr>
            <p:ph type="ftr" sz="quarter" idx="11"/>
          </p:nvPr>
        </p:nvSpPr>
        <p:spPr/>
        <p:txBody>
          <a:bodyPr rtlCol="0"/>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p>
            <a:fld id="{212CE3D3-047B-4B6C-928A-64B340F36E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6970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870AFDD-288C-42BE-BE72-2E8D56882521}" type="datetimeFigureOut">
              <a:rPr lang="ru-RU" smtClean="0">
                <a:solidFill>
                  <a:prstClr val="black">
                    <a:tint val="75000"/>
                  </a:prstClr>
                </a:solidFill>
              </a:rPr>
              <a:pPr/>
              <a:t>14.06.2019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95BA038-FFA6-438E-AE1A-BAF26CB274C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36593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870AFDD-288C-42BE-BE72-2E8D56882521}" type="datetimeFigureOut">
              <a:rPr lang="ru-RU" smtClean="0">
                <a:solidFill>
                  <a:prstClr val="black">
                    <a:tint val="75000"/>
                  </a:prstClr>
                </a:solidFill>
              </a:rPr>
              <a:pPr/>
              <a:t>14.06.2019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095BA038-FFA6-438E-AE1A-BAF26CB274C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82876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870AFDD-288C-42BE-BE72-2E8D56882521}" type="datetimeFigureOut">
              <a:rPr lang="ru-RU" smtClean="0">
                <a:solidFill>
                  <a:prstClr val="black">
                    <a:tint val="75000"/>
                  </a:prstClr>
                </a:solidFill>
              </a:rPr>
              <a:pPr/>
              <a:t>14.06.2019</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095BA038-FFA6-438E-AE1A-BAF26CB274C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6348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870AFDD-288C-42BE-BE72-2E8D56882521}" type="datetimeFigureOut">
              <a:rPr lang="ru-RU" smtClean="0">
                <a:solidFill>
                  <a:prstClr val="black">
                    <a:tint val="75000"/>
                  </a:prstClr>
                </a:solidFill>
              </a:rPr>
              <a:pPr/>
              <a:t>14.06.2019</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095BA038-FFA6-438E-AE1A-BAF26CB274C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5800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0AFDD-288C-42BE-BE72-2E8D56882521}" type="datetimeFigureOut">
              <a:rPr lang="ru-RU" smtClean="0">
                <a:solidFill>
                  <a:prstClr val="black">
                    <a:tint val="75000"/>
                  </a:prstClr>
                </a:solidFill>
              </a:rPr>
              <a:pPr/>
              <a:t>14.06.2019</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095BA038-FFA6-438E-AE1A-BAF26CB274C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10467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870AFDD-288C-42BE-BE72-2E8D56882521}" type="datetimeFigureOut">
              <a:rPr lang="ru-RU" smtClean="0">
                <a:solidFill>
                  <a:prstClr val="black">
                    <a:tint val="75000"/>
                  </a:prstClr>
                </a:solidFill>
              </a:rPr>
              <a:pPr/>
              <a:t>14.06.2019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095BA038-FFA6-438E-AE1A-BAF26CB274C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0199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870AFDD-288C-42BE-BE72-2E8D56882521}" type="datetimeFigureOut">
              <a:rPr lang="ru-RU" smtClean="0">
                <a:solidFill>
                  <a:prstClr val="black">
                    <a:tint val="75000"/>
                  </a:prstClr>
                </a:solidFill>
              </a:rPr>
              <a:pPr/>
              <a:t>14.06.2019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095BA038-FFA6-438E-AE1A-BAF26CB274C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4992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800"/>
            <a:fld id="{A870AFDD-288C-42BE-BE72-2E8D56882521}" type="datetimeFigureOut">
              <a:rPr lang="ru-RU" smtClean="0">
                <a:solidFill>
                  <a:prstClr val="black">
                    <a:tint val="75000"/>
                  </a:prstClr>
                </a:solidFill>
              </a:rPr>
              <a:pPr defTabSz="685800"/>
              <a:t>14.06.2019</a:t>
            </a:fld>
            <a:endParaRPr lang="ru-R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800"/>
            <a:endParaRPr lang="ru-R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800"/>
            <a:fld id="{095BA038-FFA6-438E-AE1A-BAF26CB274CB}"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21959515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
              <a:t>Образец текста</a:t>
            </a:r>
          </a:p>
          <a:p>
            <a:pPr lvl="1" rtl="0"/>
            <a:r>
              <a:rPr lang="en"/>
              <a:t>Второй уровень</a:t>
            </a:r>
          </a:p>
          <a:p>
            <a:pPr lvl="2" rtl="0"/>
            <a:r>
              <a:rPr lang="en"/>
              <a:t>Третий уровень</a:t>
            </a:r>
          </a:p>
          <a:p>
            <a:pPr lvl="3" rtl="0"/>
            <a:r>
              <a:rPr lang="en"/>
              <a:t>Четвертый уровень</a:t>
            </a:r>
          </a:p>
          <a:p>
            <a:pPr lvl="4" rtl="0"/>
            <a:r>
              <a:rPr lang="en"/>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9/4/2017</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CE3D3-047B-4B6C-928A-64B340F36E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9450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chart" Target="../charts/chart3.xml"/><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6.jpeg"/><Relationship Id="rId5" Type="http://schemas.openxmlformats.org/officeDocument/2006/relationships/diagramLayout" Target="../diagrams/layout2.xml"/><Relationship Id="rId10" Type="http://schemas.openxmlformats.org/officeDocument/2006/relationships/image" Target="../media/image5.png"/><Relationship Id="rId4" Type="http://schemas.openxmlformats.org/officeDocument/2006/relationships/diagramData" Target="../diagrams/data2.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13"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7.png"/><Relationship Id="rId12"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11" Type="http://schemas.openxmlformats.org/officeDocument/2006/relationships/image" Target="../media/image9.svg"/><Relationship Id="rId5" Type="http://schemas.openxmlformats.org/officeDocument/2006/relationships/diagramColors" Target="../diagrams/colors3.xml"/><Relationship Id="rId10" Type="http://schemas.openxmlformats.org/officeDocument/2006/relationships/image" Target="../media/image8.png"/><Relationship Id="rId4" Type="http://schemas.openxmlformats.org/officeDocument/2006/relationships/diagramQuickStyle" Target="../diagrams/quickStyle3.xml"/><Relationship Id="rId9" Type="http://schemas.openxmlformats.org/officeDocument/2006/relationships/image" Target="../media/image7.svg"/><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044" y="5323222"/>
            <a:ext cx="11095463" cy="1455265"/>
          </a:xfrm>
        </p:spPr>
        <p:txBody>
          <a:bodyPr>
            <a:noAutofit/>
          </a:bodyPr>
          <a:lstStyle/>
          <a:p>
            <a:pPr algn="ctr"/>
            <a:r>
              <a:rPr lang="ru-RU" sz="3000" b="1" dirty="0" smtClean="0">
                <a:solidFill>
                  <a:schemeClr val="tx1">
                    <a:lumMod val="65000"/>
                    <a:lumOff val="35000"/>
                  </a:schemeClr>
                </a:solidFill>
                <a:latin typeface="Segoe UI" panose="020B0502040204020203" pitchFamily="34" charset="0"/>
                <a:cs typeface="Segoe UI" panose="020B0502040204020203" pitchFamily="34" charset="0"/>
              </a:rPr>
              <a:t>Начальник отдела по работе с уполномоченными органами по проекту дальневосточный гектар министерства имущественных отношений края</a:t>
            </a:r>
            <a:r>
              <a:rPr lang="ru-RU" sz="2400" b="1" dirty="0">
                <a:solidFill>
                  <a:schemeClr val="tx1">
                    <a:lumMod val="65000"/>
                    <a:lumOff val="35000"/>
                  </a:schemeClr>
                </a:solidFill>
                <a:latin typeface="Segoe UI" panose="020B0502040204020203" pitchFamily="34" charset="0"/>
                <a:cs typeface="Segoe UI" panose="020B0502040204020203" pitchFamily="34" charset="0"/>
              </a:rPr>
              <a:t/>
            </a:r>
            <a:br>
              <a:rPr lang="ru-RU" sz="2400" b="1" dirty="0">
                <a:solidFill>
                  <a:schemeClr val="tx1">
                    <a:lumMod val="65000"/>
                    <a:lumOff val="35000"/>
                  </a:schemeClr>
                </a:solidFill>
                <a:latin typeface="Segoe UI" panose="020B0502040204020203" pitchFamily="34" charset="0"/>
                <a:cs typeface="Segoe UI" panose="020B0502040204020203" pitchFamily="34" charset="0"/>
              </a:rPr>
            </a:br>
            <a:endParaRPr lang="ru-RU" sz="2400" b="1"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22" name="Заголовок 1"/>
          <p:cNvSpPr txBox="1">
            <a:spLocks/>
          </p:cNvSpPr>
          <p:nvPr/>
        </p:nvSpPr>
        <p:spPr>
          <a:xfrm>
            <a:off x="238538" y="2352938"/>
            <a:ext cx="11757991" cy="150344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ru-RU" sz="4400" b="1" dirty="0" smtClean="0">
                <a:solidFill>
                  <a:schemeClr val="tx2">
                    <a:lumMod val="50000"/>
                  </a:schemeClr>
                </a:solidFill>
                <a:latin typeface="Segoe UI" panose="020B0502040204020203" pitchFamily="34" charset="0"/>
                <a:cs typeface="Segoe UI" panose="020B0502040204020203" pitchFamily="34" charset="0"/>
              </a:rPr>
              <a:t>Об использовании земельных участков, предоставленных в рамках программы «Дальневосточный гектар»</a:t>
            </a:r>
            <a:endParaRPr lang="ru-RU" altLang="ru-RU" sz="4400" b="1" dirty="0">
              <a:solidFill>
                <a:schemeClr val="tx2">
                  <a:lumMod val="50000"/>
                </a:schemeClr>
              </a:solidFill>
              <a:latin typeface="Segoe UI" panose="020B0502040204020203" pitchFamily="34" charset="0"/>
              <a:cs typeface="Segoe UI" panose="020B0502040204020203" pitchFamily="34" charset="0"/>
            </a:endParaRPr>
          </a:p>
        </p:txBody>
      </p:sp>
      <p:pic>
        <p:nvPicPr>
          <p:cNvPr id="5" name="Рисунок 5"/>
          <p:cNvPicPr>
            <a:picLocks noChangeAspect="1"/>
          </p:cNvPicPr>
          <p:nvPr/>
        </p:nvPicPr>
        <p:blipFill>
          <a:blip r:embed="rId4">
            <a:clrChange>
              <a:clrFrom>
                <a:srgbClr val="D9D9D9"/>
              </a:clrFrom>
              <a:clrTo>
                <a:srgbClr val="D9D9D9">
                  <a:alpha val="0"/>
                </a:srgbClr>
              </a:clrTo>
            </a:clrChange>
            <a:extLst>
              <a:ext uri="{28A0092B-C50C-407E-A947-70E740481C1C}">
                <a14:useLocalDpi xmlns:a14="http://schemas.microsoft.com/office/drawing/2010/main" val="0"/>
              </a:ext>
            </a:extLst>
          </a:blip>
          <a:srcRect/>
          <a:stretch>
            <a:fillRect/>
          </a:stretch>
        </p:blipFill>
        <p:spPr bwMode="auto">
          <a:xfrm>
            <a:off x="5455150" y="287788"/>
            <a:ext cx="1591249" cy="19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1"/>
          <p:cNvSpPr txBox="1">
            <a:spLocks/>
          </p:cNvSpPr>
          <p:nvPr/>
        </p:nvSpPr>
        <p:spPr>
          <a:xfrm>
            <a:off x="2048132" y="4278840"/>
            <a:ext cx="8405283" cy="6219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smtClean="0">
                <a:solidFill>
                  <a:schemeClr val="tx1">
                    <a:lumMod val="65000"/>
                    <a:lumOff val="35000"/>
                  </a:schemeClr>
                </a:solidFill>
                <a:latin typeface="Segoe UI" panose="020B0502040204020203" pitchFamily="34" charset="0"/>
                <a:cs typeface="Segoe UI" panose="020B0502040204020203" pitchFamily="34" charset="0"/>
              </a:rPr>
              <a:t>Примак Андрей Анатольевич</a:t>
            </a:r>
            <a:endParaRPr lang="ru-RU" sz="3600" b="1" dirty="0">
              <a:solidFill>
                <a:schemeClr val="tx1">
                  <a:lumMod val="65000"/>
                  <a:lumOff val="3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7936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Группа 32"/>
          <p:cNvGrpSpPr/>
          <p:nvPr/>
        </p:nvGrpSpPr>
        <p:grpSpPr>
          <a:xfrm>
            <a:off x="0" y="1"/>
            <a:ext cx="12192001" cy="1079985"/>
            <a:chOff x="0" y="1"/>
            <a:chExt cx="12192001" cy="1164885"/>
          </a:xfrm>
        </p:grpSpPr>
        <p:sp>
          <p:nvSpPr>
            <p:cNvPr id="34" name="Прямоугольник 33"/>
            <p:cNvSpPr/>
            <p:nvPr/>
          </p:nvSpPr>
          <p:spPr>
            <a:xfrm>
              <a:off x="1" y="9921"/>
              <a:ext cx="12192000" cy="115496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5" name="Рисунок 34"/>
            <p:cNvPicPr>
              <a:picLocks noChangeAspect="1"/>
            </p:cNvPicPr>
            <p:nvPr/>
          </p:nvPicPr>
          <p:blipFill rotWithShape="1">
            <a:blip r:embed="rId2"/>
            <a:srcRect r="6165" b="2930"/>
            <a:stretch/>
          </p:blipFill>
          <p:spPr>
            <a:xfrm>
              <a:off x="0" y="1"/>
              <a:ext cx="11440391" cy="1101435"/>
            </a:xfrm>
            <a:prstGeom prst="rect">
              <a:avLst/>
            </a:prstGeom>
          </p:spPr>
        </p:pic>
        <p:pic>
          <p:nvPicPr>
            <p:cNvPr id="36" name="Рисунок 5"/>
            <p:cNvPicPr>
              <a:picLocks noChangeAspect="1"/>
            </p:cNvPicPr>
            <p:nvPr/>
          </p:nvPicPr>
          <p:blipFill>
            <a:blip r:embed="rId3">
              <a:clrChange>
                <a:clrFrom>
                  <a:srgbClr val="D9D9D9"/>
                </a:clrFrom>
                <a:clrTo>
                  <a:srgbClr val="D9D9D9">
                    <a:alpha val="0"/>
                  </a:srgbClr>
                </a:clrTo>
              </a:clrChange>
              <a:extLst>
                <a:ext uri="{28A0092B-C50C-407E-A947-70E740481C1C}">
                  <a14:useLocalDpi xmlns:a14="http://schemas.microsoft.com/office/drawing/2010/main" val="0"/>
                </a:ext>
              </a:extLst>
            </a:blip>
            <a:srcRect/>
            <a:stretch>
              <a:fillRect/>
            </a:stretch>
          </p:blipFill>
          <p:spPr bwMode="auto">
            <a:xfrm>
              <a:off x="404037" y="94233"/>
              <a:ext cx="763583" cy="94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Заголовок 1"/>
          <p:cNvSpPr>
            <a:spLocks noGrp="1"/>
          </p:cNvSpPr>
          <p:nvPr>
            <p:ph type="title"/>
          </p:nvPr>
        </p:nvSpPr>
        <p:spPr>
          <a:xfrm>
            <a:off x="1167620" y="196519"/>
            <a:ext cx="10703105" cy="554831"/>
          </a:xfrm>
        </p:spPr>
        <p:txBody>
          <a:bodyPr>
            <a:noAutofit/>
          </a:bodyPr>
          <a:lstStyle/>
          <a:p>
            <a:pPr algn="ctr"/>
            <a:r>
              <a:rPr lang="ru-RU" sz="2400" b="1" dirty="0" smtClean="0">
                <a:solidFill>
                  <a:schemeClr val="tx2">
                    <a:lumMod val="50000"/>
                  </a:schemeClr>
                </a:solidFill>
                <a:latin typeface="Segoe UI" panose="020B0502040204020203" pitchFamily="34" charset="0"/>
                <a:cs typeface="Segoe UI" panose="020B0502040204020203" pitchFamily="34" charset="0"/>
              </a:rPr>
              <a:t>ПОСЛЕДСТВИЯ НЕПРЕДОСТАВЛЕНИЯ ДЕЛАРАЦИЯ ОБ ИСПОЛЬЗОВАНИИ «ДАЛЬНЕВОСТОЧНОГО ГЕКТАРА»</a:t>
            </a:r>
            <a:endParaRPr lang="ru-RU" sz="2400" b="1" dirty="0">
              <a:solidFill>
                <a:schemeClr val="tx2">
                  <a:lumMod val="50000"/>
                </a:schemeClr>
              </a:solidFill>
              <a:latin typeface="Segoe UI" panose="020B0502040204020203" pitchFamily="34" charset="0"/>
              <a:cs typeface="Segoe UI" panose="020B0502040204020203" pitchFamily="34" charset="0"/>
            </a:endParaRPr>
          </a:p>
        </p:txBody>
      </p:sp>
      <p:sp>
        <p:nvSpPr>
          <p:cNvPr id="5" name="Скругленный прямоугольник 4"/>
          <p:cNvSpPr/>
          <p:nvPr/>
        </p:nvSpPr>
        <p:spPr>
          <a:xfrm>
            <a:off x="214182" y="1169772"/>
            <a:ext cx="2586683" cy="209476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1400" dirty="0">
                <a:solidFill>
                  <a:schemeClr val="tx1"/>
                </a:solidFill>
              </a:rPr>
              <a:t>Непредставление декларации об использовании земельного участка является основанием для </a:t>
            </a:r>
            <a:r>
              <a:rPr lang="ru-RU" sz="1400" dirty="0" err="1" smtClean="0">
                <a:solidFill>
                  <a:schemeClr val="tx1"/>
                </a:solidFill>
              </a:rPr>
              <a:t>Росреестра</a:t>
            </a:r>
            <a:r>
              <a:rPr lang="en-US" sz="1400" dirty="0" smtClean="0">
                <a:solidFill>
                  <a:schemeClr val="tx1"/>
                </a:solidFill>
              </a:rPr>
              <a:t> </a:t>
            </a:r>
            <a:r>
              <a:rPr lang="ru-RU" sz="1400" dirty="0">
                <a:solidFill>
                  <a:schemeClr val="tx1"/>
                </a:solidFill>
              </a:rPr>
              <a:t>внеплановой проверки соблюдения гражданином требований земельного законодательства</a:t>
            </a:r>
          </a:p>
        </p:txBody>
      </p:sp>
      <p:sp>
        <p:nvSpPr>
          <p:cNvPr id="11" name="Скругленный прямоугольник 10"/>
          <p:cNvSpPr/>
          <p:nvPr/>
        </p:nvSpPr>
        <p:spPr>
          <a:xfrm>
            <a:off x="214182" y="3377144"/>
            <a:ext cx="2586683" cy="24414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1400" dirty="0">
                <a:solidFill>
                  <a:schemeClr val="tx1"/>
                </a:solidFill>
              </a:rPr>
              <a:t>По результатам проверок </a:t>
            </a:r>
            <a:r>
              <a:rPr lang="ru-RU" sz="1400" dirty="0" smtClean="0">
                <a:solidFill>
                  <a:schemeClr val="tx1"/>
                </a:solidFill>
              </a:rPr>
              <a:t>составляются </a:t>
            </a:r>
            <a:r>
              <a:rPr lang="ru-RU" sz="1400" dirty="0">
                <a:solidFill>
                  <a:schemeClr val="tx1"/>
                </a:solidFill>
              </a:rPr>
              <a:t>акты </a:t>
            </a:r>
            <a:r>
              <a:rPr lang="ru-RU" sz="1400" dirty="0" smtClean="0">
                <a:solidFill>
                  <a:schemeClr val="tx1"/>
                </a:solidFill>
              </a:rPr>
              <a:t>проверки, к которым прилагаются </a:t>
            </a:r>
            <a:r>
              <a:rPr lang="ru-RU" sz="1400" dirty="0">
                <a:solidFill>
                  <a:schemeClr val="tx1"/>
                </a:solidFill>
              </a:rPr>
              <a:t>предписания об устранении выявленных нарушений с указанием сроков их устранения, а лица, совершившие выявленные нарушения, привлекаются </a:t>
            </a:r>
            <a:r>
              <a:rPr lang="ru-RU" sz="1400" dirty="0" smtClean="0">
                <a:solidFill>
                  <a:schemeClr val="tx1"/>
                </a:solidFill>
              </a:rPr>
              <a:t/>
            </a:r>
            <a:br>
              <a:rPr lang="ru-RU" sz="1400" dirty="0" smtClean="0">
                <a:solidFill>
                  <a:schemeClr val="tx1"/>
                </a:solidFill>
              </a:rPr>
            </a:br>
            <a:r>
              <a:rPr lang="ru-RU" sz="1400" dirty="0" smtClean="0">
                <a:solidFill>
                  <a:srgbClr val="C00000"/>
                </a:solidFill>
              </a:rPr>
              <a:t>к ответственности</a:t>
            </a:r>
            <a:endParaRPr lang="ru-RU" sz="1400" dirty="0">
              <a:solidFill>
                <a:srgbClr val="C00000"/>
              </a:solidFill>
            </a:endParaRPr>
          </a:p>
        </p:txBody>
      </p:sp>
      <p:sp>
        <p:nvSpPr>
          <p:cNvPr id="12" name="Скругленный прямоугольник 11"/>
          <p:cNvSpPr/>
          <p:nvPr/>
        </p:nvSpPr>
        <p:spPr>
          <a:xfrm>
            <a:off x="201711" y="5926745"/>
            <a:ext cx="11718440" cy="839264"/>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r>
              <a:rPr lang="ru-RU" sz="1400" dirty="0"/>
              <a:t>В случае </a:t>
            </a:r>
            <a:r>
              <a:rPr lang="ru-RU" sz="1400" dirty="0" err="1"/>
              <a:t>неустранения</a:t>
            </a:r>
            <a:r>
              <a:rPr lang="ru-RU" sz="1400" dirty="0"/>
              <a:t> в установленный срок правообладателем земельного участка нарушений, указанных в предписании, </a:t>
            </a:r>
            <a:r>
              <a:rPr lang="ru-RU" sz="1400" dirty="0" err="1" smtClean="0"/>
              <a:t>Росреестр</a:t>
            </a:r>
            <a:r>
              <a:rPr lang="ru-RU" sz="1400" dirty="0" smtClean="0"/>
              <a:t> в </a:t>
            </a:r>
            <a:r>
              <a:rPr lang="ru-RU" sz="1400" dirty="0"/>
              <a:t>срок не позднее </a:t>
            </a:r>
            <a:r>
              <a:rPr lang="ru-RU" sz="1400" dirty="0">
                <a:solidFill>
                  <a:srgbClr val="FFC000"/>
                </a:solidFill>
              </a:rPr>
              <a:t>чем </a:t>
            </a:r>
            <a:r>
              <a:rPr lang="ru-RU" sz="1400" dirty="0" smtClean="0">
                <a:solidFill>
                  <a:srgbClr val="FFC000"/>
                </a:solidFill>
              </a:rPr>
              <a:t>30 дней </a:t>
            </a:r>
            <a:r>
              <a:rPr lang="ru-RU" sz="1400" dirty="0"/>
              <a:t>со дня привлечения виновного лица к административной ответственности </a:t>
            </a:r>
            <a:r>
              <a:rPr lang="ru-RU" sz="1400" dirty="0" smtClean="0"/>
              <a:t>информирует </a:t>
            </a:r>
            <a:r>
              <a:rPr lang="ru-RU" sz="1400" dirty="0"/>
              <a:t>о его неисполнении с приложением соответствующих </a:t>
            </a:r>
            <a:r>
              <a:rPr lang="ru-RU" sz="1400" dirty="0" smtClean="0"/>
              <a:t>документов исполнительный </a:t>
            </a:r>
            <a:r>
              <a:rPr lang="ru-RU" sz="1400" dirty="0"/>
              <a:t>орган государственной власти или орган местного </a:t>
            </a:r>
            <a:r>
              <a:rPr lang="ru-RU" sz="1400" dirty="0" smtClean="0"/>
              <a:t>самоуправления в </a:t>
            </a:r>
            <a:r>
              <a:rPr lang="ru-RU" sz="1400" dirty="0"/>
              <a:t>отношении земельных участков, находящихся в государственной или муниципальной собственности</a:t>
            </a:r>
          </a:p>
        </p:txBody>
      </p:sp>
      <p:sp>
        <p:nvSpPr>
          <p:cNvPr id="6" name="TextBox 5"/>
          <p:cNvSpPr txBox="1"/>
          <p:nvPr/>
        </p:nvSpPr>
        <p:spPr>
          <a:xfrm>
            <a:off x="2635125" y="756840"/>
            <a:ext cx="6170140" cy="369332"/>
          </a:xfrm>
          <a:prstGeom prst="rect">
            <a:avLst/>
          </a:prstGeom>
          <a:noFill/>
        </p:spPr>
        <p:txBody>
          <a:bodyPr wrap="square" rtlCol="0">
            <a:spAutoFit/>
          </a:bodyPr>
          <a:lstStyle/>
          <a:p>
            <a:pPr algn="ctr"/>
            <a:r>
              <a:rPr lang="ru-RU" dirty="0" smtClean="0">
                <a:solidFill>
                  <a:srgbClr val="FF0000"/>
                </a:solidFill>
              </a:rPr>
              <a:t>Кодекс об административных правонарушениях РФ:</a:t>
            </a:r>
            <a:endParaRPr lang="ru-RU" dirty="0">
              <a:solidFill>
                <a:srgbClr val="FF0000"/>
              </a:solidFill>
            </a:endParaRPr>
          </a:p>
        </p:txBody>
      </p:sp>
      <p:sp>
        <p:nvSpPr>
          <p:cNvPr id="7" name="Скругленный прямоугольник 6"/>
          <p:cNvSpPr/>
          <p:nvPr/>
        </p:nvSpPr>
        <p:spPr>
          <a:xfrm>
            <a:off x="3105663" y="1129939"/>
            <a:ext cx="8814488" cy="156699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ru-RU" sz="1400" dirty="0">
                <a:solidFill>
                  <a:schemeClr val="tx1"/>
                </a:solidFill>
              </a:rPr>
              <a:t>Использование земельного участка не по целевому назначению в соответствии с его принадлежностью к той или иной категории земель и (или) разрешенным </a:t>
            </a:r>
            <a:r>
              <a:rPr lang="ru-RU" sz="1400" dirty="0" smtClean="0">
                <a:solidFill>
                  <a:schemeClr val="tx1"/>
                </a:solidFill>
              </a:rPr>
              <a:t>использованием влечет </a:t>
            </a:r>
            <a:r>
              <a:rPr lang="ru-RU" sz="1400" dirty="0">
                <a:solidFill>
                  <a:schemeClr val="tx1"/>
                </a:solidFill>
              </a:rPr>
              <a:t>наложение административного штрафа в случае, </a:t>
            </a:r>
            <a:r>
              <a:rPr lang="ru-RU" sz="1400" u="sng" dirty="0">
                <a:solidFill>
                  <a:schemeClr val="tx1"/>
                </a:solidFill>
              </a:rPr>
              <a:t>если определена кадастровая стоимость земельного участка</a:t>
            </a:r>
            <a:r>
              <a:rPr lang="ru-RU" sz="1400" dirty="0">
                <a:solidFill>
                  <a:schemeClr val="tx1"/>
                </a:solidFill>
              </a:rPr>
              <a:t>, на </a:t>
            </a:r>
            <a:r>
              <a:rPr lang="ru-RU" sz="1400" dirty="0">
                <a:solidFill>
                  <a:srgbClr val="FF0000"/>
                </a:solidFill>
              </a:rPr>
              <a:t>граждан</a:t>
            </a:r>
            <a:r>
              <a:rPr lang="ru-RU" sz="1400" dirty="0"/>
              <a:t> </a:t>
            </a:r>
            <a:r>
              <a:rPr lang="ru-RU" sz="1400" dirty="0">
                <a:solidFill>
                  <a:schemeClr val="tx1"/>
                </a:solidFill>
              </a:rPr>
              <a:t>в размере </a:t>
            </a:r>
            <a:r>
              <a:rPr lang="ru-RU" sz="1400" dirty="0">
                <a:solidFill>
                  <a:srgbClr val="FF0000"/>
                </a:solidFill>
              </a:rPr>
              <a:t>от </a:t>
            </a:r>
            <a:r>
              <a:rPr lang="ru-RU" sz="1400" dirty="0" smtClean="0">
                <a:solidFill>
                  <a:srgbClr val="FF0000"/>
                </a:solidFill>
              </a:rPr>
              <a:t>0,5% </a:t>
            </a:r>
            <a:r>
              <a:rPr lang="ru-RU" sz="1400" dirty="0">
                <a:solidFill>
                  <a:srgbClr val="FF0000"/>
                </a:solidFill>
              </a:rPr>
              <a:t>до </a:t>
            </a:r>
            <a:r>
              <a:rPr lang="ru-RU" sz="1400" dirty="0" smtClean="0">
                <a:solidFill>
                  <a:srgbClr val="FF0000"/>
                </a:solidFill>
              </a:rPr>
              <a:t>1% кадастровой </a:t>
            </a:r>
            <a:r>
              <a:rPr lang="ru-RU" sz="1400" dirty="0">
                <a:solidFill>
                  <a:srgbClr val="FF0000"/>
                </a:solidFill>
              </a:rPr>
              <a:t>стоимости земельного участка</a:t>
            </a:r>
            <a:r>
              <a:rPr lang="ru-RU" sz="1400" dirty="0">
                <a:solidFill>
                  <a:schemeClr val="tx1"/>
                </a:solidFill>
              </a:rPr>
              <a:t>, но </a:t>
            </a:r>
            <a:r>
              <a:rPr lang="ru-RU" sz="1400" dirty="0">
                <a:solidFill>
                  <a:srgbClr val="FF0000"/>
                </a:solidFill>
              </a:rPr>
              <a:t>не менее </a:t>
            </a:r>
            <a:r>
              <a:rPr lang="ru-RU" sz="1400" dirty="0" smtClean="0">
                <a:solidFill>
                  <a:srgbClr val="FF0000"/>
                </a:solidFill>
              </a:rPr>
              <a:t>10 тысяч рублей</a:t>
            </a:r>
            <a:r>
              <a:rPr lang="ru-RU" sz="1400" dirty="0" smtClean="0">
                <a:solidFill>
                  <a:schemeClr val="tx1"/>
                </a:solidFill>
              </a:rPr>
              <a:t>, </a:t>
            </a:r>
            <a:r>
              <a:rPr lang="ru-RU" sz="1400" dirty="0">
                <a:solidFill>
                  <a:schemeClr val="tx1"/>
                </a:solidFill>
              </a:rPr>
              <a:t>а в случае, если </a:t>
            </a:r>
            <a:r>
              <a:rPr lang="ru-RU" sz="1400" u="sng" dirty="0">
                <a:solidFill>
                  <a:schemeClr val="tx1"/>
                </a:solidFill>
              </a:rPr>
              <a:t>не определена кадастровая </a:t>
            </a:r>
            <a:r>
              <a:rPr lang="ru-RU" sz="1400" u="sng" dirty="0" smtClean="0">
                <a:solidFill>
                  <a:schemeClr val="tx1"/>
                </a:solidFill>
              </a:rPr>
              <a:t>стоимость</a:t>
            </a:r>
            <a:r>
              <a:rPr lang="ru-RU" sz="1400" dirty="0" smtClean="0">
                <a:solidFill>
                  <a:schemeClr val="tx1"/>
                </a:solidFill>
              </a:rPr>
              <a:t>, </a:t>
            </a:r>
            <a:r>
              <a:rPr lang="ru-RU" sz="1400" dirty="0">
                <a:solidFill>
                  <a:schemeClr val="tx1"/>
                </a:solidFill>
              </a:rPr>
              <a:t>на </a:t>
            </a:r>
            <a:r>
              <a:rPr lang="ru-RU" sz="1400" dirty="0">
                <a:solidFill>
                  <a:srgbClr val="FF0000"/>
                </a:solidFill>
              </a:rPr>
              <a:t>граждан</a:t>
            </a:r>
            <a:r>
              <a:rPr lang="ru-RU" sz="1400" dirty="0"/>
              <a:t> </a:t>
            </a:r>
            <a:r>
              <a:rPr lang="ru-RU" sz="1400" dirty="0">
                <a:solidFill>
                  <a:schemeClr val="tx1"/>
                </a:solidFill>
              </a:rPr>
              <a:t>в размере </a:t>
            </a:r>
            <a:r>
              <a:rPr lang="ru-RU" sz="1400" dirty="0">
                <a:solidFill>
                  <a:srgbClr val="FF0000"/>
                </a:solidFill>
              </a:rPr>
              <a:t>от </a:t>
            </a:r>
            <a:r>
              <a:rPr lang="ru-RU" sz="1400" dirty="0" smtClean="0">
                <a:solidFill>
                  <a:srgbClr val="FF0000"/>
                </a:solidFill>
              </a:rPr>
              <a:t>10 тысяч </a:t>
            </a:r>
            <a:r>
              <a:rPr lang="ru-RU" sz="1400" dirty="0">
                <a:solidFill>
                  <a:srgbClr val="FF0000"/>
                </a:solidFill>
              </a:rPr>
              <a:t>до </a:t>
            </a:r>
            <a:r>
              <a:rPr lang="ru-RU" sz="1400" dirty="0" smtClean="0">
                <a:solidFill>
                  <a:srgbClr val="FF0000"/>
                </a:solidFill>
              </a:rPr>
              <a:t>20 тысяч рублей</a:t>
            </a:r>
            <a:endParaRPr lang="ru-RU" sz="1400" dirty="0"/>
          </a:p>
        </p:txBody>
      </p:sp>
      <p:sp>
        <p:nvSpPr>
          <p:cNvPr id="16" name="Скругленный прямоугольник 15"/>
          <p:cNvSpPr/>
          <p:nvPr/>
        </p:nvSpPr>
        <p:spPr>
          <a:xfrm>
            <a:off x="3105663" y="2808034"/>
            <a:ext cx="8738764" cy="177510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ru-RU" sz="1400" dirty="0">
                <a:solidFill>
                  <a:schemeClr val="tx1"/>
                </a:solidFill>
              </a:rPr>
              <a:t>Неиспользование земельного участка, предназначенного для жилищного или иного строительства, садоводства, огородничества, в указанных целях в случае, если обязанность по использованию такого земельного участка в течение установленного срока предусмотрена федеральным </a:t>
            </a:r>
            <a:r>
              <a:rPr lang="ru-RU" sz="1400" dirty="0" smtClean="0">
                <a:solidFill>
                  <a:schemeClr val="tx1"/>
                </a:solidFill>
              </a:rPr>
              <a:t>законом, влечет </a:t>
            </a:r>
            <a:r>
              <a:rPr lang="ru-RU" sz="1400" dirty="0">
                <a:solidFill>
                  <a:schemeClr val="tx1"/>
                </a:solidFill>
              </a:rPr>
              <a:t>наложение административного штрафа в случае, если </a:t>
            </a:r>
            <a:r>
              <a:rPr lang="ru-RU" sz="1400" u="sng" dirty="0">
                <a:solidFill>
                  <a:schemeClr val="tx1"/>
                </a:solidFill>
              </a:rPr>
              <a:t>определена кадастровая стоимость земельного участка</a:t>
            </a:r>
            <a:r>
              <a:rPr lang="ru-RU" sz="1400" dirty="0">
                <a:solidFill>
                  <a:schemeClr val="tx1"/>
                </a:solidFill>
              </a:rPr>
              <a:t>, на </a:t>
            </a:r>
            <a:r>
              <a:rPr lang="ru-RU" sz="1400" dirty="0">
                <a:solidFill>
                  <a:srgbClr val="FF0000"/>
                </a:solidFill>
              </a:rPr>
              <a:t>граждан</a:t>
            </a:r>
            <a:r>
              <a:rPr lang="ru-RU" sz="1400" dirty="0"/>
              <a:t> </a:t>
            </a:r>
            <a:r>
              <a:rPr lang="ru-RU" sz="1400" dirty="0">
                <a:solidFill>
                  <a:schemeClr val="tx1"/>
                </a:solidFill>
              </a:rPr>
              <a:t>в размере </a:t>
            </a:r>
            <a:r>
              <a:rPr lang="ru-RU" sz="1400" dirty="0">
                <a:solidFill>
                  <a:srgbClr val="FF0000"/>
                </a:solidFill>
              </a:rPr>
              <a:t>от </a:t>
            </a:r>
            <a:r>
              <a:rPr lang="ru-RU" sz="1400" dirty="0" smtClean="0">
                <a:solidFill>
                  <a:srgbClr val="FF0000"/>
                </a:solidFill>
              </a:rPr>
              <a:t>1% </a:t>
            </a:r>
            <a:r>
              <a:rPr lang="ru-RU" sz="1400" dirty="0">
                <a:solidFill>
                  <a:srgbClr val="FF0000"/>
                </a:solidFill>
              </a:rPr>
              <a:t>до </a:t>
            </a:r>
            <a:r>
              <a:rPr lang="ru-RU" sz="1400" dirty="0" smtClean="0">
                <a:solidFill>
                  <a:srgbClr val="FF0000"/>
                </a:solidFill>
              </a:rPr>
              <a:t>1,5% кадастровой </a:t>
            </a:r>
            <a:r>
              <a:rPr lang="ru-RU" sz="1400" dirty="0">
                <a:solidFill>
                  <a:schemeClr val="tx1"/>
                </a:solidFill>
              </a:rPr>
              <a:t>стоимости земельного участка, но </a:t>
            </a:r>
            <a:r>
              <a:rPr lang="ru-RU" sz="1400" dirty="0">
                <a:solidFill>
                  <a:srgbClr val="FF0000"/>
                </a:solidFill>
              </a:rPr>
              <a:t>не менее </a:t>
            </a:r>
            <a:r>
              <a:rPr lang="ru-RU" sz="1400" dirty="0" smtClean="0">
                <a:solidFill>
                  <a:srgbClr val="FF0000"/>
                </a:solidFill>
              </a:rPr>
              <a:t>20 тысяч рублей</a:t>
            </a:r>
            <a:r>
              <a:rPr lang="ru-RU" sz="1400" dirty="0" smtClean="0">
                <a:solidFill>
                  <a:schemeClr val="tx1"/>
                </a:solidFill>
              </a:rPr>
              <a:t>, </a:t>
            </a:r>
            <a:r>
              <a:rPr lang="ru-RU" sz="1400" dirty="0">
                <a:solidFill>
                  <a:schemeClr val="tx1"/>
                </a:solidFill>
              </a:rPr>
              <a:t>а в случае, если </a:t>
            </a:r>
            <a:r>
              <a:rPr lang="ru-RU" sz="1400" u="sng" dirty="0">
                <a:solidFill>
                  <a:schemeClr val="tx1"/>
                </a:solidFill>
              </a:rPr>
              <a:t>не определена кадастровая </a:t>
            </a:r>
            <a:r>
              <a:rPr lang="ru-RU" sz="1400" u="sng" dirty="0" smtClean="0">
                <a:solidFill>
                  <a:schemeClr val="tx1"/>
                </a:solidFill>
              </a:rPr>
              <a:t>стоимость</a:t>
            </a:r>
            <a:r>
              <a:rPr lang="ru-RU" sz="1400" dirty="0" smtClean="0">
                <a:solidFill>
                  <a:schemeClr val="tx1"/>
                </a:solidFill>
              </a:rPr>
              <a:t>, </a:t>
            </a:r>
            <a:r>
              <a:rPr lang="ru-RU" sz="1400" dirty="0">
                <a:solidFill>
                  <a:schemeClr val="tx1"/>
                </a:solidFill>
              </a:rPr>
              <a:t>на</a:t>
            </a:r>
            <a:r>
              <a:rPr lang="ru-RU" sz="1400" dirty="0"/>
              <a:t> </a:t>
            </a:r>
            <a:r>
              <a:rPr lang="ru-RU" sz="1400" dirty="0">
                <a:solidFill>
                  <a:srgbClr val="FF0000"/>
                </a:solidFill>
              </a:rPr>
              <a:t>граждан</a:t>
            </a:r>
            <a:r>
              <a:rPr lang="ru-RU" sz="1400" dirty="0"/>
              <a:t> </a:t>
            </a:r>
            <a:r>
              <a:rPr lang="ru-RU" sz="1400" dirty="0">
                <a:solidFill>
                  <a:schemeClr val="tx1"/>
                </a:solidFill>
              </a:rPr>
              <a:t>в размере </a:t>
            </a:r>
            <a:r>
              <a:rPr lang="ru-RU" sz="1400" dirty="0">
                <a:solidFill>
                  <a:srgbClr val="FF0000"/>
                </a:solidFill>
              </a:rPr>
              <a:t>от </a:t>
            </a:r>
            <a:r>
              <a:rPr lang="ru-RU" sz="1400" dirty="0" smtClean="0">
                <a:solidFill>
                  <a:srgbClr val="FF0000"/>
                </a:solidFill>
              </a:rPr>
              <a:t>20 тысяч </a:t>
            </a:r>
            <a:r>
              <a:rPr lang="ru-RU" sz="1400" dirty="0">
                <a:solidFill>
                  <a:srgbClr val="FF0000"/>
                </a:solidFill>
              </a:rPr>
              <a:t>до </a:t>
            </a:r>
            <a:r>
              <a:rPr lang="ru-RU" sz="1400" dirty="0" smtClean="0">
                <a:solidFill>
                  <a:srgbClr val="FF0000"/>
                </a:solidFill>
              </a:rPr>
              <a:t>50 тысяч рублей</a:t>
            </a:r>
            <a:endParaRPr lang="ru-RU" sz="1400" dirty="0"/>
          </a:p>
        </p:txBody>
      </p:sp>
      <p:sp>
        <p:nvSpPr>
          <p:cNvPr id="17" name="Скругленный прямоугольник 16"/>
          <p:cNvSpPr/>
          <p:nvPr/>
        </p:nvSpPr>
        <p:spPr>
          <a:xfrm>
            <a:off x="3105663" y="4694232"/>
            <a:ext cx="8814488" cy="114533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ru-RU" sz="1400" dirty="0">
                <a:solidFill>
                  <a:schemeClr val="tx1"/>
                </a:solidFill>
              </a:rPr>
              <a:t>Неиспользование земельного участка из земель сельскохозяйственного </a:t>
            </a:r>
            <a:r>
              <a:rPr lang="ru-RU" sz="1400" dirty="0" smtClean="0">
                <a:solidFill>
                  <a:schemeClr val="tx1"/>
                </a:solidFill>
              </a:rPr>
              <a:t>назначения для </a:t>
            </a:r>
            <a:r>
              <a:rPr lang="ru-RU" sz="1400" dirty="0">
                <a:solidFill>
                  <a:schemeClr val="tx1"/>
                </a:solidFill>
              </a:rPr>
              <a:t>ведения сельскохозяйственного производства или осуществления иной связанной с сельскохозяйственным производством деятельности </a:t>
            </a:r>
            <a:r>
              <a:rPr lang="ru-RU" sz="1400" dirty="0" smtClean="0">
                <a:solidFill>
                  <a:schemeClr val="tx1"/>
                </a:solidFill>
              </a:rPr>
              <a:t>влечет </a:t>
            </a:r>
            <a:r>
              <a:rPr lang="ru-RU" sz="1400" dirty="0">
                <a:solidFill>
                  <a:schemeClr val="tx1"/>
                </a:solidFill>
              </a:rPr>
              <a:t>наложение административного штрафа на </a:t>
            </a:r>
            <a:r>
              <a:rPr lang="ru-RU" sz="1400" dirty="0">
                <a:solidFill>
                  <a:srgbClr val="FF0000"/>
                </a:solidFill>
              </a:rPr>
              <a:t>граждан</a:t>
            </a:r>
            <a:r>
              <a:rPr lang="ru-RU" sz="1400" dirty="0"/>
              <a:t> </a:t>
            </a:r>
            <a:r>
              <a:rPr lang="ru-RU" sz="1400" dirty="0">
                <a:solidFill>
                  <a:schemeClr val="tx1"/>
                </a:solidFill>
              </a:rPr>
              <a:t>в размере </a:t>
            </a:r>
            <a:r>
              <a:rPr lang="ru-RU" sz="1400" dirty="0">
                <a:solidFill>
                  <a:srgbClr val="FF0000"/>
                </a:solidFill>
              </a:rPr>
              <a:t>от </a:t>
            </a:r>
            <a:r>
              <a:rPr lang="ru-RU" sz="1400" dirty="0" smtClean="0">
                <a:solidFill>
                  <a:srgbClr val="FF0000"/>
                </a:solidFill>
              </a:rPr>
              <a:t>0,3% </a:t>
            </a:r>
            <a:r>
              <a:rPr lang="ru-RU" sz="1400" dirty="0">
                <a:solidFill>
                  <a:srgbClr val="FF0000"/>
                </a:solidFill>
              </a:rPr>
              <a:t>до 0,5 </a:t>
            </a:r>
            <a:r>
              <a:rPr lang="ru-RU" sz="1400" dirty="0" smtClean="0">
                <a:solidFill>
                  <a:srgbClr val="FF0000"/>
                </a:solidFill>
              </a:rPr>
              <a:t>% </a:t>
            </a:r>
            <a:r>
              <a:rPr lang="ru-RU" sz="1400" u="sng" dirty="0" smtClean="0">
                <a:solidFill>
                  <a:schemeClr val="tx1"/>
                </a:solidFill>
              </a:rPr>
              <a:t>кадастровой </a:t>
            </a:r>
            <a:r>
              <a:rPr lang="ru-RU" sz="1400" u="sng" dirty="0">
                <a:solidFill>
                  <a:schemeClr val="tx1"/>
                </a:solidFill>
              </a:rPr>
              <a:t>стоимости земельного участка</a:t>
            </a:r>
            <a:r>
              <a:rPr lang="ru-RU" sz="1400" dirty="0">
                <a:solidFill>
                  <a:schemeClr val="tx1"/>
                </a:solidFill>
              </a:rPr>
              <a:t>, но </a:t>
            </a:r>
            <a:r>
              <a:rPr lang="ru-RU" sz="1400" dirty="0">
                <a:solidFill>
                  <a:srgbClr val="FF0000"/>
                </a:solidFill>
              </a:rPr>
              <a:t>не менее </a:t>
            </a:r>
            <a:r>
              <a:rPr lang="ru-RU" sz="1400" dirty="0" smtClean="0">
                <a:solidFill>
                  <a:srgbClr val="FF0000"/>
                </a:solidFill>
              </a:rPr>
              <a:t>3 тысяч рублей</a:t>
            </a:r>
            <a:endParaRPr lang="ru-RU" sz="1400" dirty="0"/>
          </a:p>
        </p:txBody>
      </p:sp>
      <p:sp>
        <p:nvSpPr>
          <p:cNvPr id="8" name="Выгнутая вправо стрелка 7"/>
          <p:cNvSpPr/>
          <p:nvPr/>
        </p:nvSpPr>
        <p:spPr>
          <a:xfrm>
            <a:off x="2603157" y="2925742"/>
            <a:ext cx="354227" cy="1003707"/>
          </a:xfrm>
          <a:prstGeom prst="curvedLeftArrow">
            <a:avLst/>
          </a:prstGeom>
          <a:solidFill>
            <a:srgbClr val="EE33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2189967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044" y="5323222"/>
            <a:ext cx="11095463" cy="1455265"/>
          </a:xfrm>
        </p:spPr>
        <p:txBody>
          <a:bodyPr>
            <a:noAutofit/>
          </a:bodyPr>
          <a:lstStyle/>
          <a:p>
            <a:pPr algn="ctr"/>
            <a:r>
              <a:rPr lang="ru-RU" sz="3000" b="1" dirty="0">
                <a:solidFill>
                  <a:schemeClr val="tx1">
                    <a:lumMod val="65000"/>
                    <a:lumOff val="35000"/>
                  </a:schemeClr>
                </a:solidFill>
                <a:latin typeface="Segoe UI" panose="020B0502040204020203" pitchFamily="34" charset="0"/>
                <a:cs typeface="Segoe UI" panose="020B0502040204020203" pitchFamily="34" charset="0"/>
              </a:rPr>
              <a:t>Начальник отдела по работе с уполномоченными органами по проекту дальневосточный гектар министерства имущественных отношений края</a:t>
            </a:r>
            <a:r>
              <a:rPr lang="ru-RU" sz="2400" b="1" dirty="0">
                <a:solidFill>
                  <a:schemeClr val="tx1">
                    <a:lumMod val="65000"/>
                    <a:lumOff val="35000"/>
                  </a:schemeClr>
                </a:solidFill>
                <a:latin typeface="Segoe UI" panose="020B0502040204020203" pitchFamily="34" charset="0"/>
                <a:cs typeface="Segoe UI" panose="020B0502040204020203" pitchFamily="34" charset="0"/>
              </a:rPr>
              <a:t/>
            </a:r>
            <a:br>
              <a:rPr lang="ru-RU" sz="2400" b="1" dirty="0">
                <a:solidFill>
                  <a:schemeClr val="tx1">
                    <a:lumMod val="65000"/>
                    <a:lumOff val="35000"/>
                  </a:schemeClr>
                </a:solidFill>
                <a:latin typeface="Segoe UI" panose="020B0502040204020203" pitchFamily="34" charset="0"/>
                <a:cs typeface="Segoe UI" panose="020B0502040204020203" pitchFamily="34" charset="0"/>
              </a:rPr>
            </a:br>
            <a:endParaRPr lang="ru-RU" sz="2400" b="1"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22" name="Заголовок 1"/>
          <p:cNvSpPr txBox="1">
            <a:spLocks/>
          </p:cNvSpPr>
          <p:nvPr/>
        </p:nvSpPr>
        <p:spPr>
          <a:xfrm>
            <a:off x="238538" y="2352938"/>
            <a:ext cx="11757991" cy="150344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ru-RU" sz="4400" b="1" dirty="0">
                <a:solidFill>
                  <a:schemeClr val="tx2">
                    <a:lumMod val="50000"/>
                  </a:schemeClr>
                </a:solidFill>
                <a:latin typeface="Segoe UI" panose="020B0502040204020203" pitchFamily="34" charset="0"/>
                <a:cs typeface="Segoe UI" panose="020B0502040204020203" pitchFamily="34" charset="0"/>
              </a:rPr>
              <a:t>Об использовании земельных участков, предоставленных в рамках программы «Дальневосточный гектар»</a:t>
            </a:r>
            <a:endParaRPr lang="ru-RU" altLang="ru-RU" sz="4400" b="1" dirty="0">
              <a:solidFill>
                <a:schemeClr val="tx2">
                  <a:lumMod val="50000"/>
                </a:schemeClr>
              </a:solidFill>
              <a:latin typeface="Segoe UI" panose="020B0502040204020203" pitchFamily="34" charset="0"/>
              <a:cs typeface="Segoe UI" panose="020B0502040204020203" pitchFamily="34" charset="0"/>
            </a:endParaRPr>
          </a:p>
        </p:txBody>
      </p:sp>
      <p:pic>
        <p:nvPicPr>
          <p:cNvPr id="5" name="Рисунок 5"/>
          <p:cNvPicPr>
            <a:picLocks noChangeAspect="1"/>
          </p:cNvPicPr>
          <p:nvPr/>
        </p:nvPicPr>
        <p:blipFill>
          <a:blip r:embed="rId3">
            <a:clrChange>
              <a:clrFrom>
                <a:srgbClr val="D9D9D9"/>
              </a:clrFrom>
              <a:clrTo>
                <a:srgbClr val="D9D9D9">
                  <a:alpha val="0"/>
                </a:srgbClr>
              </a:clrTo>
            </a:clrChange>
            <a:extLst>
              <a:ext uri="{28A0092B-C50C-407E-A947-70E740481C1C}">
                <a14:useLocalDpi xmlns:a14="http://schemas.microsoft.com/office/drawing/2010/main" val="0"/>
              </a:ext>
            </a:extLst>
          </a:blip>
          <a:srcRect/>
          <a:stretch>
            <a:fillRect/>
          </a:stretch>
        </p:blipFill>
        <p:spPr bwMode="auto">
          <a:xfrm>
            <a:off x="5455150" y="287788"/>
            <a:ext cx="1591249" cy="19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1"/>
          <p:cNvSpPr txBox="1">
            <a:spLocks/>
          </p:cNvSpPr>
          <p:nvPr/>
        </p:nvSpPr>
        <p:spPr>
          <a:xfrm>
            <a:off x="2048132" y="4278840"/>
            <a:ext cx="8405283" cy="6219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smtClean="0">
                <a:solidFill>
                  <a:schemeClr val="tx1">
                    <a:lumMod val="65000"/>
                    <a:lumOff val="35000"/>
                  </a:schemeClr>
                </a:solidFill>
                <a:latin typeface="Segoe UI" panose="020B0502040204020203" pitchFamily="34" charset="0"/>
                <a:cs typeface="Segoe UI" panose="020B0502040204020203" pitchFamily="34" charset="0"/>
              </a:rPr>
              <a:t>Примак Андрей Анатольевич</a:t>
            </a:r>
            <a:endParaRPr lang="ru-RU" sz="3600" b="1" dirty="0">
              <a:solidFill>
                <a:schemeClr val="tx1">
                  <a:lumMod val="65000"/>
                  <a:lumOff val="3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83382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grpSp>
        <p:nvGrpSpPr>
          <p:cNvPr id="33" name="Группа 32"/>
          <p:cNvGrpSpPr/>
          <p:nvPr/>
        </p:nvGrpSpPr>
        <p:grpSpPr>
          <a:xfrm>
            <a:off x="0" y="1"/>
            <a:ext cx="12192001" cy="1079985"/>
            <a:chOff x="0" y="1"/>
            <a:chExt cx="12192001" cy="1164885"/>
          </a:xfrm>
        </p:grpSpPr>
        <p:sp>
          <p:nvSpPr>
            <p:cNvPr id="34" name="Прямоугольник 33"/>
            <p:cNvSpPr/>
            <p:nvPr/>
          </p:nvSpPr>
          <p:spPr>
            <a:xfrm>
              <a:off x="1" y="9921"/>
              <a:ext cx="12192000" cy="115496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35" name="Рисунок 34"/>
            <p:cNvPicPr>
              <a:picLocks noChangeAspect="1"/>
            </p:cNvPicPr>
            <p:nvPr/>
          </p:nvPicPr>
          <p:blipFill rotWithShape="1">
            <a:blip r:embed="rId3"/>
            <a:srcRect r="6165" b="2930"/>
            <a:stretch/>
          </p:blipFill>
          <p:spPr>
            <a:xfrm>
              <a:off x="0" y="1"/>
              <a:ext cx="12192000" cy="1101435"/>
            </a:xfrm>
            <a:prstGeom prst="rect">
              <a:avLst/>
            </a:prstGeom>
          </p:spPr>
        </p:pic>
        <p:pic>
          <p:nvPicPr>
            <p:cNvPr id="36" name="Рисунок 5"/>
            <p:cNvPicPr>
              <a:picLocks noChangeAspect="1"/>
            </p:cNvPicPr>
            <p:nvPr/>
          </p:nvPicPr>
          <p:blipFill>
            <a:blip r:embed="rId4">
              <a:clrChange>
                <a:clrFrom>
                  <a:srgbClr val="D9D9D9"/>
                </a:clrFrom>
                <a:clrTo>
                  <a:srgbClr val="D9D9D9">
                    <a:alpha val="0"/>
                  </a:srgbClr>
                </a:clrTo>
              </a:clrChange>
              <a:extLst>
                <a:ext uri="{28A0092B-C50C-407E-A947-70E740481C1C}">
                  <a14:useLocalDpi xmlns:a14="http://schemas.microsoft.com/office/drawing/2010/main" val="0"/>
                </a:ext>
              </a:extLst>
            </a:blip>
            <a:srcRect/>
            <a:stretch>
              <a:fillRect/>
            </a:stretch>
          </p:blipFill>
          <p:spPr bwMode="auto">
            <a:xfrm>
              <a:off x="404037" y="94233"/>
              <a:ext cx="763583" cy="94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Заголовок 1"/>
          <p:cNvSpPr>
            <a:spLocks noGrp="1"/>
          </p:cNvSpPr>
          <p:nvPr>
            <p:ph type="title"/>
          </p:nvPr>
        </p:nvSpPr>
        <p:spPr>
          <a:xfrm>
            <a:off x="1141322" y="314060"/>
            <a:ext cx="10766745" cy="554831"/>
          </a:xfrm>
        </p:spPr>
        <p:txBody>
          <a:bodyPr>
            <a:noAutofit/>
          </a:bodyPr>
          <a:lstStyle/>
          <a:p>
            <a:pPr algn="ctr"/>
            <a:r>
              <a:rPr lang="ru-RU" sz="2400" b="1" dirty="0" smtClean="0">
                <a:solidFill>
                  <a:schemeClr val="tx2">
                    <a:lumMod val="50000"/>
                  </a:schemeClr>
                </a:solidFill>
                <a:latin typeface="Segoe UI" panose="020B0502040204020203" pitchFamily="34" charset="0"/>
                <a:cs typeface="Segoe UI" panose="020B0502040204020203" pitchFamily="34" charset="0"/>
              </a:rPr>
              <a:t>ПРЕДОСТАВЛЕНИЕ </a:t>
            </a:r>
            <a:r>
              <a:rPr lang="ru-RU" sz="2400" b="1" dirty="0">
                <a:solidFill>
                  <a:schemeClr val="tx2">
                    <a:lumMod val="50000"/>
                  </a:schemeClr>
                </a:solidFill>
                <a:latin typeface="Segoe UI" panose="020B0502040204020203" pitchFamily="34" charset="0"/>
                <a:cs typeface="Segoe UI" panose="020B0502040204020203" pitchFamily="34" charset="0"/>
              </a:rPr>
              <a:t>ЗЕМЕЛЬНЫХ УЧАСТКОВ ПО ПРОГРАММЕ </a:t>
            </a:r>
            <a:r>
              <a:rPr lang="ru-RU" sz="2400" b="1" dirty="0" smtClean="0">
                <a:solidFill>
                  <a:schemeClr val="tx2">
                    <a:lumMod val="50000"/>
                  </a:schemeClr>
                </a:solidFill>
                <a:latin typeface="Segoe UI" panose="020B0502040204020203" pitchFamily="34" charset="0"/>
                <a:cs typeface="Segoe UI" panose="020B0502040204020203" pitchFamily="34" charset="0"/>
              </a:rPr>
              <a:t>«ДАЛЬНЕВОСТОЧНЫЙ ГЕКТАР» </a:t>
            </a:r>
            <a:r>
              <a:rPr lang="ru-RU" sz="2400" b="1" dirty="0">
                <a:solidFill>
                  <a:schemeClr val="tx2">
                    <a:lumMod val="50000"/>
                  </a:schemeClr>
                </a:solidFill>
                <a:latin typeface="Segoe UI" panose="020B0502040204020203" pitchFamily="34" charset="0"/>
                <a:cs typeface="Segoe UI" panose="020B0502040204020203" pitchFamily="34" charset="0"/>
              </a:rPr>
              <a:t>В ХАБАРОВСКОМ КРАЕ</a:t>
            </a:r>
          </a:p>
        </p:txBody>
      </p:sp>
      <p:graphicFrame>
        <p:nvGraphicFramePr>
          <p:cNvPr id="40" name="Диаграмма 39"/>
          <p:cNvGraphicFramePr/>
          <p:nvPr>
            <p:extLst>
              <p:ext uri="{D42A27DB-BD31-4B8C-83A1-F6EECF244321}">
                <p14:modId xmlns:p14="http://schemas.microsoft.com/office/powerpoint/2010/main" val="141493254"/>
              </p:ext>
            </p:extLst>
          </p:nvPr>
        </p:nvGraphicFramePr>
        <p:xfrm>
          <a:off x="5792376" y="2099133"/>
          <a:ext cx="6115691" cy="4689293"/>
        </p:xfrm>
        <a:graphic>
          <a:graphicData uri="http://schemas.openxmlformats.org/drawingml/2006/chart">
            <c:chart xmlns:c="http://schemas.openxmlformats.org/drawingml/2006/chart" xmlns:r="http://schemas.openxmlformats.org/officeDocument/2006/relationships" r:id="rId5"/>
          </a:graphicData>
        </a:graphic>
      </p:graphicFrame>
      <p:sp>
        <p:nvSpPr>
          <p:cNvPr id="41" name="Текст 5"/>
          <p:cNvSpPr txBox="1">
            <a:spLocks/>
          </p:cNvSpPr>
          <p:nvPr/>
        </p:nvSpPr>
        <p:spPr>
          <a:xfrm>
            <a:off x="639228" y="1522871"/>
            <a:ext cx="4825157" cy="57626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b="1" dirty="0" smtClean="0">
                <a:solidFill>
                  <a:prstClr val="black"/>
                </a:solidFill>
              </a:rPr>
              <a:t>Количество принятых заявлений  </a:t>
            </a:r>
            <a:br>
              <a:rPr lang="ru-RU" b="1" dirty="0" smtClean="0">
                <a:solidFill>
                  <a:prstClr val="black"/>
                </a:solidFill>
              </a:rPr>
            </a:br>
            <a:r>
              <a:rPr lang="ru-RU" b="1" dirty="0" smtClean="0">
                <a:solidFill>
                  <a:prstClr val="black"/>
                </a:solidFill>
              </a:rPr>
              <a:t>в крае</a:t>
            </a:r>
            <a:endParaRPr lang="ru-RU" dirty="0">
              <a:solidFill>
                <a:prstClr val="black"/>
              </a:solidFill>
            </a:endParaRPr>
          </a:p>
        </p:txBody>
      </p:sp>
      <p:sp>
        <p:nvSpPr>
          <p:cNvPr id="43" name="Текст 7"/>
          <p:cNvSpPr txBox="1">
            <a:spLocks/>
          </p:cNvSpPr>
          <p:nvPr/>
        </p:nvSpPr>
        <p:spPr>
          <a:xfrm>
            <a:off x="6615232" y="1501159"/>
            <a:ext cx="4825159" cy="5762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2000" b="1" dirty="0" smtClean="0">
                <a:solidFill>
                  <a:prstClr val="black"/>
                </a:solidFill>
              </a:rPr>
              <a:t>Лидеры по предоставлению </a:t>
            </a:r>
            <a:br>
              <a:rPr lang="ru-RU" sz="2000" b="1" dirty="0" smtClean="0">
                <a:solidFill>
                  <a:prstClr val="black"/>
                </a:solidFill>
              </a:rPr>
            </a:br>
            <a:r>
              <a:rPr lang="ru-RU" sz="2000" b="1" dirty="0" smtClean="0">
                <a:solidFill>
                  <a:prstClr val="black"/>
                </a:solidFill>
              </a:rPr>
              <a:t>земельных участков</a:t>
            </a:r>
            <a:endParaRPr lang="ru-RU" sz="2000" b="1" dirty="0">
              <a:solidFill>
                <a:prstClr val="black"/>
              </a:solidFill>
            </a:endParaRPr>
          </a:p>
        </p:txBody>
      </p:sp>
      <p:graphicFrame>
        <p:nvGraphicFramePr>
          <p:cNvPr id="44" name="Диаграмма 43"/>
          <p:cNvGraphicFramePr/>
          <p:nvPr>
            <p:extLst>
              <p:ext uri="{D42A27DB-BD31-4B8C-83A1-F6EECF244321}">
                <p14:modId xmlns:p14="http://schemas.microsoft.com/office/powerpoint/2010/main" val="2165105216"/>
              </p:ext>
            </p:extLst>
          </p:nvPr>
        </p:nvGraphicFramePr>
        <p:xfrm>
          <a:off x="448413" y="2095501"/>
          <a:ext cx="5713490" cy="455821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619861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grpSp>
        <p:nvGrpSpPr>
          <p:cNvPr id="33" name="Группа 32"/>
          <p:cNvGrpSpPr/>
          <p:nvPr/>
        </p:nvGrpSpPr>
        <p:grpSpPr>
          <a:xfrm>
            <a:off x="0" y="1"/>
            <a:ext cx="12192001" cy="1079985"/>
            <a:chOff x="0" y="1"/>
            <a:chExt cx="12192001" cy="1164885"/>
          </a:xfrm>
        </p:grpSpPr>
        <p:sp>
          <p:nvSpPr>
            <p:cNvPr id="34" name="Прямоугольник 33"/>
            <p:cNvSpPr/>
            <p:nvPr/>
          </p:nvSpPr>
          <p:spPr>
            <a:xfrm>
              <a:off x="1" y="9921"/>
              <a:ext cx="12192000" cy="115496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5" name="Рисунок 34"/>
            <p:cNvPicPr>
              <a:picLocks noChangeAspect="1"/>
            </p:cNvPicPr>
            <p:nvPr/>
          </p:nvPicPr>
          <p:blipFill rotWithShape="1">
            <a:blip r:embed="rId3"/>
            <a:srcRect r="6165" b="2930"/>
            <a:stretch/>
          </p:blipFill>
          <p:spPr>
            <a:xfrm>
              <a:off x="0" y="1"/>
              <a:ext cx="11440391" cy="1101435"/>
            </a:xfrm>
            <a:prstGeom prst="rect">
              <a:avLst/>
            </a:prstGeom>
          </p:spPr>
        </p:pic>
        <p:pic>
          <p:nvPicPr>
            <p:cNvPr id="36" name="Рисунок 5"/>
            <p:cNvPicPr>
              <a:picLocks noChangeAspect="1"/>
            </p:cNvPicPr>
            <p:nvPr/>
          </p:nvPicPr>
          <p:blipFill>
            <a:blip r:embed="rId4">
              <a:clrChange>
                <a:clrFrom>
                  <a:srgbClr val="D9D9D9"/>
                </a:clrFrom>
                <a:clrTo>
                  <a:srgbClr val="D9D9D9">
                    <a:alpha val="0"/>
                  </a:srgbClr>
                </a:clrTo>
              </a:clrChange>
              <a:extLst>
                <a:ext uri="{28A0092B-C50C-407E-A947-70E740481C1C}">
                  <a14:useLocalDpi xmlns:a14="http://schemas.microsoft.com/office/drawing/2010/main" val="0"/>
                </a:ext>
              </a:extLst>
            </a:blip>
            <a:srcRect/>
            <a:stretch>
              <a:fillRect/>
            </a:stretch>
          </p:blipFill>
          <p:spPr bwMode="auto">
            <a:xfrm>
              <a:off x="404037" y="94233"/>
              <a:ext cx="763583" cy="94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 name="Прямоугольник 54"/>
          <p:cNvSpPr/>
          <p:nvPr/>
        </p:nvSpPr>
        <p:spPr>
          <a:xfrm>
            <a:off x="5890766" y="1188806"/>
            <a:ext cx="5461092" cy="323165"/>
          </a:xfrm>
          <a:prstGeom prst="rect">
            <a:avLst/>
          </a:prstGeom>
        </p:spPr>
        <p:txBody>
          <a:bodyPr wrap="square">
            <a:spAutoFit/>
          </a:bodyPr>
          <a:lstStyle/>
          <a:p>
            <a:pPr>
              <a:lnSpc>
                <a:spcPts val="1800"/>
              </a:lnSpc>
            </a:pPr>
            <a:r>
              <a:rPr lang="ru-RU" sz="2400" dirty="0" smtClean="0">
                <a:ea typeface="Calibri" panose="020F0502020204030204" pitchFamily="34" charset="0"/>
                <a:cs typeface="Times New Roman" panose="02020603050405020304" pitchFamily="18" charset="0"/>
              </a:rPr>
              <a:t>Зарегистрировано </a:t>
            </a:r>
            <a:r>
              <a:rPr lang="ru-RU" sz="2400" b="1" dirty="0" smtClean="0">
                <a:solidFill>
                  <a:srgbClr val="C00000"/>
                </a:solidFill>
                <a:ea typeface="Calibri" panose="020F0502020204030204" pitchFamily="34" charset="0"/>
                <a:cs typeface="Times New Roman" panose="02020603050405020304" pitchFamily="18" charset="0"/>
              </a:rPr>
              <a:t>9 261 </a:t>
            </a:r>
            <a:r>
              <a:rPr lang="ru-RU" sz="2400" dirty="0" smtClean="0">
                <a:ea typeface="Calibri" panose="020F0502020204030204" pitchFamily="34" charset="0"/>
                <a:cs typeface="Times New Roman" panose="02020603050405020304" pitchFamily="18" charset="0"/>
              </a:rPr>
              <a:t>договор</a:t>
            </a:r>
            <a:endParaRPr lang="ru-RU" sz="2400" dirty="0">
              <a:ea typeface="Calibri" panose="020F0502020204030204" pitchFamily="34" charset="0"/>
              <a:cs typeface="Times New Roman" panose="02020603050405020304" pitchFamily="18" charset="0"/>
            </a:endParaRPr>
          </a:p>
        </p:txBody>
      </p:sp>
      <p:sp>
        <p:nvSpPr>
          <p:cNvPr id="42" name="Прямоугольник 41"/>
          <p:cNvSpPr/>
          <p:nvPr/>
        </p:nvSpPr>
        <p:spPr>
          <a:xfrm>
            <a:off x="228105" y="1179852"/>
            <a:ext cx="4986447" cy="323165"/>
          </a:xfrm>
          <a:prstGeom prst="rect">
            <a:avLst/>
          </a:prstGeom>
        </p:spPr>
        <p:txBody>
          <a:bodyPr wrap="square">
            <a:spAutoFit/>
          </a:bodyPr>
          <a:lstStyle/>
          <a:p>
            <a:pPr>
              <a:lnSpc>
                <a:spcPts val="1800"/>
              </a:lnSpc>
            </a:pPr>
            <a:r>
              <a:rPr lang="ru-RU" sz="2400" dirty="0" smtClean="0">
                <a:ea typeface="Calibri" panose="020F0502020204030204" pitchFamily="34" charset="0"/>
                <a:cs typeface="Times New Roman" panose="02020603050405020304" pitchFamily="18" charset="0"/>
              </a:rPr>
              <a:t>Виды разрешенного использования</a:t>
            </a:r>
            <a:endParaRPr lang="ru-RU" sz="2400" dirty="0">
              <a:ea typeface="Calibri" panose="020F0502020204030204" pitchFamily="34" charset="0"/>
              <a:cs typeface="Times New Roman" panose="02020603050405020304" pitchFamily="18" charset="0"/>
            </a:endParaRPr>
          </a:p>
        </p:txBody>
      </p:sp>
      <p:sp>
        <p:nvSpPr>
          <p:cNvPr id="57" name="Прямоугольник 56"/>
          <p:cNvSpPr/>
          <p:nvPr/>
        </p:nvSpPr>
        <p:spPr>
          <a:xfrm>
            <a:off x="5394651" y="6201714"/>
            <a:ext cx="6658896" cy="371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endParaRPr lang="ru-RU" sz="2000" dirty="0">
              <a:solidFill>
                <a:schemeClr val="tx1"/>
              </a:solidFill>
            </a:endParaRPr>
          </a:p>
        </p:txBody>
      </p:sp>
      <p:sp>
        <p:nvSpPr>
          <p:cNvPr id="38" name="Заголовок 1"/>
          <p:cNvSpPr>
            <a:spLocks noGrp="1"/>
          </p:cNvSpPr>
          <p:nvPr>
            <p:ph type="title"/>
          </p:nvPr>
        </p:nvSpPr>
        <p:spPr>
          <a:xfrm>
            <a:off x="1141322" y="314060"/>
            <a:ext cx="10912225" cy="554831"/>
          </a:xfrm>
        </p:spPr>
        <p:txBody>
          <a:bodyPr>
            <a:noAutofit/>
          </a:bodyPr>
          <a:lstStyle/>
          <a:p>
            <a:pPr algn="ctr"/>
            <a:r>
              <a:rPr lang="ru-RU" sz="2400" b="1" dirty="0" smtClean="0">
                <a:solidFill>
                  <a:schemeClr val="tx2">
                    <a:lumMod val="50000"/>
                  </a:schemeClr>
                </a:solidFill>
                <a:latin typeface="Segoe UI" panose="020B0502040204020203" pitchFamily="34" charset="0"/>
                <a:cs typeface="Segoe UI" panose="020B0502040204020203" pitchFamily="34" charset="0"/>
              </a:rPr>
              <a:t>МОНИТОРИНГ СТЕПЕНИ ОСВОЕНИЯ «ДАЛЬНЕВОСТОЧНЫХ ГЕКТАРОВ»</a:t>
            </a:r>
            <a:endParaRPr lang="ru-RU" sz="2400" b="1" dirty="0">
              <a:solidFill>
                <a:schemeClr val="tx2">
                  <a:lumMod val="50000"/>
                </a:schemeClr>
              </a:solidFill>
              <a:latin typeface="Segoe UI" panose="020B0502040204020203" pitchFamily="34" charset="0"/>
              <a:cs typeface="Segoe UI" panose="020B0502040204020203" pitchFamily="34" charset="0"/>
            </a:endParaRPr>
          </a:p>
        </p:txBody>
      </p:sp>
      <p:graphicFrame>
        <p:nvGraphicFramePr>
          <p:cNvPr id="13" name="Диаграмма 12"/>
          <p:cNvGraphicFramePr/>
          <p:nvPr>
            <p:extLst>
              <p:ext uri="{D42A27DB-BD31-4B8C-83A1-F6EECF244321}">
                <p14:modId xmlns:p14="http://schemas.microsoft.com/office/powerpoint/2010/main" val="106017824"/>
              </p:ext>
            </p:extLst>
          </p:nvPr>
        </p:nvGraphicFramePr>
        <p:xfrm>
          <a:off x="383801" y="1503017"/>
          <a:ext cx="4352956" cy="5222331"/>
        </p:xfrm>
        <a:graphic>
          <a:graphicData uri="http://schemas.openxmlformats.org/drawingml/2006/chart">
            <c:chart xmlns:c="http://schemas.openxmlformats.org/drawingml/2006/chart" xmlns:r="http://schemas.openxmlformats.org/officeDocument/2006/relationships" r:id="rId5"/>
          </a:graphicData>
        </a:graphic>
      </p:graphicFrame>
      <p:grpSp>
        <p:nvGrpSpPr>
          <p:cNvPr id="5" name="Группа 4"/>
          <p:cNvGrpSpPr/>
          <p:nvPr/>
        </p:nvGrpSpPr>
        <p:grpSpPr>
          <a:xfrm>
            <a:off x="5243180" y="1547831"/>
            <a:ext cx="6197211" cy="4653883"/>
            <a:chOff x="5359882" y="1633585"/>
            <a:chExt cx="6197211" cy="4653883"/>
          </a:xfrm>
        </p:grpSpPr>
        <p:graphicFrame>
          <p:nvGraphicFramePr>
            <p:cNvPr id="4" name="Схема 3"/>
            <p:cNvGraphicFramePr/>
            <p:nvPr>
              <p:extLst>
                <p:ext uri="{D42A27DB-BD31-4B8C-83A1-F6EECF244321}">
                  <p14:modId xmlns:p14="http://schemas.microsoft.com/office/powerpoint/2010/main" val="693740891"/>
                </p:ext>
              </p:extLst>
            </p:nvPr>
          </p:nvGraphicFramePr>
          <p:xfrm>
            <a:off x="5359882" y="1633585"/>
            <a:ext cx="6197211" cy="46538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Прямоугольник 6"/>
            <p:cNvSpPr/>
            <p:nvPr/>
          </p:nvSpPr>
          <p:spPr>
            <a:xfrm>
              <a:off x="5556472" y="2437990"/>
              <a:ext cx="901993" cy="2777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C00000"/>
                  </a:solidFill>
                </a:rPr>
                <a:t>30</a:t>
              </a:r>
              <a:r>
                <a:rPr lang="en-US" sz="2800" b="1" dirty="0" smtClean="0">
                  <a:solidFill>
                    <a:srgbClr val="C00000"/>
                  </a:solidFill>
                </a:rPr>
                <a:t> %</a:t>
              </a:r>
              <a:endParaRPr lang="ru-RU" sz="2800" b="1" dirty="0">
                <a:solidFill>
                  <a:srgbClr val="C00000"/>
                </a:solidFill>
              </a:endParaRPr>
            </a:p>
          </p:txBody>
        </p:sp>
        <p:sp>
          <p:nvSpPr>
            <p:cNvPr id="70" name="Прямоугольник 69"/>
            <p:cNvSpPr/>
            <p:nvPr/>
          </p:nvSpPr>
          <p:spPr>
            <a:xfrm>
              <a:off x="5974517" y="3800261"/>
              <a:ext cx="802008" cy="298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rgbClr val="C00000"/>
                  </a:solidFill>
                </a:rPr>
                <a:t>9</a:t>
              </a:r>
              <a:r>
                <a:rPr lang="ru-RU" sz="2800" b="1" dirty="0" smtClean="0">
                  <a:solidFill>
                    <a:srgbClr val="C00000"/>
                  </a:solidFill>
                </a:rPr>
                <a:t> %</a:t>
              </a:r>
              <a:endParaRPr lang="ru-RU" sz="2800" b="1" dirty="0">
                <a:solidFill>
                  <a:srgbClr val="C00000"/>
                </a:solidFill>
              </a:endParaRPr>
            </a:p>
          </p:txBody>
        </p:sp>
        <p:sp>
          <p:nvSpPr>
            <p:cNvPr id="71" name="Прямоугольник 70"/>
            <p:cNvSpPr/>
            <p:nvPr/>
          </p:nvSpPr>
          <p:spPr>
            <a:xfrm>
              <a:off x="5606464" y="5183176"/>
              <a:ext cx="802008" cy="2777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rgbClr val="C00000"/>
                  </a:solidFill>
                </a:rPr>
                <a:t>5</a:t>
              </a:r>
              <a:r>
                <a:rPr lang="ru-RU" sz="2800" b="1" dirty="0" smtClean="0">
                  <a:solidFill>
                    <a:srgbClr val="C00000"/>
                  </a:solidFill>
                </a:rPr>
                <a:t> %</a:t>
              </a:r>
              <a:endParaRPr lang="ru-RU" sz="2800" b="1" dirty="0">
                <a:solidFill>
                  <a:srgbClr val="C00000"/>
                </a:solidFill>
              </a:endParaRPr>
            </a:p>
          </p:txBody>
        </p:sp>
      </p:grpSp>
    </p:spTree>
    <p:extLst>
      <p:ext uri="{BB962C8B-B14F-4D97-AF65-F5344CB8AC3E}">
        <p14:creationId xmlns:p14="http://schemas.microsoft.com/office/powerpoint/2010/main" val="7453684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Группа 32"/>
          <p:cNvGrpSpPr/>
          <p:nvPr/>
        </p:nvGrpSpPr>
        <p:grpSpPr>
          <a:xfrm>
            <a:off x="0" y="1"/>
            <a:ext cx="12192001" cy="1079985"/>
            <a:chOff x="0" y="1"/>
            <a:chExt cx="12192001" cy="1164885"/>
          </a:xfrm>
        </p:grpSpPr>
        <p:sp>
          <p:nvSpPr>
            <p:cNvPr id="34" name="Прямоугольник 33"/>
            <p:cNvSpPr/>
            <p:nvPr/>
          </p:nvSpPr>
          <p:spPr>
            <a:xfrm>
              <a:off x="1" y="9921"/>
              <a:ext cx="12192000" cy="115496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5" name="Рисунок 34"/>
            <p:cNvPicPr>
              <a:picLocks noChangeAspect="1"/>
            </p:cNvPicPr>
            <p:nvPr/>
          </p:nvPicPr>
          <p:blipFill rotWithShape="1">
            <a:blip r:embed="rId2"/>
            <a:srcRect r="6165" b="2930"/>
            <a:stretch/>
          </p:blipFill>
          <p:spPr>
            <a:xfrm>
              <a:off x="0" y="1"/>
              <a:ext cx="11440391" cy="1101435"/>
            </a:xfrm>
            <a:prstGeom prst="rect">
              <a:avLst/>
            </a:prstGeom>
          </p:spPr>
        </p:pic>
        <p:pic>
          <p:nvPicPr>
            <p:cNvPr id="36" name="Рисунок 5"/>
            <p:cNvPicPr>
              <a:picLocks noChangeAspect="1"/>
            </p:cNvPicPr>
            <p:nvPr/>
          </p:nvPicPr>
          <p:blipFill>
            <a:blip r:embed="rId3">
              <a:clrChange>
                <a:clrFrom>
                  <a:srgbClr val="D9D9D9"/>
                </a:clrFrom>
                <a:clrTo>
                  <a:srgbClr val="D9D9D9">
                    <a:alpha val="0"/>
                  </a:srgbClr>
                </a:clrTo>
              </a:clrChange>
              <a:extLst>
                <a:ext uri="{28A0092B-C50C-407E-A947-70E740481C1C}">
                  <a14:useLocalDpi xmlns:a14="http://schemas.microsoft.com/office/drawing/2010/main" val="0"/>
                </a:ext>
              </a:extLst>
            </a:blip>
            <a:srcRect/>
            <a:stretch>
              <a:fillRect/>
            </a:stretch>
          </p:blipFill>
          <p:spPr bwMode="auto">
            <a:xfrm>
              <a:off x="404037" y="94233"/>
              <a:ext cx="763583" cy="94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Заголовок 1"/>
          <p:cNvSpPr>
            <a:spLocks noGrp="1"/>
          </p:cNvSpPr>
          <p:nvPr>
            <p:ph type="title"/>
          </p:nvPr>
        </p:nvSpPr>
        <p:spPr>
          <a:xfrm>
            <a:off x="1141322" y="314060"/>
            <a:ext cx="10703105" cy="554831"/>
          </a:xfrm>
        </p:spPr>
        <p:txBody>
          <a:bodyPr>
            <a:noAutofit/>
          </a:bodyPr>
          <a:lstStyle/>
          <a:p>
            <a:pPr algn="ctr"/>
            <a:r>
              <a:rPr lang="ru-RU" sz="2400" b="1" dirty="0" smtClean="0">
                <a:solidFill>
                  <a:schemeClr val="tx2">
                    <a:lumMod val="50000"/>
                  </a:schemeClr>
                </a:solidFill>
                <a:latin typeface="Segoe UI" panose="020B0502040204020203" pitchFamily="34" charset="0"/>
                <a:cs typeface="Segoe UI" panose="020B0502040204020203" pitchFamily="34" charset="0"/>
              </a:rPr>
              <a:t>УСПЕШНЫЕ ПРАКТИКИ ОСВОЕНИЯ «ДАЛЬНЕВОСТОЧНОГО ГЕКТАРА»</a:t>
            </a:r>
            <a:endParaRPr lang="ru-RU" sz="2400" b="1" dirty="0">
              <a:solidFill>
                <a:schemeClr val="tx2">
                  <a:lumMod val="50000"/>
                </a:schemeClr>
              </a:solidFill>
              <a:latin typeface="Segoe UI" panose="020B0502040204020203" pitchFamily="34" charset="0"/>
              <a:cs typeface="Segoe UI" panose="020B0502040204020203" pitchFamily="34" charset="0"/>
            </a:endParaRPr>
          </a:p>
        </p:txBody>
      </p:sp>
      <p:graphicFrame>
        <p:nvGraphicFramePr>
          <p:cNvPr id="2" name="Схема 1"/>
          <p:cNvGraphicFramePr/>
          <p:nvPr>
            <p:extLst>
              <p:ext uri="{D42A27DB-BD31-4B8C-83A1-F6EECF244321}">
                <p14:modId xmlns:p14="http://schemas.microsoft.com/office/powerpoint/2010/main" val="3763874677"/>
              </p:ext>
            </p:extLst>
          </p:nvPr>
        </p:nvGraphicFramePr>
        <p:xfrm>
          <a:off x="1" y="1034406"/>
          <a:ext cx="783203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Рисунок 13"/>
          <p:cNvPicPr/>
          <p:nvPr/>
        </p:nvPicPr>
        <p:blipFill>
          <a:blip r:embed="rId9">
            <a:extLst>
              <a:ext uri="{28A0092B-C50C-407E-A947-70E740481C1C}">
                <a14:useLocalDpi xmlns:a14="http://schemas.microsoft.com/office/drawing/2010/main" val="0"/>
              </a:ext>
            </a:extLst>
          </a:blip>
          <a:srcRect/>
          <a:stretch>
            <a:fillRect/>
          </a:stretch>
        </p:blipFill>
        <p:spPr bwMode="auto">
          <a:xfrm>
            <a:off x="7009992" y="2614195"/>
            <a:ext cx="4023443" cy="25497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Рисунок 15"/>
          <p:cNvPicPr/>
          <p:nvPr/>
        </p:nvPicPr>
        <p:blipFill>
          <a:blip r:embed="rId10">
            <a:extLst>
              <a:ext uri="{28A0092B-C50C-407E-A947-70E740481C1C}">
                <a14:useLocalDpi xmlns:a14="http://schemas.microsoft.com/office/drawing/2010/main" val="0"/>
              </a:ext>
            </a:extLst>
          </a:blip>
          <a:srcRect/>
          <a:stretch>
            <a:fillRect/>
          </a:stretch>
        </p:blipFill>
        <p:spPr bwMode="auto">
          <a:xfrm>
            <a:off x="8816065" y="868891"/>
            <a:ext cx="2954655" cy="24692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Рисунок 16" descr="S:\Отдел по вопросам Дальневосточного гектара\Успешные практики\УСПЕШНЫЕ ПРАКТИКИ фото\Амурский\Ковалев\Ковалев И.И. фото 1 га 3.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19477" y="4432852"/>
            <a:ext cx="2512802" cy="21857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24686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AFC38E1C-FC17-485D-B02D-EC6B81DCD73C}"/>
              </a:ext>
            </a:extLst>
          </p:cNvPr>
          <p:cNvCxnSpPr>
            <a:cxnSpLocks/>
          </p:cNvCxnSpPr>
          <p:nvPr/>
        </p:nvCxnSpPr>
        <p:spPr>
          <a:xfrm>
            <a:off x="321916" y="745721"/>
            <a:ext cx="11527085" cy="0"/>
          </a:xfrm>
          <a:prstGeom prst="line">
            <a:avLst/>
          </a:prstGeom>
          <a:ln w="15875">
            <a:solidFill>
              <a:srgbClr val="009A4E"/>
            </a:solidFill>
          </a:ln>
        </p:spPr>
        <p:style>
          <a:lnRef idx="1">
            <a:schemeClr val="accent1"/>
          </a:lnRef>
          <a:fillRef idx="0">
            <a:schemeClr val="accent1"/>
          </a:fillRef>
          <a:effectRef idx="0">
            <a:schemeClr val="accent1"/>
          </a:effectRef>
          <a:fontRef idx="minor">
            <a:schemeClr val="tx1"/>
          </a:fontRef>
        </p:style>
      </p:cxnSp>
      <p:sp>
        <p:nvSpPr>
          <p:cNvPr id="3" name="Прямоугольник 2">
            <a:extLst>
              <a:ext uri="{FF2B5EF4-FFF2-40B4-BE49-F238E27FC236}">
                <a16:creationId xmlns="" xmlns:a16="http://schemas.microsoft.com/office/drawing/2014/main" id="{B075A983-E831-4FD6-8115-C87495D1708E}"/>
              </a:ext>
            </a:extLst>
          </p:cNvPr>
          <p:cNvSpPr/>
          <p:nvPr/>
        </p:nvSpPr>
        <p:spPr>
          <a:xfrm>
            <a:off x="6776834" y="2104052"/>
            <a:ext cx="5072168" cy="1646232"/>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829544">
              <a:buFont typeface="+mj-lt"/>
              <a:buAutoNum type="arabicPeriod"/>
            </a:pPr>
            <a:r>
              <a:rPr lang="ru-RU" sz="1300" spc="18" dirty="0">
                <a:solidFill>
                  <a:srgbClr val="E7E6E6">
                    <a:lumMod val="25000"/>
                  </a:srgbClr>
                </a:solidFill>
                <a:latin typeface="Arial Narrow" panose="020B0606020202030204" pitchFamily="34" charset="0"/>
                <a:cs typeface="Arial" panose="020B0604020202020204" pitchFamily="34" charset="0"/>
              </a:rPr>
              <a:t>Формирование и выполнение плана развития приоритетных специализаций сельского хозяйства и несельскохозяйственных видов деятельности МО с участниками программы ДВ га</a:t>
            </a:r>
          </a:p>
          <a:p>
            <a:pPr marL="342900" indent="-342900" defTabSz="829544">
              <a:buFont typeface="+mj-lt"/>
              <a:buAutoNum type="arabicPeriod"/>
            </a:pPr>
            <a:r>
              <a:rPr lang="ru-RU" sz="1300" spc="18" dirty="0">
                <a:solidFill>
                  <a:srgbClr val="E7E6E6">
                    <a:lumMod val="25000"/>
                  </a:srgbClr>
                </a:solidFill>
                <a:latin typeface="Arial Narrow" panose="020B0606020202030204" pitchFamily="34" charset="0"/>
                <a:cs typeface="Arial" panose="020B0604020202020204" pitchFamily="34" charset="0"/>
              </a:rPr>
              <a:t>Формирование потребности различных видов мер государственной поддержки и льготного финансирования для реализации экономических проектов кооперативной модели</a:t>
            </a:r>
          </a:p>
          <a:p>
            <a:pPr marL="342900" indent="-342900" defTabSz="829544">
              <a:buFont typeface="+mj-lt"/>
              <a:buAutoNum type="arabicPeriod"/>
            </a:pPr>
            <a:r>
              <a:rPr lang="ru-RU" sz="1300" spc="18" dirty="0">
                <a:solidFill>
                  <a:srgbClr val="E7E6E6">
                    <a:lumMod val="25000"/>
                  </a:srgbClr>
                </a:solidFill>
                <a:latin typeface="Arial Narrow" panose="020B0606020202030204" pitchFamily="34" charset="0"/>
                <a:cs typeface="Arial" panose="020B0604020202020204" pitchFamily="34" charset="0"/>
              </a:rPr>
              <a:t>Координация процесса формирования и реализация экономических проектов кооперативной модели </a:t>
            </a:r>
          </a:p>
        </p:txBody>
      </p:sp>
      <p:graphicFrame>
        <p:nvGraphicFramePr>
          <p:cNvPr id="2" name="Схема 1">
            <a:extLst>
              <a:ext uri="{FF2B5EF4-FFF2-40B4-BE49-F238E27FC236}">
                <a16:creationId xmlns="" xmlns:a16="http://schemas.microsoft.com/office/drawing/2014/main" id="{EF55F7EF-763D-4F35-818E-7F8DDE0BE3A9}"/>
              </a:ext>
            </a:extLst>
          </p:cNvPr>
          <p:cNvGraphicFramePr/>
          <p:nvPr>
            <p:extLst/>
          </p:nvPr>
        </p:nvGraphicFramePr>
        <p:xfrm>
          <a:off x="243860" y="759996"/>
          <a:ext cx="5924798" cy="4924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Прямоугольник 14">
            <a:extLst>
              <a:ext uri="{FF2B5EF4-FFF2-40B4-BE49-F238E27FC236}">
                <a16:creationId xmlns="" xmlns:a16="http://schemas.microsoft.com/office/drawing/2014/main" id="{08ED15D9-5203-445B-A6F8-2CA0CBD58588}"/>
              </a:ext>
            </a:extLst>
          </p:cNvPr>
          <p:cNvSpPr/>
          <p:nvPr/>
        </p:nvSpPr>
        <p:spPr>
          <a:xfrm>
            <a:off x="6776834" y="3966509"/>
            <a:ext cx="5072167" cy="1646232"/>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829544">
              <a:buFont typeface="+mj-lt"/>
              <a:buAutoNum type="arabicPeriod"/>
            </a:pPr>
            <a:r>
              <a:rPr lang="ru-RU" sz="1300" spc="18" dirty="0">
                <a:solidFill>
                  <a:srgbClr val="E7E6E6">
                    <a:lumMod val="25000"/>
                  </a:srgbClr>
                </a:solidFill>
                <a:latin typeface="Arial Narrow" panose="020B0606020202030204" pitchFamily="34" charset="0"/>
                <a:cs typeface="Arial" panose="020B0604020202020204" pitchFamily="34" charset="0"/>
              </a:rPr>
              <a:t>Сводный план развития приоритетных специализаций сельского хозяйства и несельскохозяйственных видов деятельности региона с участниками программы ДВ га</a:t>
            </a:r>
          </a:p>
          <a:p>
            <a:pPr marL="342900" indent="-342900" defTabSz="829544">
              <a:buFont typeface="+mj-lt"/>
              <a:buAutoNum type="arabicPeriod"/>
            </a:pPr>
            <a:r>
              <a:rPr lang="ru-RU" sz="1300" spc="18" dirty="0">
                <a:solidFill>
                  <a:srgbClr val="E7E6E6">
                    <a:lumMod val="25000"/>
                  </a:srgbClr>
                </a:solidFill>
                <a:latin typeface="Arial Narrow" panose="020B0606020202030204" pitchFamily="34" charset="0"/>
                <a:cs typeface="Arial" panose="020B0604020202020204" pitchFamily="34" charset="0"/>
              </a:rPr>
              <a:t>Консолидация всех мер государственной поддержки и льготного финансирования для реализации экономических проектов кооперативной модели</a:t>
            </a:r>
          </a:p>
          <a:p>
            <a:pPr marL="342900" indent="-342900" defTabSz="829544">
              <a:buFont typeface="+mj-lt"/>
              <a:buAutoNum type="arabicPeriod"/>
            </a:pPr>
            <a:r>
              <a:rPr lang="ru-RU" sz="1300" spc="18" dirty="0">
                <a:solidFill>
                  <a:srgbClr val="E7E6E6">
                    <a:lumMod val="25000"/>
                  </a:srgbClr>
                </a:solidFill>
                <a:latin typeface="Arial Narrow" panose="020B0606020202030204" pitchFamily="34" charset="0"/>
                <a:cs typeface="Arial" panose="020B0604020202020204" pitchFamily="34" charset="0"/>
              </a:rPr>
              <a:t>Мониторинг процесса реализации экономических проектов кооперативной модели</a:t>
            </a:r>
          </a:p>
        </p:txBody>
      </p:sp>
      <p:sp>
        <p:nvSpPr>
          <p:cNvPr id="5" name="Табличка 4">
            <a:extLst>
              <a:ext uri="{FF2B5EF4-FFF2-40B4-BE49-F238E27FC236}">
                <a16:creationId xmlns="" xmlns:a16="http://schemas.microsoft.com/office/drawing/2014/main" id="{556E6874-6499-4BD8-A601-8F5E02EA9303}"/>
              </a:ext>
            </a:extLst>
          </p:cNvPr>
          <p:cNvSpPr/>
          <p:nvPr/>
        </p:nvSpPr>
        <p:spPr>
          <a:xfrm>
            <a:off x="515294" y="5142224"/>
            <a:ext cx="1775637" cy="1554024"/>
          </a:xfrm>
          <a:prstGeom prst="plaqu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b="1" dirty="0">
                <a:solidFill>
                  <a:srgbClr val="5AB06C"/>
                </a:solidFill>
                <a:latin typeface="Arial Narrow" panose="020B0606020202030204" pitchFamily="34" charset="0"/>
              </a:rPr>
              <a:t>АНО АРЧК ДВ</a:t>
            </a:r>
          </a:p>
          <a:p>
            <a:pPr algn="ctr"/>
            <a:endParaRPr lang="ru-RU" sz="1600" b="1" dirty="0">
              <a:solidFill>
                <a:srgbClr val="5AB06C"/>
              </a:solidFill>
              <a:latin typeface="Arial Narrow" panose="020B0606020202030204" pitchFamily="34" charset="0"/>
            </a:endParaRPr>
          </a:p>
        </p:txBody>
      </p:sp>
      <p:pic>
        <p:nvPicPr>
          <p:cNvPr id="7" name="Рисунок 6" descr="Одна шестеренка">
            <a:extLst>
              <a:ext uri="{FF2B5EF4-FFF2-40B4-BE49-F238E27FC236}">
                <a16:creationId xmlns="" xmlns:a16="http://schemas.microsoft.com/office/drawing/2014/main" id="{BFD31E03-0195-43E7-A600-1BC914B6ED5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206259" y="2046671"/>
            <a:ext cx="549349" cy="549349"/>
          </a:xfrm>
          <a:prstGeom prst="rect">
            <a:avLst/>
          </a:prstGeom>
        </p:spPr>
      </p:pic>
      <p:pic>
        <p:nvPicPr>
          <p:cNvPr id="20" name="Рисунок 19" descr="Одна шестеренка">
            <a:extLst>
              <a:ext uri="{FF2B5EF4-FFF2-40B4-BE49-F238E27FC236}">
                <a16:creationId xmlns="" xmlns:a16="http://schemas.microsoft.com/office/drawing/2014/main" id="{DBD40C50-50B0-4CC8-90F2-94F341EDEA9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144997" y="3593648"/>
            <a:ext cx="549349" cy="549349"/>
          </a:xfrm>
          <a:prstGeom prst="rect">
            <a:avLst/>
          </a:prstGeom>
        </p:spPr>
      </p:pic>
      <p:pic>
        <p:nvPicPr>
          <p:cNvPr id="11" name="Рисунок 10" descr="Шестеренки">
            <a:extLst>
              <a:ext uri="{FF2B5EF4-FFF2-40B4-BE49-F238E27FC236}">
                <a16:creationId xmlns="" xmlns:a16="http://schemas.microsoft.com/office/drawing/2014/main" id="{5C894ABF-8174-40BF-9B41-6532D4893F6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3839164" y="4298092"/>
            <a:ext cx="866927" cy="866927"/>
          </a:xfrm>
          <a:prstGeom prst="rect">
            <a:avLst/>
          </a:prstGeom>
        </p:spPr>
      </p:pic>
      <p:sp>
        <p:nvSpPr>
          <p:cNvPr id="18" name="Стрелка: вправо с вырезом 17">
            <a:extLst>
              <a:ext uri="{FF2B5EF4-FFF2-40B4-BE49-F238E27FC236}">
                <a16:creationId xmlns="" xmlns:a16="http://schemas.microsoft.com/office/drawing/2014/main" id="{321C3E69-A328-4CD8-BB16-7AC1ED751BA7}"/>
              </a:ext>
            </a:extLst>
          </p:cNvPr>
          <p:cNvSpPr/>
          <p:nvPr/>
        </p:nvSpPr>
        <p:spPr>
          <a:xfrm rot="18681643">
            <a:off x="2105767" y="4462424"/>
            <a:ext cx="970319" cy="333982"/>
          </a:xfrm>
          <a:prstGeom prst="notchedRightArrow">
            <a:avLst/>
          </a:prstGeom>
          <a:solidFill>
            <a:srgbClr val="5AB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5AB06C"/>
              </a:solidFill>
            </a:endParaRPr>
          </a:p>
        </p:txBody>
      </p:sp>
      <p:sp>
        <p:nvSpPr>
          <p:cNvPr id="31" name="TextBox 30">
            <a:extLst>
              <a:ext uri="{FF2B5EF4-FFF2-40B4-BE49-F238E27FC236}">
                <a16:creationId xmlns="" xmlns:a16="http://schemas.microsoft.com/office/drawing/2014/main" id="{0CFD85E2-038B-45C1-AA02-8FF4D5891BBD}"/>
              </a:ext>
            </a:extLst>
          </p:cNvPr>
          <p:cNvSpPr txBox="1"/>
          <p:nvPr/>
        </p:nvSpPr>
        <p:spPr>
          <a:xfrm>
            <a:off x="83865" y="1273055"/>
            <a:ext cx="2061131" cy="830997"/>
          </a:xfrm>
          <a:prstGeom prst="rect">
            <a:avLst/>
          </a:prstGeom>
          <a:noFill/>
        </p:spPr>
        <p:txBody>
          <a:bodyPr wrap="square" rtlCol="0">
            <a:spAutoFit/>
          </a:bodyPr>
          <a:lstStyle/>
          <a:p>
            <a:r>
              <a:rPr lang="ru-RU" sz="1200" b="1" dirty="0">
                <a:solidFill>
                  <a:srgbClr val="70AD47">
                    <a:lumMod val="50000"/>
                  </a:srgbClr>
                </a:solidFill>
                <a:latin typeface="Arial Narrow" panose="020B0606020202030204" pitchFamily="34" charset="0"/>
              </a:rPr>
              <a:t>Проекты + Потребность в мерах поддержки = </a:t>
            </a:r>
            <a:r>
              <a:rPr lang="ru-RU" sz="1200" b="1" dirty="0">
                <a:solidFill>
                  <a:srgbClr val="ED7D31">
                    <a:lumMod val="50000"/>
                  </a:srgbClr>
                </a:solidFill>
                <a:latin typeface="Arial Narrow" panose="020B0606020202030204" pitchFamily="34" charset="0"/>
              </a:rPr>
              <a:t>Производственные объекты</a:t>
            </a:r>
          </a:p>
          <a:p>
            <a:r>
              <a:rPr lang="ru-RU" sz="1200" dirty="0">
                <a:solidFill>
                  <a:srgbClr val="ED7D31">
                    <a:lumMod val="50000"/>
                  </a:srgbClr>
                </a:solidFill>
                <a:latin typeface="Arial Narrow" panose="020B0606020202030204" pitchFamily="34" charset="0"/>
              </a:rPr>
              <a:t>новые КФХ, ЛПХ и СПоК</a:t>
            </a:r>
          </a:p>
        </p:txBody>
      </p:sp>
      <p:sp>
        <p:nvSpPr>
          <p:cNvPr id="33" name="TextBox 32">
            <a:extLst>
              <a:ext uri="{FF2B5EF4-FFF2-40B4-BE49-F238E27FC236}">
                <a16:creationId xmlns="" xmlns:a16="http://schemas.microsoft.com/office/drawing/2014/main" id="{4EC6EA27-DEE6-4E25-9830-035E3AB18108}"/>
              </a:ext>
            </a:extLst>
          </p:cNvPr>
          <p:cNvSpPr txBox="1"/>
          <p:nvPr/>
        </p:nvSpPr>
        <p:spPr>
          <a:xfrm>
            <a:off x="312123" y="4088243"/>
            <a:ext cx="2061131" cy="1015663"/>
          </a:xfrm>
          <a:prstGeom prst="rect">
            <a:avLst/>
          </a:prstGeom>
          <a:noFill/>
        </p:spPr>
        <p:txBody>
          <a:bodyPr wrap="square" rtlCol="0">
            <a:spAutoFit/>
          </a:bodyPr>
          <a:lstStyle/>
          <a:p>
            <a:r>
              <a:rPr lang="ru-RU" sz="1200" b="1" dirty="0">
                <a:solidFill>
                  <a:srgbClr val="FF0000"/>
                </a:solidFill>
                <a:latin typeface="Arial Narrow" panose="020B0606020202030204" pitchFamily="34" charset="0"/>
              </a:rPr>
              <a:t>Готовые решения </a:t>
            </a:r>
            <a:r>
              <a:rPr lang="ru-RU" sz="1200" b="1" dirty="0">
                <a:solidFill>
                  <a:srgbClr val="70AD47">
                    <a:lumMod val="50000"/>
                  </a:srgbClr>
                </a:solidFill>
                <a:latin typeface="Arial Narrow" panose="020B0606020202030204" pitchFamily="34" charset="0"/>
              </a:rPr>
              <a:t>+ Обучение и наставничество </a:t>
            </a:r>
            <a:r>
              <a:rPr lang="ru-RU" sz="1200" dirty="0">
                <a:solidFill>
                  <a:srgbClr val="70AD47">
                    <a:lumMod val="50000"/>
                  </a:srgbClr>
                </a:solidFill>
                <a:latin typeface="Arial Narrow" panose="020B0606020202030204" pitchFamily="34" charset="0"/>
              </a:rPr>
              <a:t>методические материалы, онлайн </a:t>
            </a:r>
            <a:r>
              <a:rPr lang="ru-RU" sz="1200" dirty="0" smtClean="0">
                <a:solidFill>
                  <a:srgbClr val="70AD47">
                    <a:lumMod val="50000"/>
                  </a:srgbClr>
                </a:solidFill>
                <a:latin typeface="Arial Narrow" panose="020B0606020202030204" pitchFamily="34" charset="0"/>
              </a:rPr>
              <a:t>консультации, наставничество</a:t>
            </a:r>
            <a:endParaRPr lang="ru-RU" sz="1200" dirty="0">
              <a:solidFill>
                <a:srgbClr val="ED7D31">
                  <a:lumMod val="50000"/>
                </a:srgbClr>
              </a:solidFill>
              <a:latin typeface="Arial Narrow" panose="020B0606020202030204" pitchFamily="34" charset="0"/>
            </a:endParaRPr>
          </a:p>
        </p:txBody>
      </p:sp>
      <p:sp>
        <p:nvSpPr>
          <p:cNvPr id="23" name="TextBox 22">
            <a:extLst>
              <a:ext uri="{FF2B5EF4-FFF2-40B4-BE49-F238E27FC236}">
                <a16:creationId xmlns="" xmlns:a16="http://schemas.microsoft.com/office/drawing/2014/main" id="{E23546B2-D630-4B50-A1E4-23A29CA736BA}"/>
              </a:ext>
            </a:extLst>
          </p:cNvPr>
          <p:cNvSpPr txBox="1"/>
          <p:nvPr/>
        </p:nvSpPr>
        <p:spPr>
          <a:xfrm>
            <a:off x="5399533" y="2192362"/>
            <a:ext cx="1377301" cy="830997"/>
          </a:xfrm>
          <a:prstGeom prst="rect">
            <a:avLst/>
          </a:prstGeom>
          <a:noFill/>
        </p:spPr>
        <p:txBody>
          <a:bodyPr wrap="square" rtlCol="0">
            <a:spAutoFit/>
          </a:bodyPr>
          <a:lstStyle/>
          <a:p>
            <a:r>
              <a:rPr lang="ru-RU" sz="1200" b="1" dirty="0">
                <a:solidFill>
                  <a:srgbClr val="70AD47">
                    <a:lumMod val="50000"/>
                  </a:srgbClr>
                </a:solidFill>
                <a:latin typeface="Arial Narrow" panose="020B0606020202030204" pitchFamily="34" charset="0"/>
              </a:rPr>
              <a:t>План развития </a:t>
            </a:r>
            <a:r>
              <a:rPr lang="ru-RU" sz="1200" dirty="0">
                <a:solidFill>
                  <a:srgbClr val="70AD47">
                    <a:lumMod val="50000"/>
                  </a:srgbClr>
                </a:solidFill>
                <a:latin typeface="Arial Narrow" panose="020B0606020202030204" pitchFamily="34" charset="0"/>
              </a:rPr>
              <a:t>(внедрение кооперативной модели МО)</a:t>
            </a:r>
          </a:p>
        </p:txBody>
      </p:sp>
      <p:pic>
        <p:nvPicPr>
          <p:cNvPr id="4" name="Рисунок 3"/>
          <p:cNvPicPr>
            <a:picLocks noChangeAspect="1"/>
          </p:cNvPicPr>
          <p:nvPr/>
        </p:nvPicPr>
        <p:blipFill>
          <a:blip r:embed="rId12"/>
          <a:stretch>
            <a:fillRect/>
          </a:stretch>
        </p:blipFill>
        <p:spPr>
          <a:xfrm>
            <a:off x="4488004" y="5610134"/>
            <a:ext cx="1676545" cy="871804"/>
          </a:xfrm>
          <a:prstGeom prst="rect">
            <a:avLst/>
          </a:prstGeom>
        </p:spPr>
      </p:pic>
      <p:sp>
        <p:nvSpPr>
          <p:cNvPr id="25" name="TextBox 24">
            <a:extLst>
              <a:ext uri="{FF2B5EF4-FFF2-40B4-BE49-F238E27FC236}">
                <a16:creationId xmlns="" xmlns:a16="http://schemas.microsoft.com/office/drawing/2014/main" id="{13FAAAAE-5D2C-43A0-9010-D7C6EE0A190C}"/>
              </a:ext>
            </a:extLst>
          </p:cNvPr>
          <p:cNvSpPr txBox="1"/>
          <p:nvPr/>
        </p:nvSpPr>
        <p:spPr>
          <a:xfrm>
            <a:off x="4590576" y="908936"/>
            <a:ext cx="1731790" cy="1200329"/>
          </a:xfrm>
          <a:prstGeom prst="rect">
            <a:avLst/>
          </a:prstGeom>
          <a:noFill/>
        </p:spPr>
        <p:txBody>
          <a:bodyPr wrap="square" rtlCol="0">
            <a:spAutoFit/>
          </a:bodyPr>
          <a:lstStyle/>
          <a:p>
            <a:r>
              <a:rPr lang="ru-RU" sz="1200" b="1" dirty="0">
                <a:solidFill>
                  <a:srgbClr val="70AD47">
                    <a:lumMod val="50000"/>
                  </a:srgbClr>
                </a:solidFill>
                <a:latin typeface="Arial Narrow" panose="020B0606020202030204" pitchFamily="34" charset="0"/>
              </a:rPr>
              <a:t>Протоколы заседания Организационных комитетов инициативных групп </a:t>
            </a:r>
            <a:r>
              <a:rPr lang="ru-RU" sz="1200" dirty="0">
                <a:solidFill>
                  <a:srgbClr val="70AD47">
                    <a:lumMod val="50000"/>
                  </a:srgbClr>
                </a:solidFill>
                <a:latin typeface="Arial Narrow" panose="020B0606020202030204" pitchFamily="34" charset="0"/>
              </a:rPr>
              <a:t>внедрения кооперативной модели МО</a:t>
            </a:r>
          </a:p>
        </p:txBody>
      </p:sp>
      <p:sp>
        <p:nvSpPr>
          <p:cNvPr id="26" name="TextBox 25">
            <a:extLst>
              <a:ext uri="{FF2B5EF4-FFF2-40B4-BE49-F238E27FC236}">
                <a16:creationId xmlns="" xmlns:a16="http://schemas.microsoft.com/office/drawing/2014/main" id="{1DF9CA4F-0594-4CC1-BCE3-1563B15FE5AA}"/>
              </a:ext>
            </a:extLst>
          </p:cNvPr>
          <p:cNvSpPr txBox="1"/>
          <p:nvPr/>
        </p:nvSpPr>
        <p:spPr>
          <a:xfrm>
            <a:off x="2428057" y="5650941"/>
            <a:ext cx="1841841" cy="646331"/>
          </a:xfrm>
          <a:prstGeom prst="rect">
            <a:avLst/>
          </a:prstGeom>
          <a:noFill/>
        </p:spPr>
        <p:txBody>
          <a:bodyPr wrap="square" rtlCol="0">
            <a:spAutoFit/>
          </a:bodyPr>
          <a:lstStyle/>
          <a:p>
            <a:r>
              <a:rPr lang="ru-RU" sz="1200" b="1" dirty="0" smtClean="0">
                <a:solidFill>
                  <a:srgbClr val="70AD47">
                    <a:lumMod val="50000"/>
                  </a:srgbClr>
                </a:solidFill>
                <a:latin typeface="Arial Narrow" panose="020B0606020202030204" pitchFamily="34" charset="0"/>
              </a:rPr>
              <a:t>«дорожная карта</a:t>
            </a:r>
            <a:r>
              <a:rPr lang="ru-RU" sz="1200" dirty="0" smtClean="0">
                <a:solidFill>
                  <a:srgbClr val="70AD47">
                    <a:lumMod val="50000"/>
                  </a:srgbClr>
                </a:solidFill>
                <a:latin typeface="Arial Narrow" panose="020B0606020202030204" pitchFamily="34" charset="0"/>
              </a:rPr>
              <a:t>» </a:t>
            </a:r>
            <a:r>
              <a:rPr lang="ru-RU" sz="1200" dirty="0">
                <a:solidFill>
                  <a:srgbClr val="70AD47">
                    <a:lumMod val="50000"/>
                  </a:srgbClr>
                </a:solidFill>
                <a:latin typeface="Arial Narrow" panose="020B0606020202030204" pitchFamily="34" charset="0"/>
              </a:rPr>
              <a:t>(</a:t>
            </a:r>
            <a:r>
              <a:rPr lang="ru-RU" sz="1200" dirty="0" smtClean="0">
                <a:solidFill>
                  <a:srgbClr val="70AD47">
                    <a:lumMod val="50000"/>
                  </a:srgbClr>
                </a:solidFill>
                <a:latin typeface="Arial Narrow" panose="020B0606020202030204" pitchFamily="34" charset="0"/>
              </a:rPr>
              <a:t>план-график) </a:t>
            </a:r>
            <a:r>
              <a:rPr lang="ru-RU" sz="1200" b="1" dirty="0">
                <a:solidFill>
                  <a:srgbClr val="70AD47">
                    <a:lumMod val="50000"/>
                  </a:srgbClr>
                </a:solidFill>
                <a:latin typeface="Arial Narrow" panose="020B0606020202030204" pitchFamily="34" charset="0"/>
              </a:rPr>
              <a:t>внедрения кооперативной модели</a:t>
            </a:r>
          </a:p>
        </p:txBody>
      </p:sp>
      <p:sp>
        <p:nvSpPr>
          <p:cNvPr id="27" name="Прямоугольник 26">
            <a:extLst>
              <a:ext uri="{FF2B5EF4-FFF2-40B4-BE49-F238E27FC236}">
                <a16:creationId xmlns="" xmlns:a16="http://schemas.microsoft.com/office/drawing/2014/main" id="{08ED15D9-5203-445B-A6F8-2CA0CBD58588}"/>
              </a:ext>
            </a:extLst>
          </p:cNvPr>
          <p:cNvSpPr/>
          <p:nvPr/>
        </p:nvSpPr>
        <p:spPr>
          <a:xfrm>
            <a:off x="6705607" y="1177939"/>
            <a:ext cx="5072168" cy="67619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29544"/>
            <a:r>
              <a:rPr lang="ru-RU" sz="1300" b="1" spc="18" dirty="0" smtClean="0">
                <a:solidFill>
                  <a:srgbClr val="70AD47">
                    <a:lumMod val="50000"/>
                  </a:srgbClr>
                </a:solidFill>
                <a:latin typeface="Arial Narrow" panose="020B0606020202030204" pitchFamily="34" charset="0"/>
                <a:cs typeface="Arial" panose="020B0604020202020204" pitchFamily="34" charset="0"/>
              </a:rPr>
              <a:t>   Межведомственная</a:t>
            </a:r>
            <a:r>
              <a:rPr lang="ru-RU" sz="1300" spc="18" dirty="0" smtClean="0">
                <a:solidFill>
                  <a:srgbClr val="E7E6E6">
                    <a:lumMod val="25000"/>
                  </a:srgbClr>
                </a:solidFill>
                <a:latin typeface="Arial Narrow" panose="020B0606020202030204" pitchFamily="34" charset="0"/>
                <a:cs typeface="Arial" panose="020B0604020202020204" pitchFamily="34" charset="0"/>
              </a:rPr>
              <a:t> </a:t>
            </a:r>
            <a:r>
              <a:rPr lang="ru-RU" sz="1300" spc="18" dirty="0">
                <a:solidFill>
                  <a:srgbClr val="E7E6E6">
                    <a:lumMod val="25000"/>
                  </a:srgbClr>
                </a:solidFill>
                <a:latin typeface="Arial Narrow" panose="020B0606020202030204" pitchFamily="34" charset="0"/>
                <a:cs typeface="Arial" panose="020B0604020202020204" pitchFamily="34" charset="0"/>
              </a:rPr>
              <a:t>региональная </a:t>
            </a:r>
            <a:r>
              <a:rPr lang="ru-RU" sz="1300" b="1" spc="18" dirty="0">
                <a:solidFill>
                  <a:srgbClr val="70AD47">
                    <a:lumMod val="50000"/>
                  </a:srgbClr>
                </a:solidFill>
                <a:latin typeface="Arial Narrow" panose="020B0606020202030204" pitchFamily="34" charset="0"/>
                <a:cs typeface="Arial" panose="020B0604020202020204" pitchFamily="34" charset="0"/>
              </a:rPr>
              <a:t>комиссия</a:t>
            </a:r>
            <a:r>
              <a:rPr lang="ru-RU" sz="1300" spc="18" dirty="0">
                <a:solidFill>
                  <a:srgbClr val="E7E6E6">
                    <a:lumMod val="25000"/>
                  </a:srgbClr>
                </a:solidFill>
                <a:latin typeface="Arial Narrow" panose="020B0606020202030204" pitchFamily="34" charset="0"/>
                <a:cs typeface="Arial" panose="020B0604020202020204" pitchFamily="34" charset="0"/>
              </a:rPr>
              <a:t> </a:t>
            </a:r>
            <a:r>
              <a:rPr lang="ru-RU" sz="1300" spc="18" dirty="0">
                <a:solidFill>
                  <a:srgbClr val="70AD47">
                    <a:lumMod val="50000"/>
                  </a:srgbClr>
                </a:solidFill>
                <a:latin typeface="Arial Narrow" panose="020B0606020202030204" pitchFamily="34" charset="0"/>
                <a:cs typeface="Arial" panose="020B0604020202020204" pitchFamily="34" charset="0"/>
              </a:rPr>
              <a:t>по содействию </a:t>
            </a:r>
            <a:r>
              <a:rPr lang="ru-RU" sz="1300" spc="18" dirty="0" smtClean="0">
                <a:solidFill>
                  <a:srgbClr val="70AD47">
                    <a:lumMod val="50000"/>
                  </a:srgbClr>
                </a:solidFill>
                <a:latin typeface="Arial Narrow" panose="020B0606020202030204" pitchFamily="34" charset="0"/>
                <a:cs typeface="Arial" panose="020B0604020202020204" pitchFamily="34" charset="0"/>
              </a:rPr>
              <a:t>освоения</a:t>
            </a:r>
            <a:br>
              <a:rPr lang="ru-RU" sz="1300" spc="18" dirty="0" smtClean="0">
                <a:solidFill>
                  <a:srgbClr val="70AD47">
                    <a:lumMod val="50000"/>
                  </a:srgbClr>
                </a:solidFill>
                <a:latin typeface="Arial Narrow" panose="020B0606020202030204" pitchFamily="34" charset="0"/>
                <a:cs typeface="Arial" panose="020B0604020202020204" pitchFamily="34" charset="0"/>
              </a:rPr>
            </a:br>
            <a:r>
              <a:rPr lang="ru-RU" sz="1300" spc="18" dirty="0" smtClean="0">
                <a:solidFill>
                  <a:srgbClr val="70AD47">
                    <a:lumMod val="50000"/>
                  </a:srgbClr>
                </a:solidFill>
                <a:latin typeface="Arial Narrow" panose="020B0606020202030204" pitchFamily="34" charset="0"/>
                <a:cs typeface="Arial" panose="020B0604020202020204" pitchFamily="34" charset="0"/>
              </a:rPr>
              <a:t>   </a:t>
            </a:r>
            <a:r>
              <a:rPr lang="ru-RU" sz="1300" spc="18" dirty="0">
                <a:solidFill>
                  <a:srgbClr val="70AD47">
                    <a:lumMod val="50000"/>
                  </a:srgbClr>
                </a:solidFill>
                <a:latin typeface="Arial Narrow" panose="020B0606020202030204" pitchFamily="34" charset="0"/>
                <a:cs typeface="Arial" panose="020B0604020202020204" pitchFamily="34" charset="0"/>
              </a:rPr>
              <a:t>«дальневосточных гектаров»</a:t>
            </a:r>
            <a:r>
              <a:rPr lang="ru-RU" sz="1300" spc="18" dirty="0">
                <a:solidFill>
                  <a:srgbClr val="E7E6E6">
                    <a:lumMod val="25000"/>
                  </a:srgbClr>
                </a:solidFill>
                <a:latin typeface="Arial Narrow" panose="020B0606020202030204" pitchFamily="34" charset="0"/>
                <a:cs typeface="Arial" panose="020B0604020202020204" pitchFamily="34" charset="0"/>
              </a:rPr>
              <a:t> </a:t>
            </a:r>
          </a:p>
        </p:txBody>
      </p:sp>
      <p:grpSp>
        <p:nvGrpSpPr>
          <p:cNvPr id="30" name="Группа 29"/>
          <p:cNvGrpSpPr/>
          <p:nvPr/>
        </p:nvGrpSpPr>
        <p:grpSpPr>
          <a:xfrm>
            <a:off x="68548" y="-254146"/>
            <a:ext cx="12192001" cy="1079985"/>
            <a:chOff x="0" y="1"/>
            <a:chExt cx="12192001" cy="1164885"/>
          </a:xfrm>
        </p:grpSpPr>
        <p:sp>
          <p:nvSpPr>
            <p:cNvPr id="32" name="Прямоугольник 31"/>
            <p:cNvSpPr/>
            <p:nvPr/>
          </p:nvSpPr>
          <p:spPr>
            <a:xfrm>
              <a:off x="1" y="9921"/>
              <a:ext cx="12192000" cy="1154965"/>
            </a:xfrm>
            <a:prstGeom prst="rect">
              <a:avLst/>
            </a:prstGeom>
            <a:solidFill>
              <a:srgbClr val="FAFAFA"/>
            </a:solidFill>
            <a:ln w="12700" cap="flat" cmpd="sng" algn="ctr">
              <a:noFill/>
              <a:prstDash val="solid"/>
              <a:miter lim="800000"/>
            </a:ln>
            <a:effectLst/>
          </p:spPr>
          <p:txBody>
            <a:bodyPr rtlCol="0" anchor="ctr"/>
            <a:lstStyle/>
            <a:p>
              <a:pPr algn="ctr" defTabSz="914400"/>
              <a:endParaRPr lang="ru-RU" kern="0" smtClean="0">
                <a:solidFill>
                  <a:prstClr val="white"/>
                </a:solidFill>
              </a:endParaRPr>
            </a:p>
          </p:txBody>
        </p:sp>
        <p:pic>
          <p:nvPicPr>
            <p:cNvPr id="34" name="Рисунок 33"/>
            <p:cNvPicPr>
              <a:picLocks noChangeAspect="1"/>
            </p:cNvPicPr>
            <p:nvPr/>
          </p:nvPicPr>
          <p:blipFill rotWithShape="1">
            <a:blip r:embed="rId13"/>
            <a:srcRect r="6165" b="2930"/>
            <a:stretch/>
          </p:blipFill>
          <p:spPr>
            <a:xfrm>
              <a:off x="0" y="1"/>
              <a:ext cx="11440391" cy="1101435"/>
            </a:xfrm>
            <a:prstGeom prst="rect">
              <a:avLst/>
            </a:prstGeom>
          </p:spPr>
        </p:pic>
        <p:pic>
          <p:nvPicPr>
            <p:cNvPr id="35" name="Рисунок 5"/>
            <p:cNvPicPr>
              <a:picLocks noChangeAspect="1"/>
            </p:cNvPicPr>
            <p:nvPr/>
          </p:nvPicPr>
          <p:blipFill>
            <a:blip r:embed="rId14" cstate="print">
              <a:clrChange>
                <a:clrFrom>
                  <a:srgbClr val="D9D9D9"/>
                </a:clrFrom>
                <a:clrTo>
                  <a:srgbClr val="D9D9D9">
                    <a:alpha val="0"/>
                  </a:srgbClr>
                </a:clrTo>
              </a:clrChange>
              <a:extLst>
                <a:ext uri="{28A0092B-C50C-407E-A947-70E740481C1C}">
                  <a14:useLocalDpi xmlns:a14="http://schemas.microsoft.com/office/drawing/2010/main" val="0"/>
                </a:ext>
              </a:extLst>
            </a:blip>
            <a:srcRect/>
            <a:stretch>
              <a:fillRect/>
            </a:stretch>
          </p:blipFill>
          <p:spPr bwMode="auto">
            <a:xfrm>
              <a:off x="404037" y="94233"/>
              <a:ext cx="763583" cy="94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Заголовок 1"/>
          <p:cNvSpPr>
            <a:spLocks noGrp="1"/>
          </p:cNvSpPr>
          <p:nvPr>
            <p:ph type="title"/>
          </p:nvPr>
        </p:nvSpPr>
        <p:spPr>
          <a:xfrm>
            <a:off x="1342688" y="-291038"/>
            <a:ext cx="10515600" cy="774113"/>
          </a:xfrm>
        </p:spPr>
        <p:txBody>
          <a:bodyPr>
            <a:noAutofit/>
          </a:bodyPr>
          <a:lstStyle/>
          <a:p>
            <a:pPr algn="ctr"/>
            <a:r>
              <a:rPr lang="ru-RU" sz="2400" b="1" dirty="0" smtClean="0">
                <a:solidFill>
                  <a:schemeClr val="tx2">
                    <a:lumMod val="50000"/>
                  </a:schemeClr>
                </a:solidFill>
                <a:latin typeface="Segoe UI" panose="020B0502040204020203" pitchFamily="34" charset="0"/>
                <a:cs typeface="Segoe UI" panose="020B0502040204020203" pitchFamily="34" charset="0"/>
              </a:rPr>
              <a:t>ФУНКЦИОНАЛЬНАЯ СТРУКТУРА ВНЕДРЕНИЯ КООПЕРАТИВНОЙ МОДЕЛИ ОСВОЕНИЯ «ДАЛЬНЕВОСТОЧНЫХ ГЕКТАРОВ»</a:t>
            </a:r>
            <a:endParaRPr lang="ru-RU" sz="2400" b="1" dirty="0">
              <a:solidFill>
                <a:schemeClr val="tx2">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91508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57" y="-539543"/>
            <a:ext cx="12193057" cy="1079086"/>
          </a:xfrm>
          <a:prstGeom prst="rect">
            <a:avLst/>
          </a:prstGeom>
        </p:spPr>
      </p:pic>
      <p:cxnSp>
        <p:nvCxnSpPr>
          <p:cNvPr id="10" name="Прямая соединительная линия 9">
            <a:extLst>
              <a:ext uri="{FF2B5EF4-FFF2-40B4-BE49-F238E27FC236}">
                <a16:creationId xmlns="" xmlns:a16="http://schemas.microsoft.com/office/drawing/2014/main" id="{AFC38E1C-FC17-485D-B02D-EC6B81DCD73C}"/>
              </a:ext>
            </a:extLst>
          </p:cNvPr>
          <p:cNvCxnSpPr>
            <a:cxnSpLocks/>
          </p:cNvCxnSpPr>
          <p:nvPr/>
        </p:nvCxnSpPr>
        <p:spPr>
          <a:xfrm>
            <a:off x="227913" y="745721"/>
            <a:ext cx="11527085" cy="0"/>
          </a:xfrm>
          <a:prstGeom prst="line">
            <a:avLst/>
          </a:prstGeom>
          <a:ln w="15875">
            <a:solidFill>
              <a:srgbClr val="009A4E"/>
            </a:solidFill>
          </a:ln>
        </p:spPr>
        <p:style>
          <a:lnRef idx="1">
            <a:schemeClr val="accent1"/>
          </a:lnRef>
          <a:fillRef idx="0">
            <a:schemeClr val="accent1"/>
          </a:fillRef>
          <a:effectRef idx="0">
            <a:schemeClr val="accent1"/>
          </a:effectRef>
          <a:fontRef idx="minor">
            <a:schemeClr val="tx1"/>
          </a:fontRef>
        </p:style>
      </p:cxnSp>
      <p:sp>
        <p:nvSpPr>
          <p:cNvPr id="39" name="Title 3">
            <a:extLst>
              <a:ext uri="{FF2B5EF4-FFF2-40B4-BE49-F238E27FC236}">
                <a16:creationId xmlns="" xmlns:a16="http://schemas.microsoft.com/office/drawing/2014/main" id="{28235418-4CCD-43B2-84C1-FF5FFDC17225}"/>
              </a:ext>
            </a:extLst>
          </p:cNvPr>
          <p:cNvSpPr>
            <a:spLocks noGrp="1"/>
          </p:cNvSpPr>
          <p:nvPr>
            <p:ph type="title"/>
          </p:nvPr>
        </p:nvSpPr>
        <p:spPr>
          <a:xfrm>
            <a:off x="1197177" y="-348677"/>
            <a:ext cx="10817455" cy="422753"/>
          </a:xfrm>
        </p:spPr>
        <p:txBody>
          <a:bodyPr>
            <a:normAutofit fontScale="90000"/>
          </a:bodyPr>
          <a:lstStyle/>
          <a:p>
            <a:pPr algn="ctr"/>
            <a:r>
              <a:rPr lang="ru-RU" sz="2400" b="1" dirty="0" smtClean="0">
                <a:solidFill>
                  <a:schemeClr val="tx2">
                    <a:lumMod val="50000"/>
                  </a:schemeClr>
                </a:solidFill>
                <a:latin typeface="Segoe UI" panose="020B0502040204020203" pitchFamily="34" charset="0"/>
                <a:cs typeface="Segoe UI" panose="020B0502040204020203" pitchFamily="34" charset="0"/>
              </a:rPr>
              <a:t>ДОРОЖНАЯ КАРТА ПО ВНЕДРЕНИЮ КООПЕРАТИВНОЙ МОДЕЛИ ОСВОЕНИЯ «ДАЛЬНЕВОСТОЧНЫХ ГЕКТАРОВ»</a:t>
            </a:r>
            <a:endParaRPr lang="ru-RU" sz="2400" b="1" dirty="0">
              <a:solidFill>
                <a:schemeClr val="tx2">
                  <a:lumMod val="50000"/>
                </a:schemeClr>
              </a:solidFill>
              <a:latin typeface="Segoe UI" panose="020B0502040204020203" pitchFamily="34" charset="0"/>
              <a:cs typeface="Segoe UI" panose="020B0502040204020203" pitchFamily="34" charset="0"/>
            </a:endParaRPr>
          </a:p>
        </p:txBody>
      </p:sp>
      <p:graphicFrame>
        <p:nvGraphicFramePr>
          <p:cNvPr id="2" name="Таблица 1">
            <a:extLst>
              <a:ext uri="{FF2B5EF4-FFF2-40B4-BE49-F238E27FC236}">
                <a16:creationId xmlns="" xmlns:a16="http://schemas.microsoft.com/office/drawing/2014/main" id="{9A55A70A-BC9F-4BCF-BEAB-1C02A8ED492B}"/>
              </a:ext>
            </a:extLst>
          </p:cNvPr>
          <p:cNvGraphicFramePr>
            <a:graphicFrameLocks noGrp="1"/>
          </p:cNvGraphicFramePr>
          <p:nvPr>
            <p:extLst>
              <p:ext uri="{D42A27DB-BD31-4B8C-83A1-F6EECF244321}">
                <p14:modId xmlns:p14="http://schemas.microsoft.com/office/powerpoint/2010/main" val="2148170303"/>
              </p:ext>
            </p:extLst>
          </p:nvPr>
        </p:nvGraphicFramePr>
        <p:xfrm>
          <a:off x="227912" y="559445"/>
          <a:ext cx="11527086" cy="6128395"/>
        </p:xfrm>
        <a:graphic>
          <a:graphicData uri="http://schemas.openxmlformats.org/drawingml/2006/table">
            <a:tbl>
              <a:tblPr firstRow="1" bandRow="1">
                <a:tableStyleId>{93296810-A885-4BE3-A3E7-6D5BEEA58F35}</a:tableStyleId>
              </a:tblPr>
              <a:tblGrid>
                <a:gridCol w="597277">
                  <a:extLst>
                    <a:ext uri="{9D8B030D-6E8A-4147-A177-3AD203B41FA5}">
                      <a16:colId xmlns="" xmlns:a16="http://schemas.microsoft.com/office/drawing/2014/main" val="2114276800"/>
                    </a:ext>
                  </a:extLst>
                </a:gridCol>
                <a:gridCol w="6835698">
                  <a:extLst>
                    <a:ext uri="{9D8B030D-6E8A-4147-A177-3AD203B41FA5}">
                      <a16:colId xmlns="" xmlns:a16="http://schemas.microsoft.com/office/drawing/2014/main" val="1174914570"/>
                    </a:ext>
                  </a:extLst>
                </a:gridCol>
                <a:gridCol w="1483113">
                  <a:extLst>
                    <a:ext uri="{9D8B030D-6E8A-4147-A177-3AD203B41FA5}">
                      <a16:colId xmlns="" xmlns:a16="http://schemas.microsoft.com/office/drawing/2014/main" val="1141442175"/>
                    </a:ext>
                  </a:extLst>
                </a:gridCol>
                <a:gridCol w="2610998">
                  <a:extLst>
                    <a:ext uri="{9D8B030D-6E8A-4147-A177-3AD203B41FA5}">
                      <a16:colId xmlns="" xmlns:a16="http://schemas.microsoft.com/office/drawing/2014/main" val="4205786291"/>
                    </a:ext>
                  </a:extLst>
                </a:gridCol>
              </a:tblGrid>
              <a:tr h="489595">
                <a:tc>
                  <a:txBody>
                    <a:bodyPr/>
                    <a:lstStyle/>
                    <a:p>
                      <a:pPr algn="ctr"/>
                      <a:r>
                        <a:rPr lang="ru-RU" sz="1600" dirty="0">
                          <a:latin typeface="Arial Narrow" panose="020B0606020202030204" pitchFamily="34" charset="0"/>
                        </a:rPr>
                        <a:t>№</a:t>
                      </a:r>
                    </a:p>
                  </a:txBody>
                  <a:tcPr/>
                </a:tc>
                <a:tc>
                  <a:txBody>
                    <a:bodyPr/>
                    <a:lstStyle/>
                    <a:p>
                      <a:pPr algn="ctr"/>
                      <a:r>
                        <a:rPr lang="ru-RU" sz="1600" dirty="0">
                          <a:latin typeface="Arial Narrow" panose="020B0606020202030204" pitchFamily="34" charset="0"/>
                        </a:rPr>
                        <a:t>Мероприятие</a:t>
                      </a:r>
                    </a:p>
                  </a:txBody>
                  <a:tcPr/>
                </a:tc>
                <a:tc>
                  <a:txBody>
                    <a:bodyPr/>
                    <a:lstStyle/>
                    <a:p>
                      <a:pPr algn="ctr"/>
                      <a:r>
                        <a:rPr lang="ru-RU" sz="1600" dirty="0">
                          <a:latin typeface="Arial Narrow" panose="020B0606020202030204" pitchFamily="34" charset="0"/>
                        </a:rPr>
                        <a:t>Срок</a:t>
                      </a:r>
                    </a:p>
                  </a:txBody>
                  <a:tcPr/>
                </a:tc>
                <a:tc>
                  <a:txBody>
                    <a:bodyPr/>
                    <a:lstStyle/>
                    <a:p>
                      <a:pPr algn="ctr"/>
                      <a:r>
                        <a:rPr lang="ru-RU" sz="1600" dirty="0">
                          <a:latin typeface="Arial Narrow" panose="020B0606020202030204" pitchFamily="34" charset="0"/>
                        </a:rPr>
                        <a:t>Исполнители</a:t>
                      </a:r>
                    </a:p>
                  </a:txBody>
                  <a:tcPr/>
                </a:tc>
                <a:extLst>
                  <a:ext uri="{0D108BD9-81ED-4DB2-BD59-A6C34878D82A}">
                    <a16:rowId xmlns="" xmlns:a16="http://schemas.microsoft.com/office/drawing/2014/main" val="2152962447"/>
                  </a:ext>
                </a:extLst>
              </a:tr>
              <a:tr h="1136475">
                <a:tc>
                  <a:txBody>
                    <a:bodyPr/>
                    <a:lstStyle/>
                    <a:p>
                      <a:pPr algn="ctr"/>
                      <a:r>
                        <a:rPr lang="ru-RU" sz="1400" dirty="0">
                          <a:latin typeface="Arial Narrow" panose="020B0606020202030204" pitchFamily="34" charset="0"/>
                        </a:rPr>
                        <a:t>1</a:t>
                      </a:r>
                    </a:p>
                    <a:p>
                      <a:pPr algn="ctr"/>
                      <a:endParaRPr lang="ru-RU" sz="1400" dirty="0">
                        <a:latin typeface="Arial Narrow" panose="020B0606020202030204" pitchFamily="34" charset="0"/>
                      </a:endParaRPr>
                    </a:p>
                    <a:p>
                      <a:pPr algn="ctr"/>
                      <a:endParaRPr lang="ru-RU" sz="1400" dirty="0">
                        <a:latin typeface="Arial Narrow" panose="020B0606020202030204" pitchFamily="34" charset="0"/>
                      </a:endParaRPr>
                    </a:p>
                    <a:p>
                      <a:pPr algn="ctr"/>
                      <a:endParaRPr lang="ru-RU" sz="1400" dirty="0">
                        <a:latin typeface="Arial Narrow" panose="020B0606020202030204" pitchFamily="34" charset="0"/>
                      </a:endParaRPr>
                    </a:p>
                  </a:txBody>
                  <a:tcPr/>
                </a:tc>
                <a:tc>
                  <a:txBody>
                    <a:bodyPr/>
                    <a:lstStyle/>
                    <a:p>
                      <a:r>
                        <a:rPr lang="ru-RU" sz="1400" dirty="0">
                          <a:latin typeface="Arial Narrow" panose="020B0606020202030204" pitchFamily="34" charset="0"/>
                        </a:rPr>
                        <a:t>Организация работы в </a:t>
                      </a:r>
                      <a:r>
                        <a:rPr lang="ru-RU" sz="1400" dirty="0" smtClean="0">
                          <a:latin typeface="Arial Narrow" panose="020B0606020202030204" pitchFamily="34" charset="0"/>
                        </a:rPr>
                        <a:t>Хабаровском крае </a:t>
                      </a:r>
                      <a:r>
                        <a:rPr lang="ru-RU" sz="1400" dirty="0">
                          <a:latin typeface="Arial Narrow" panose="020B0606020202030204" pitchFamily="34" charset="0"/>
                        </a:rPr>
                        <a:t>по внедрению кооперативной модели:</a:t>
                      </a:r>
                    </a:p>
                    <a:p>
                      <a:pPr marL="285750" indent="-285750">
                        <a:buFontTx/>
                        <a:buChar char="-"/>
                      </a:pPr>
                      <a:r>
                        <a:rPr lang="ru-RU" sz="1400" dirty="0" smtClean="0">
                          <a:latin typeface="Arial Narrow" panose="020B0606020202030204" pitchFamily="34" charset="0"/>
                        </a:rPr>
                        <a:t>«дорожная карта» </a:t>
                      </a:r>
                      <a:r>
                        <a:rPr lang="ru-RU" sz="1400" dirty="0">
                          <a:latin typeface="Arial Narrow" panose="020B0606020202030204" pitchFamily="34" charset="0"/>
                        </a:rPr>
                        <a:t>внедрения кооперативной модели освоения </a:t>
                      </a:r>
                      <a:r>
                        <a:rPr lang="ru-RU" sz="1400" dirty="0" smtClean="0">
                          <a:latin typeface="Arial Narrow" panose="020B0606020202030204" pitchFamily="34" charset="0"/>
                        </a:rPr>
                        <a:t>«Дальневосточного</a:t>
                      </a:r>
                      <a:r>
                        <a:rPr lang="ru-RU" sz="1400" baseline="0" dirty="0" smtClean="0">
                          <a:latin typeface="Arial Narrow" panose="020B0606020202030204" pitchFamily="34" charset="0"/>
                        </a:rPr>
                        <a:t> гектара» </a:t>
                      </a:r>
                      <a:r>
                        <a:rPr lang="ru-RU" sz="1400" dirty="0" smtClean="0">
                          <a:latin typeface="Arial Narrow" panose="020B0606020202030204" pitchFamily="34" charset="0"/>
                        </a:rPr>
                        <a:t>в Хабаровском крае;</a:t>
                      </a:r>
                      <a:endParaRPr lang="ru-RU" sz="1400" dirty="0">
                        <a:latin typeface="Arial Narrow" panose="020B0606020202030204" pitchFamily="34" charset="0"/>
                      </a:endParaRPr>
                    </a:p>
                    <a:p>
                      <a:pPr marL="285750" indent="-285750">
                        <a:buFontTx/>
                        <a:buChar char="-"/>
                      </a:pPr>
                      <a:r>
                        <a:rPr lang="ru-RU" sz="1400" dirty="0" smtClean="0">
                          <a:latin typeface="Arial Narrow" panose="020B0606020202030204" pitchFamily="34" charset="0"/>
                        </a:rPr>
                        <a:t>назначение ответственного </a:t>
                      </a:r>
                      <a:r>
                        <a:rPr lang="ru-RU" sz="1400" dirty="0">
                          <a:latin typeface="Arial Narrow" panose="020B0606020202030204" pitchFamily="34" charset="0"/>
                        </a:rPr>
                        <a:t>исполнителя в </a:t>
                      </a:r>
                      <a:r>
                        <a:rPr lang="ru-RU" sz="1400" dirty="0" smtClean="0">
                          <a:latin typeface="Arial Narrow" panose="020B0606020202030204" pitchFamily="34" charset="0"/>
                        </a:rPr>
                        <a:t>Хабаровском крае</a:t>
                      </a:r>
                      <a:endParaRPr lang="ru-RU" sz="1400" dirty="0">
                        <a:latin typeface="Arial Narrow" panose="020B0606020202030204" pitchFamily="34" charset="0"/>
                      </a:endParaRPr>
                    </a:p>
                    <a:p>
                      <a:pPr marL="285750" indent="-285750">
                        <a:buFontTx/>
                        <a:buChar char="-"/>
                      </a:pPr>
                      <a:r>
                        <a:rPr lang="ru-RU" sz="1400" dirty="0" smtClean="0">
                          <a:latin typeface="Arial Narrow" panose="020B0606020202030204" pitchFamily="34" charset="0"/>
                        </a:rPr>
                        <a:t>направления </a:t>
                      </a:r>
                      <a:r>
                        <a:rPr lang="ru-RU" sz="1400" dirty="0">
                          <a:latin typeface="Arial Narrow" panose="020B0606020202030204" pitchFamily="34" charset="0"/>
                        </a:rPr>
                        <a:t>задания муниципальным образованиям на проведение работ </a:t>
                      </a:r>
                    </a:p>
                  </a:txBody>
                  <a:tcPr/>
                </a:tc>
                <a:tc>
                  <a:txBody>
                    <a:bodyPr/>
                    <a:lstStyle/>
                    <a:p>
                      <a:endParaRPr lang="ru-RU" sz="1400" dirty="0">
                        <a:latin typeface="Arial Narrow" panose="020B0606020202030204" pitchFamily="34" charset="0"/>
                      </a:endParaRPr>
                    </a:p>
                    <a:p>
                      <a:pPr algn="ctr"/>
                      <a:r>
                        <a:rPr lang="ru-RU" sz="1400" dirty="0">
                          <a:latin typeface="Arial Narrow" panose="020B0606020202030204" pitchFamily="34" charset="0"/>
                        </a:rPr>
                        <a:t>Апрель </a:t>
                      </a:r>
                      <a:r>
                        <a:rPr lang="ru-RU" sz="1400" dirty="0" smtClean="0">
                          <a:latin typeface="Arial Narrow" panose="020B0606020202030204" pitchFamily="34" charset="0"/>
                        </a:rPr>
                        <a:t>2019</a:t>
                      </a:r>
                    </a:p>
                    <a:p>
                      <a:pPr algn="ctr"/>
                      <a:endParaRPr lang="ru-RU" sz="1400" dirty="0" smtClean="0">
                        <a:latin typeface="Arial Narrow" panose="020B0606020202030204" pitchFamily="34" charset="0"/>
                      </a:endParaRPr>
                    </a:p>
                    <a:p>
                      <a:pPr algn="ctr"/>
                      <a:endParaRPr lang="ru-RU" sz="1400" dirty="0" smtClean="0">
                        <a:latin typeface="Arial Narrow" panose="020B0606020202030204" pitchFamily="34" charset="0"/>
                      </a:endParaRPr>
                    </a:p>
                    <a:p>
                      <a:pPr algn="ctr"/>
                      <a:r>
                        <a:rPr lang="ru-RU" sz="1400" dirty="0" smtClean="0">
                          <a:latin typeface="Arial Narrow" panose="020B0606020202030204" pitchFamily="34" charset="0"/>
                        </a:rPr>
                        <a:t>Май 2019</a:t>
                      </a:r>
                      <a:endParaRPr lang="ru-RU" sz="1400" dirty="0">
                        <a:latin typeface="Arial Narrow" panose="020B0606020202030204" pitchFamily="34" charset="0"/>
                      </a:endParaRPr>
                    </a:p>
                  </a:txBody>
                  <a:tcPr/>
                </a:tc>
                <a:tc>
                  <a:txBody>
                    <a:bodyPr/>
                    <a:lstStyle/>
                    <a:p>
                      <a:r>
                        <a:rPr lang="ru-RU" sz="1400" dirty="0">
                          <a:latin typeface="Arial Narrow" panose="020B0606020202030204" pitchFamily="34" charset="0"/>
                        </a:rPr>
                        <a:t>АНО «АРЧК ДВ»</a:t>
                      </a:r>
                    </a:p>
                    <a:p>
                      <a:r>
                        <a:rPr lang="ru-RU" sz="1400" dirty="0" smtClean="0">
                          <a:latin typeface="Arial Narrow" panose="020B0606020202030204" pitchFamily="34" charset="0"/>
                        </a:rPr>
                        <a:t>Хабаровский край</a:t>
                      </a:r>
                      <a:endParaRPr lang="ru-RU" sz="1400" dirty="0">
                        <a:latin typeface="Arial Narrow" panose="020B0606020202030204" pitchFamily="34" charset="0"/>
                      </a:endParaRPr>
                    </a:p>
                    <a:p>
                      <a:r>
                        <a:rPr lang="ru-RU" sz="1400" dirty="0">
                          <a:latin typeface="Arial Narrow" panose="020B0606020202030204" pitchFamily="34" charset="0"/>
                        </a:rPr>
                        <a:t>Администрации муниципальных образований</a:t>
                      </a:r>
                    </a:p>
                  </a:txBody>
                  <a:tcPr/>
                </a:tc>
                <a:extLst>
                  <a:ext uri="{0D108BD9-81ED-4DB2-BD59-A6C34878D82A}">
                    <a16:rowId xmlns="" xmlns:a16="http://schemas.microsoft.com/office/drawing/2014/main" val="469186024"/>
                  </a:ext>
                </a:extLst>
              </a:tr>
              <a:tr h="508423">
                <a:tc>
                  <a:txBody>
                    <a:bodyPr/>
                    <a:lstStyle/>
                    <a:p>
                      <a:pPr algn="ctr"/>
                      <a:r>
                        <a:rPr lang="ru-RU" sz="1400" dirty="0">
                          <a:latin typeface="Arial Narrow" panose="020B0606020202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latin typeface="Arial Narrow" panose="020B0606020202030204" pitchFamily="34" charset="0"/>
                        </a:rPr>
                        <a:t>Передача готовых решений: методические материалы внедрения кооперативной модели освоения земельных ресурсов</a:t>
                      </a:r>
                    </a:p>
                  </a:txBody>
                  <a:tcPr/>
                </a:tc>
                <a:tc>
                  <a:txBody>
                    <a:bodyPr/>
                    <a:lstStyle/>
                    <a:p>
                      <a:pPr algn="ctr"/>
                      <a:r>
                        <a:rPr lang="ru-RU" sz="1400" dirty="0">
                          <a:latin typeface="Arial Narrow" panose="020B0606020202030204" pitchFamily="34" charset="0"/>
                        </a:rPr>
                        <a:t>Апрель 2019</a:t>
                      </a:r>
                    </a:p>
                  </a:txBody>
                  <a:tcPr/>
                </a:tc>
                <a:tc>
                  <a:txBody>
                    <a:bodyPr/>
                    <a:lstStyle/>
                    <a:p>
                      <a:pPr algn="l"/>
                      <a:r>
                        <a:rPr lang="ru-RU" sz="1400" dirty="0">
                          <a:latin typeface="Arial Narrow" panose="020B0606020202030204" pitchFamily="34" charset="0"/>
                        </a:rPr>
                        <a:t>АНО «АРЧК ДВ»</a:t>
                      </a:r>
                    </a:p>
                  </a:txBody>
                  <a:tcPr/>
                </a:tc>
                <a:extLst>
                  <a:ext uri="{0D108BD9-81ED-4DB2-BD59-A6C34878D82A}">
                    <a16:rowId xmlns="" xmlns:a16="http://schemas.microsoft.com/office/drawing/2014/main" val="1388472209"/>
                  </a:ext>
                </a:extLst>
              </a:tr>
              <a:tr h="508423">
                <a:tc>
                  <a:txBody>
                    <a:bodyPr/>
                    <a:lstStyle/>
                    <a:p>
                      <a:pPr algn="ctr"/>
                      <a:r>
                        <a:rPr lang="ru-RU" sz="1400" dirty="0">
                          <a:latin typeface="Arial Narrow" panose="020B0606020202030204" pitchFamily="34" charset="0"/>
                        </a:rPr>
                        <a:t>3</a:t>
                      </a:r>
                    </a:p>
                  </a:txBody>
                  <a:tcPr/>
                </a:tc>
                <a:tc>
                  <a:txBody>
                    <a:bodyPr/>
                    <a:lstStyle/>
                    <a:p>
                      <a:r>
                        <a:rPr lang="ru-RU" sz="1400" dirty="0">
                          <a:latin typeface="Arial Narrow" panose="020B0606020202030204" pitchFamily="34" charset="0"/>
                        </a:rPr>
                        <a:t>Подготовка рекомендаций по развитию приоритетных специализаций сельского хозяйства и несельскохозяйственных видов деятельности  в муниципальных образованиях</a:t>
                      </a:r>
                    </a:p>
                  </a:txBody>
                  <a:tcPr/>
                </a:tc>
                <a:tc>
                  <a:txBody>
                    <a:bodyPr/>
                    <a:lstStyle/>
                    <a:p>
                      <a:pPr algn="ctr"/>
                      <a:r>
                        <a:rPr lang="ru-RU" sz="1400" dirty="0">
                          <a:latin typeface="Arial Narrow" panose="020B0606020202030204" pitchFamily="34" charset="0"/>
                        </a:rPr>
                        <a:t>Май 2019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latin typeface="Arial Narrow" panose="020B0606020202030204" pitchFamily="34" charset="0"/>
                        </a:rPr>
                        <a:t>Администрации муниципальных образований</a:t>
                      </a:r>
                    </a:p>
                  </a:txBody>
                  <a:tcPr/>
                </a:tc>
                <a:extLst>
                  <a:ext uri="{0D108BD9-81ED-4DB2-BD59-A6C34878D82A}">
                    <a16:rowId xmlns="" xmlns:a16="http://schemas.microsoft.com/office/drawing/2014/main" val="2493633515"/>
                  </a:ext>
                </a:extLst>
              </a:tr>
              <a:tr h="717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latin typeface="Arial Narrow" panose="020B0606020202030204" pitchFamily="34" charset="0"/>
                        </a:rPr>
                        <a:t>4</a:t>
                      </a:r>
                    </a:p>
                    <a:p>
                      <a:pPr algn="ctr"/>
                      <a:endParaRPr lang="ru-RU" sz="1400" dirty="0">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latin typeface="Arial Narrow" panose="020B0606020202030204" pitchFamily="34" charset="0"/>
                        </a:rPr>
                        <a:t>Подготовка перечня экономических проектов внедрения кооперативной модели освоения земельных участков в муниципальном образовании</a:t>
                      </a:r>
                    </a:p>
                  </a:txBody>
                  <a:tcPr/>
                </a:tc>
                <a:tc>
                  <a:txBody>
                    <a:bodyPr/>
                    <a:lstStyle/>
                    <a:p>
                      <a:pPr algn="ctr"/>
                      <a:r>
                        <a:rPr lang="ru-RU" sz="1400">
                          <a:latin typeface="Arial Narrow" panose="020B0606020202030204" pitchFamily="34" charset="0"/>
                        </a:rPr>
                        <a:t>Май </a:t>
                      </a:r>
                      <a:r>
                        <a:rPr lang="ru-RU" sz="1400" dirty="0">
                          <a:latin typeface="Arial Narrow" panose="020B0606020202030204" pitchFamily="34" charset="0"/>
                        </a:rPr>
                        <a:t>2019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latin typeface="Arial Narrow" panose="020B0606020202030204" pitchFamily="34" charset="0"/>
                        </a:rPr>
                        <a:t>Администрации муниципальных образований</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latin typeface="Arial Narrow" panose="020B0606020202030204" pitchFamily="34" charset="0"/>
                        </a:rPr>
                        <a:t>«Мы – </a:t>
                      </a:r>
                      <a:r>
                        <a:rPr lang="ru-RU" sz="1400" dirty="0" err="1">
                          <a:latin typeface="Arial Narrow" panose="020B0606020202030204" pitchFamily="34" charset="0"/>
                        </a:rPr>
                        <a:t>гектарщики</a:t>
                      </a:r>
                      <a:r>
                        <a:rPr lang="ru-RU" sz="1400" dirty="0">
                          <a:latin typeface="Arial Narrow" panose="020B0606020202030204" pitchFamily="34" charset="0"/>
                        </a:rPr>
                        <a:t>!»</a:t>
                      </a:r>
                    </a:p>
                  </a:txBody>
                  <a:tcPr/>
                </a:tc>
                <a:extLst>
                  <a:ext uri="{0D108BD9-81ED-4DB2-BD59-A6C34878D82A}">
                    <a16:rowId xmlns="" xmlns:a16="http://schemas.microsoft.com/office/drawing/2014/main" val="1529877786"/>
                  </a:ext>
                </a:extLst>
              </a:tr>
              <a:tr h="717774">
                <a:tc>
                  <a:txBody>
                    <a:bodyPr/>
                    <a:lstStyle/>
                    <a:p>
                      <a:pPr algn="ctr"/>
                      <a:r>
                        <a:rPr lang="ru-RU" sz="1400" dirty="0">
                          <a:latin typeface="Arial Narrow" panose="020B0606020202030204" pitchFamily="34" charset="0"/>
                        </a:rPr>
                        <a:t>5</a:t>
                      </a:r>
                    </a:p>
                  </a:txBody>
                  <a:tcPr/>
                </a:tc>
                <a:tc>
                  <a:txBody>
                    <a:bodyPr/>
                    <a:lstStyle/>
                    <a:p>
                      <a:r>
                        <a:rPr lang="ru-RU" sz="1400" dirty="0">
                          <a:latin typeface="Arial Narrow" panose="020B0606020202030204" pitchFamily="34" charset="0"/>
                        </a:rPr>
                        <a:t>Подготовка плана развития внедрения кооперативной модели муниципального образования по приоритетным специализациям сельского хозяйства и несельскохозяйственных видов деятельности</a:t>
                      </a:r>
                    </a:p>
                  </a:txBody>
                  <a:tcPr/>
                </a:tc>
                <a:tc>
                  <a:txBody>
                    <a:bodyPr/>
                    <a:lstStyle/>
                    <a:p>
                      <a:pPr algn="ctr"/>
                      <a:r>
                        <a:rPr lang="ru-RU" sz="1400" dirty="0" smtClean="0">
                          <a:latin typeface="Arial Narrow" panose="020B0606020202030204" pitchFamily="34" charset="0"/>
                        </a:rPr>
                        <a:t>Июнь </a:t>
                      </a:r>
                      <a:r>
                        <a:rPr lang="ru-RU" sz="1400" dirty="0">
                          <a:latin typeface="Arial Narrow" panose="020B0606020202030204" pitchFamily="34" charset="0"/>
                        </a:rPr>
                        <a:t>2019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latin typeface="Arial Narrow" panose="020B0606020202030204" pitchFamily="34" charset="0"/>
                        </a:rPr>
                        <a:t>Администрации муниципальных образований</a:t>
                      </a:r>
                    </a:p>
                  </a:txBody>
                  <a:tcPr/>
                </a:tc>
                <a:extLst>
                  <a:ext uri="{0D108BD9-81ED-4DB2-BD59-A6C34878D82A}">
                    <a16:rowId xmlns="" xmlns:a16="http://schemas.microsoft.com/office/drawing/2014/main" val="752358643"/>
                  </a:ext>
                </a:extLst>
              </a:tr>
              <a:tr h="717774">
                <a:tc>
                  <a:txBody>
                    <a:bodyPr/>
                    <a:lstStyle/>
                    <a:p>
                      <a:pPr algn="ctr"/>
                      <a:r>
                        <a:rPr lang="ru-RU" sz="1400" dirty="0">
                          <a:latin typeface="Arial Narrow" panose="020B0606020202030204" pitchFamily="34" charset="0"/>
                        </a:rPr>
                        <a:t>6</a:t>
                      </a:r>
                    </a:p>
                  </a:txBody>
                  <a:tcPr/>
                </a:tc>
                <a:tc>
                  <a:txBody>
                    <a:bodyPr/>
                    <a:lstStyle/>
                    <a:p>
                      <a:r>
                        <a:rPr lang="ru-RU" sz="1400" dirty="0">
                          <a:latin typeface="Arial Narrow" panose="020B0606020202030204" pitchFamily="34" charset="0"/>
                        </a:rPr>
                        <a:t>Составление сводного плана развития внедрения кооперативной модели освоения земельных участков в регионе, перечень и объем мер государственной поддержки.</a:t>
                      </a:r>
                    </a:p>
                    <a:p>
                      <a:r>
                        <a:rPr lang="ru-RU" sz="1400" dirty="0">
                          <a:latin typeface="Arial Narrow" panose="020B0606020202030204" pitchFamily="34" charset="0"/>
                        </a:rPr>
                        <a:t>Подписание приложения к соглашению.</a:t>
                      </a:r>
                    </a:p>
                  </a:txBody>
                  <a:tcPr/>
                </a:tc>
                <a:tc>
                  <a:txBody>
                    <a:bodyPr/>
                    <a:lstStyle/>
                    <a:p>
                      <a:pPr algn="ctr"/>
                      <a:r>
                        <a:rPr lang="ru-RU" sz="1400" dirty="0" smtClean="0">
                          <a:latin typeface="Arial Narrow" panose="020B0606020202030204" pitchFamily="34" charset="0"/>
                        </a:rPr>
                        <a:t>Июнь </a:t>
                      </a:r>
                      <a:r>
                        <a:rPr lang="ru-RU" sz="1400" dirty="0">
                          <a:latin typeface="Arial Narrow" panose="020B0606020202030204" pitchFamily="34" charset="0"/>
                        </a:rPr>
                        <a:t>2019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latin typeface="Arial Narrow" panose="020B0606020202030204" pitchFamily="34" charset="0"/>
                        </a:rPr>
                        <a:t>Администрация субъекта ДФО</a:t>
                      </a:r>
                    </a:p>
                    <a:p>
                      <a:endParaRPr lang="ru-RU" sz="1400" dirty="0">
                        <a:latin typeface="Arial Narrow" panose="020B0606020202030204" pitchFamily="34" charset="0"/>
                      </a:endParaRPr>
                    </a:p>
                  </a:txBody>
                  <a:tcPr/>
                </a:tc>
                <a:extLst>
                  <a:ext uri="{0D108BD9-81ED-4DB2-BD59-A6C34878D82A}">
                    <a16:rowId xmlns="" xmlns:a16="http://schemas.microsoft.com/office/drawing/2014/main" val="750003268"/>
                  </a:ext>
                </a:extLst>
              </a:tr>
              <a:tr h="717774">
                <a:tc>
                  <a:txBody>
                    <a:bodyPr/>
                    <a:lstStyle/>
                    <a:p>
                      <a:pPr algn="ctr"/>
                      <a:r>
                        <a:rPr lang="ru-RU" sz="1400" dirty="0">
                          <a:latin typeface="Arial Narrow" panose="020B0606020202030204" pitchFamily="34" charset="0"/>
                        </a:rPr>
                        <a:t>7</a:t>
                      </a:r>
                    </a:p>
                  </a:txBody>
                  <a:tcPr/>
                </a:tc>
                <a:tc>
                  <a:txBody>
                    <a:bodyPr/>
                    <a:lstStyle/>
                    <a:p>
                      <a:r>
                        <a:rPr lang="ru-RU" sz="1400" dirty="0">
                          <a:latin typeface="Arial Narrow" panose="020B0606020202030204" pitchFamily="34" charset="0"/>
                        </a:rPr>
                        <a:t>Обучение инициативных групп реализации экономических проектов внедрения кооперативной модели освоения земельных участков. </a:t>
                      </a:r>
                    </a:p>
                    <a:p>
                      <a:r>
                        <a:rPr lang="ru-RU" sz="1400" dirty="0">
                          <a:latin typeface="Arial Narrow" panose="020B0606020202030204" pitchFamily="34" charset="0"/>
                        </a:rPr>
                        <a:t>Наставничество: сопровождение реализации экономических проектов.</a:t>
                      </a:r>
                    </a:p>
                  </a:txBody>
                  <a:tcPr/>
                </a:tc>
                <a:tc>
                  <a:txBody>
                    <a:bodyPr/>
                    <a:lstStyle/>
                    <a:p>
                      <a:pPr algn="ctr"/>
                      <a:r>
                        <a:rPr lang="ru-RU" sz="1400" dirty="0" smtClean="0">
                          <a:latin typeface="Arial Narrow" panose="020B0606020202030204" pitchFamily="34" charset="0"/>
                        </a:rPr>
                        <a:t>Июль </a:t>
                      </a:r>
                      <a:r>
                        <a:rPr lang="ru-RU" sz="1400" dirty="0">
                          <a:latin typeface="Arial Narrow" panose="020B0606020202030204" pitchFamily="34" charset="0"/>
                        </a:rPr>
                        <a:t>– </a:t>
                      </a:r>
                      <a:r>
                        <a:rPr lang="ru-RU" sz="1400" dirty="0" smtClean="0">
                          <a:latin typeface="Arial Narrow" panose="020B0606020202030204" pitchFamily="34" charset="0"/>
                        </a:rPr>
                        <a:t>Август</a:t>
                      </a:r>
                      <a:endParaRPr lang="ru-RU" sz="1400" dirty="0">
                        <a:latin typeface="Arial Narrow" panose="020B0606020202030204" pitchFamily="34" charset="0"/>
                      </a:endParaRPr>
                    </a:p>
                    <a:p>
                      <a:pPr algn="ctr"/>
                      <a:r>
                        <a:rPr lang="ru-RU" sz="1400" dirty="0">
                          <a:latin typeface="Arial Narrow" panose="020B0606020202030204" pitchFamily="34" charset="0"/>
                        </a:rPr>
                        <a:t>2019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latin typeface="Arial Narrow" panose="020B0606020202030204" pitchFamily="34" charset="0"/>
                        </a:rPr>
                        <a:t>АНО «АРЧК ДВ»</a:t>
                      </a:r>
                    </a:p>
                    <a:p>
                      <a:endParaRPr lang="ru-RU" sz="1400" dirty="0">
                        <a:latin typeface="Arial Narrow" panose="020B0606020202030204" pitchFamily="34" charset="0"/>
                      </a:endParaRPr>
                    </a:p>
                  </a:txBody>
                  <a:tcPr/>
                </a:tc>
                <a:extLst>
                  <a:ext uri="{0D108BD9-81ED-4DB2-BD59-A6C34878D82A}">
                    <a16:rowId xmlns="" xmlns:a16="http://schemas.microsoft.com/office/drawing/2014/main" val="1157296352"/>
                  </a:ext>
                </a:extLst>
              </a:tr>
              <a:tr h="489595">
                <a:tc>
                  <a:txBody>
                    <a:bodyPr/>
                    <a:lstStyle/>
                    <a:p>
                      <a:pPr algn="ctr"/>
                      <a:r>
                        <a:rPr lang="ru-RU" sz="1400" dirty="0">
                          <a:latin typeface="Arial Narrow" panose="020B0606020202030204" pitchFamily="34" charset="0"/>
                        </a:rPr>
                        <a:t>8</a:t>
                      </a:r>
                    </a:p>
                  </a:txBody>
                  <a:tcPr/>
                </a:tc>
                <a:tc>
                  <a:txBody>
                    <a:bodyPr/>
                    <a:lstStyle/>
                    <a:p>
                      <a:r>
                        <a:rPr lang="ru-RU" sz="1400" dirty="0">
                          <a:latin typeface="Arial Narrow" panose="020B0606020202030204" pitchFamily="34" charset="0"/>
                        </a:rPr>
                        <a:t>Мониторинг реализации экономических проектов в регионе</a:t>
                      </a:r>
                    </a:p>
                  </a:txBody>
                  <a:tcPr/>
                </a:tc>
                <a:tc>
                  <a:txBody>
                    <a:bodyPr/>
                    <a:lstStyle/>
                    <a:p>
                      <a:pPr algn="ctr"/>
                      <a:r>
                        <a:rPr lang="ru-RU" sz="1400" dirty="0">
                          <a:latin typeface="Arial Narrow" panose="020B0606020202030204" pitchFamily="34" charset="0"/>
                        </a:rPr>
                        <a:t>с Ноября 2019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latin typeface="Arial Narrow" panose="020B0606020202030204" pitchFamily="34" charset="0"/>
                        </a:rPr>
                        <a:t>АНО «АРЧК ДВ»</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latin typeface="Arial Narrow" panose="020B0606020202030204" pitchFamily="34" charset="0"/>
                        </a:rPr>
                        <a:t>Администрация субъекта ДФО</a:t>
                      </a:r>
                    </a:p>
                  </a:txBody>
                  <a:tcPr/>
                </a:tc>
                <a:extLst>
                  <a:ext uri="{0D108BD9-81ED-4DB2-BD59-A6C34878D82A}">
                    <a16:rowId xmlns="" xmlns:a16="http://schemas.microsoft.com/office/drawing/2014/main" val="2662997361"/>
                  </a:ext>
                </a:extLst>
              </a:tr>
            </a:tbl>
          </a:graphicData>
        </a:graphic>
      </p:graphicFrame>
    </p:spTree>
    <p:extLst>
      <p:ext uri="{BB962C8B-B14F-4D97-AF65-F5344CB8AC3E}">
        <p14:creationId xmlns:p14="http://schemas.microsoft.com/office/powerpoint/2010/main" val="541104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Группа 32"/>
          <p:cNvGrpSpPr/>
          <p:nvPr/>
        </p:nvGrpSpPr>
        <p:grpSpPr>
          <a:xfrm>
            <a:off x="0" y="1"/>
            <a:ext cx="12192001" cy="1079985"/>
            <a:chOff x="0" y="1"/>
            <a:chExt cx="12192001" cy="1164885"/>
          </a:xfrm>
        </p:grpSpPr>
        <p:sp>
          <p:nvSpPr>
            <p:cNvPr id="34" name="Прямоугольник 33"/>
            <p:cNvSpPr/>
            <p:nvPr/>
          </p:nvSpPr>
          <p:spPr>
            <a:xfrm>
              <a:off x="1" y="9921"/>
              <a:ext cx="12192000" cy="115496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5" name="Рисунок 34"/>
            <p:cNvPicPr>
              <a:picLocks noChangeAspect="1"/>
            </p:cNvPicPr>
            <p:nvPr/>
          </p:nvPicPr>
          <p:blipFill rotWithShape="1">
            <a:blip r:embed="rId2"/>
            <a:srcRect r="6165" b="2930"/>
            <a:stretch/>
          </p:blipFill>
          <p:spPr>
            <a:xfrm>
              <a:off x="0" y="1"/>
              <a:ext cx="11440391" cy="1101435"/>
            </a:xfrm>
            <a:prstGeom prst="rect">
              <a:avLst/>
            </a:prstGeom>
          </p:spPr>
        </p:pic>
        <p:pic>
          <p:nvPicPr>
            <p:cNvPr id="36" name="Рисунок 5"/>
            <p:cNvPicPr>
              <a:picLocks noChangeAspect="1"/>
            </p:cNvPicPr>
            <p:nvPr/>
          </p:nvPicPr>
          <p:blipFill>
            <a:blip r:embed="rId3">
              <a:clrChange>
                <a:clrFrom>
                  <a:srgbClr val="D9D9D9"/>
                </a:clrFrom>
                <a:clrTo>
                  <a:srgbClr val="D9D9D9">
                    <a:alpha val="0"/>
                  </a:srgbClr>
                </a:clrTo>
              </a:clrChange>
              <a:extLst>
                <a:ext uri="{28A0092B-C50C-407E-A947-70E740481C1C}">
                  <a14:useLocalDpi xmlns:a14="http://schemas.microsoft.com/office/drawing/2010/main" val="0"/>
                </a:ext>
              </a:extLst>
            </a:blip>
            <a:srcRect/>
            <a:stretch>
              <a:fillRect/>
            </a:stretch>
          </p:blipFill>
          <p:spPr bwMode="auto">
            <a:xfrm>
              <a:off x="404037" y="94233"/>
              <a:ext cx="763583" cy="94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Заголовок 1"/>
          <p:cNvSpPr>
            <a:spLocks noGrp="1"/>
          </p:cNvSpPr>
          <p:nvPr>
            <p:ph type="title"/>
          </p:nvPr>
        </p:nvSpPr>
        <p:spPr>
          <a:xfrm>
            <a:off x="1141322" y="314060"/>
            <a:ext cx="10703105" cy="554831"/>
          </a:xfrm>
        </p:spPr>
        <p:txBody>
          <a:bodyPr>
            <a:noAutofit/>
          </a:bodyPr>
          <a:lstStyle/>
          <a:p>
            <a:pPr algn="ctr"/>
            <a:r>
              <a:rPr lang="ru-RU" sz="2400" b="1" dirty="0" smtClean="0">
                <a:solidFill>
                  <a:schemeClr val="tx2">
                    <a:lumMod val="50000"/>
                  </a:schemeClr>
                </a:solidFill>
                <a:latin typeface="Segoe UI" panose="020B0502040204020203" pitchFamily="34" charset="0"/>
                <a:cs typeface="Segoe UI" panose="020B0502040204020203" pitchFamily="34" charset="0"/>
              </a:rPr>
              <a:t>ПРЕИМУЩЕСТВА СОЗДАНИЯ СЕЛЬСКОХОЗЯЙСТВЕННОГО ПОТРЕБИТЕЛЬСКОГО КООПЕРАТИВА</a:t>
            </a:r>
            <a:endParaRPr lang="ru-RU" sz="2400" b="1" dirty="0">
              <a:solidFill>
                <a:schemeClr val="tx2">
                  <a:lumMod val="50000"/>
                </a:schemeClr>
              </a:solidFill>
              <a:latin typeface="Segoe UI" panose="020B0502040204020203" pitchFamily="34" charset="0"/>
              <a:cs typeface="Segoe UI" panose="020B0502040204020203" pitchFamily="34" charset="0"/>
            </a:endParaRPr>
          </a:p>
        </p:txBody>
      </p:sp>
      <p:sp>
        <p:nvSpPr>
          <p:cNvPr id="11" name="Скругленный прямоугольник 10"/>
          <p:cNvSpPr/>
          <p:nvPr/>
        </p:nvSpPr>
        <p:spPr>
          <a:xfrm>
            <a:off x="542812" y="1061178"/>
            <a:ext cx="5385548" cy="1042289"/>
          </a:xfrm>
          <a:prstGeom prst="roundRect">
            <a:avLst>
              <a:gd name="adj" fmla="val 10000"/>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2" name="Полилиния 11"/>
          <p:cNvSpPr/>
          <p:nvPr/>
        </p:nvSpPr>
        <p:spPr>
          <a:xfrm>
            <a:off x="935233" y="1211771"/>
            <a:ext cx="5160767" cy="1051083"/>
          </a:xfrm>
          <a:custGeom>
            <a:avLst/>
            <a:gdLst>
              <a:gd name="connsiteX0" fmla="*/ 0 w 3100785"/>
              <a:gd name="connsiteY0" fmla="*/ 298240 h 2982403"/>
              <a:gd name="connsiteX1" fmla="*/ 298240 w 3100785"/>
              <a:gd name="connsiteY1" fmla="*/ 0 h 2982403"/>
              <a:gd name="connsiteX2" fmla="*/ 2802545 w 3100785"/>
              <a:gd name="connsiteY2" fmla="*/ 0 h 2982403"/>
              <a:gd name="connsiteX3" fmla="*/ 3100785 w 3100785"/>
              <a:gd name="connsiteY3" fmla="*/ 298240 h 2982403"/>
              <a:gd name="connsiteX4" fmla="*/ 3100785 w 3100785"/>
              <a:gd name="connsiteY4" fmla="*/ 2684163 h 2982403"/>
              <a:gd name="connsiteX5" fmla="*/ 2802545 w 3100785"/>
              <a:gd name="connsiteY5" fmla="*/ 2982403 h 2982403"/>
              <a:gd name="connsiteX6" fmla="*/ 298240 w 3100785"/>
              <a:gd name="connsiteY6" fmla="*/ 2982403 h 2982403"/>
              <a:gd name="connsiteX7" fmla="*/ 0 w 3100785"/>
              <a:gd name="connsiteY7" fmla="*/ 2684163 h 2982403"/>
              <a:gd name="connsiteX8" fmla="*/ 0 w 3100785"/>
              <a:gd name="connsiteY8" fmla="*/ 298240 h 298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785" h="2982403">
                <a:moveTo>
                  <a:pt x="0" y="298240"/>
                </a:moveTo>
                <a:cubicBezTo>
                  <a:pt x="0" y="133527"/>
                  <a:pt x="133527" y="0"/>
                  <a:pt x="298240" y="0"/>
                </a:cubicBezTo>
                <a:lnTo>
                  <a:pt x="2802545" y="0"/>
                </a:lnTo>
                <a:cubicBezTo>
                  <a:pt x="2967258" y="0"/>
                  <a:pt x="3100785" y="133527"/>
                  <a:pt x="3100785" y="298240"/>
                </a:cubicBezTo>
                <a:lnTo>
                  <a:pt x="3100785" y="2684163"/>
                </a:lnTo>
                <a:cubicBezTo>
                  <a:pt x="3100785" y="2848876"/>
                  <a:pt x="2967258" y="2982403"/>
                  <a:pt x="2802545" y="2982403"/>
                </a:cubicBezTo>
                <a:lnTo>
                  <a:pt x="298240" y="2982403"/>
                </a:lnTo>
                <a:cubicBezTo>
                  <a:pt x="133527" y="2982403"/>
                  <a:pt x="0" y="2848876"/>
                  <a:pt x="0" y="2684163"/>
                </a:cubicBezTo>
                <a:lnTo>
                  <a:pt x="0" y="29824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92" tIns="140692" rIns="140692" bIns="140692" numCol="1" spcCol="1270" anchor="ctr" anchorCtr="0">
            <a:noAutofit/>
          </a:bodyPr>
          <a:lstStyle/>
          <a:p>
            <a:pPr lvl="0" algn="ctr" defTabSz="622300">
              <a:lnSpc>
                <a:spcPct val="90000"/>
              </a:lnSpc>
              <a:spcBef>
                <a:spcPct val="0"/>
              </a:spcBef>
              <a:spcAft>
                <a:spcPct val="35000"/>
              </a:spcAft>
            </a:pPr>
            <a:r>
              <a:rPr lang="ru-RU" kern="1200" dirty="0" smtClean="0"/>
              <a:t>Создание центров коллективного пользования (по обеспечению спецтехникой, первичной переработке</a:t>
            </a:r>
            <a:r>
              <a:rPr lang="ru-RU" dirty="0"/>
              <a:t>, </a:t>
            </a:r>
            <a:r>
              <a:rPr lang="ru-RU" dirty="0" smtClean="0"/>
              <a:t>хранению, подготовке к продаже, доставке и т.д.)</a:t>
            </a:r>
            <a:endParaRPr lang="ru-RU" kern="1200" dirty="0"/>
          </a:p>
        </p:txBody>
      </p:sp>
      <p:sp>
        <p:nvSpPr>
          <p:cNvPr id="13" name="Скругленный прямоугольник 12"/>
          <p:cNvSpPr/>
          <p:nvPr/>
        </p:nvSpPr>
        <p:spPr>
          <a:xfrm>
            <a:off x="570645" y="2425417"/>
            <a:ext cx="5357715" cy="868207"/>
          </a:xfrm>
          <a:prstGeom prst="roundRect">
            <a:avLst>
              <a:gd name="adj" fmla="val 10000"/>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7" name="Полилиния 16"/>
          <p:cNvSpPr/>
          <p:nvPr/>
        </p:nvSpPr>
        <p:spPr>
          <a:xfrm>
            <a:off x="876565" y="2538087"/>
            <a:ext cx="5218403" cy="909156"/>
          </a:xfrm>
          <a:custGeom>
            <a:avLst/>
            <a:gdLst>
              <a:gd name="connsiteX0" fmla="*/ 0 w 3422585"/>
              <a:gd name="connsiteY0" fmla="*/ 324540 h 3245402"/>
              <a:gd name="connsiteX1" fmla="*/ 324540 w 3422585"/>
              <a:gd name="connsiteY1" fmla="*/ 0 h 3245402"/>
              <a:gd name="connsiteX2" fmla="*/ 3098045 w 3422585"/>
              <a:gd name="connsiteY2" fmla="*/ 0 h 3245402"/>
              <a:gd name="connsiteX3" fmla="*/ 3422585 w 3422585"/>
              <a:gd name="connsiteY3" fmla="*/ 324540 h 3245402"/>
              <a:gd name="connsiteX4" fmla="*/ 3422585 w 3422585"/>
              <a:gd name="connsiteY4" fmla="*/ 2920862 h 3245402"/>
              <a:gd name="connsiteX5" fmla="*/ 3098045 w 3422585"/>
              <a:gd name="connsiteY5" fmla="*/ 3245402 h 3245402"/>
              <a:gd name="connsiteX6" fmla="*/ 324540 w 3422585"/>
              <a:gd name="connsiteY6" fmla="*/ 3245402 h 3245402"/>
              <a:gd name="connsiteX7" fmla="*/ 0 w 3422585"/>
              <a:gd name="connsiteY7" fmla="*/ 2920862 h 3245402"/>
              <a:gd name="connsiteX8" fmla="*/ 0 w 3422585"/>
              <a:gd name="connsiteY8" fmla="*/ 324540 h 324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585" h="3245402">
                <a:moveTo>
                  <a:pt x="0" y="324540"/>
                </a:moveTo>
                <a:cubicBezTo>
                  <a:pt x="0" y="145302"/>
                  <a:pt x="145302" y="0"/>
                  <a:pt x="324540" y="0"/>
                </a:cubicBezTo>
                <a:lnTo>
                  <a:pt x="3098045" y="0"/>
                </a:lnTo>
                <a:cubicBezTo>
                  <a:pt x="3277283" y="0"/>
                  <a:pt x="3422585" y="145302"/>
                  <a:pt x="3422585" y="324540"/>
                </a:cubicBezTo>
                <a:lnTo>
                  <a:pt x="3422585" y="2920862"/>
                </a:lnTo>
                <a:cubicBezTo>
                  <a:pt x="3422585" y="3100100"/>
                  <a:pt x="3277283" y="3245402"/>
                  <a:pt x="3098045" y="3245402"/>
                </a:cubicBezTo>
                <a:lnTo>
                  <a:pt x="324540" y="3245402"/>
                </a:lnTo>
                <a:cubicBezTo>
                  <a:pt x="145302" y="3245402"/>
                  <a:pt x="0" y="3100100"/>
                  <a:pt x="0" y="2920862"/>
                </a:cubicBezTo>
                <a:lnTo>
                  <a:pt x="0" y="32454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8395" tIns="148395" rIns="148395" bIns="148395" numCol="1" spcCol="1270" anchor="ctr" anchorCtr="0">
            <a:noAutofit/>
          </a:bodyPr>
          <a:lstStyle/>
          <a:p>
            <a:pPr lvl="0" algn="ctr" defTabSz="622300">
              <a:lnSpc>
                <a:spcPct val="90000"/>
              </a:lnSpc>
              <a:spcBef>
                <a:spcPct val="0"/>
              </a:spcBef>
              <a:spcAft>
                <a:spcPct val="35000"/>
              </a:spcAft>
            </a:pPr>
            <a:r>
              <a:rPr lang="ru-RU" kern="1200" dirty="0" smtClean="0"/>
              <a:t>Снижение закупочных цен при формировании коллективных закупок</a:t>
            </a:r>
            <a:endParaRPr lang="ru-RU" kern="1200" dirty="0"/>
          </a:p>
        </p:txBody>
      </p:sp>
      <p:sp>
        <p:nvSpPr>
          <p:cNvPr id="18" name="Скругленный прямоугольник 17"/>
          <p:cNvSpPr/>
          <p:nvPr/>
        </p:nvSpPr>
        <p:spPr>
          <a:xfrm>
            <a:off x="585836" y="3594367"/>
            <a:ext cx="5342524" cy="1011674"/>
          </a:xfrm>
          <a:prstGeom prst="roundRect">
            <a:avLst>
              <a:gd name="adj" fmla="val 10000"/>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9" name="Полилиния 18"/>
          <p:cNvSpPr/>
          <p:nvPr/>
        </p:nvSpPr>
        <p:spPr>
          <a:xfrm>
            <a:off x="898094" y="3715996"/>
            <a:ext cx="5197906" cy="1004952"/>
          </a:xfrm>
          <a:custGeom>
            <a:avLst/>
            <a:gdLst>
              <a:gd name="connsiteX0" fmla="*/ 0 w 3100785"/>
              <a:gd name="connsiteY0" fmla="*/ 291650 h 2916500"/>
              <a:gd name="connsiteX1" fmla="*/ 291650 w 3100785"/>
              <a:gd name="connsiteY1" fmla="*/ 0 h 2916500"/>
              <a:gd name="connsiteX2" fmla="*/ 2809135 w 3100785"/>
              <a:gd name="connsiteY2" fmla="*/ 0 h 2916500"/>
              <a:gd name="connsiteX3" fmla="*/ 3100785 w 3100785"/>
              <a:gd name="connsiteY3" fmla="*/ 291650 h 2916500"/>
              <a:gd name="connsiteX4" fmla="*/ 3100785 w 3100785"/>
              <a:gd name="connsiteY4" fmla="*/ 2624850 h 2916500"/>
              <a:gd name="connsiteX5" fmla="*/ 2809135 w 3100785"/>
              <a:gd name="connsiteY5" fmla="*/ 2916500 h 2916500"/>
              <a:gd name="connsiteX6" fmla="*/ 291650 w 3100785"/>
              <a:gd name="connsiteY6" fmla="*/ 2916500 h 2916500"/>
              <a:gd name="connsiteX7" fmla="*/ 0 w 3100785"/>
              <a:gd name="connsiteY7" fmla="*/ 2624850 h 2916500"/>
              <a:gd name="connsiteX8" fmla="*/ 0 w 3100785"/>
              <a:gd name="connsiteY8" fmla="*/ 291650 h 29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785" h="2916500">
                <a:moveTo>
                  <a:pt x="0" y="291650"/>
                </a:moveTo>
                <a:cubicBezTo>
                  <a:pt x="0" y="130576"/>
                  <a:pt x="130576" y="0"/>
                  <a:pt x="291650" y="0"/>
                </a:cubicBezTo>
                <a:lnTo>
                  <a:pt x="2809135" y="0"/>
                </a:lnTo>
                <a:cubicBezTo>
                  <a:pt x="2970209" y="0"/>
                  <a:pt x="3100785" y="130576"/>
                  <a:pt x="3100785" y="291650"/>
                </a:cubicBezTo>
                <a:lnTo>
                  <a:pt x="3100785" y="2624850"/>
                </a:lnTo>
                <a:cubicBezTo>
                  <a:pt x="3100785" y="2785924"/>
                  <a:pt x="2970209" y="2916500"/>
                  <a:pt x="2809135" y="2916500"/>
                </a:cubicBezTo>
                <a:lnTo>
                  <a:pt x="291650" y="2916500"/>
                </a:lnTo>
                <a:cubicBezTo>
                  <a:pt x="130576" y="2916500"/>
                  <a:pt x="0" y="2785924"/>
                  <a:pt x="0" y="2624850"/>
                </a:cubicBezTo>
                <a:lnTo>
                  <a:pt x="0" y="29165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8761" tIns="138761" rIns="138761" bIns="138761" numCol="1" spcCol="1270" anchor="ctr" anchorCtr="0">
            <a:noAutofit/>
          </a:bodyPr>
          <a:lstStyle/>
          <a:p>
            <a:pPr lvl="0" algn="ctr" defTabSz="622300">
              <a:lnSpc>
                <a:spcPct val="90000"/>
              </a:lnSpc>
              <a:spcBef>
                <a:spcPct val="0"/>
              </a:spcBef>
              <a:spcAft>
                <a:spcPct val="35000"/>
              </a:spcAft>
            </a:pPr>
            <a:r>
              <a:rPr lang="ru-RU" kern="1200" dirty="0" smtClean="0"/>
              <a:t>Расширение рынка сбыта путем оформления необходимого пакета документов и реализации продукции через крупные торговые сети   </a:t>
            </a:r>
            <a:endParaRPr lang="ru-RU" kern="1200" dirty="0"/>
          </a:p>
        </p:txBody>
      </p:sp>
      <p:sp>
        <p:nvSpPr>
          <p:cNvPr id="7" name="Загнутый угол 6"/>
          <p:cNvSpPr/>
          <p:nvPr/>
        </p:nvSpPr>
        <p:spPr>
          <a:xfrm>
            <a:off x="6416780" y="3924797"/>
            <a:ext cx="5427646" cy="1461620"/>
          </a:xfrm>
          <a:prstGeom prst="folded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sz="1600" dirty="0" smtClean="0">
              <a:solidFill>
                <a:schemeClr val="tx1"/>
              </a:solidFill>
            </a:endParaRPr>
          </a:p>
          <a:p>
            <a:pPr algn="ctr"/>
            <a:r>
              <a:rPr lang="ru-RU" sz="1600" dirty="0" smtClean="0">
                <a:solidFill>
                  <a:schemeClr val="tx1"/>
                </a:solidFill>
                <a:latin typeface="Times New Roman" panose="02020603050405020304" pitchFamily="18" charset="0"/>
                <a:cs typeface="Times New Roman" panose="02020603050405020304" pitchFamily="18" charset="0"/>
              </a:rPr>
              <a:t>За 2017-2019 годы 167 участников проекта «Дальневосточный гектар» получили государственную поддержку в размере более 391 млн. рублей, в том числе</a:t>
            </a:r>
            <a:br>
              <a:rPr lang="ru-RU" sz="1600" dirty="0" smtClean="0">
                <a:solidFill>
                  <a:schemeClr val="tx1"/>
                </a:solidFill>
                <a:latin typeface="Times New Roman" panose="02020603050405020304" pitchFamily="18" charset="0"/>
                <a:cs typeface="Times New Roman" panose="02020603050405020304" pitchFamily="18" charset="0"/>
              </a:rPr>
            </a:br>
            <a:r>
              <a:rPr lang="ru-RU" sz="1600" dirty="0" smtClean="0">
                <a:solidFill>
                  <a:schemeClr val="tx1"/>
                </a:solidFill>
                <a:latin typeface="Times New Roman" panose="02020603050405020304" pitchFamily="18" charset="0"/>
                <a:cs typeface="Times New Roman" panose="02020603050405020304" pitchFamily="18" charset="0"/>
              </a:rPr>
              <a:t>141 </a:t>
            </a:r>
            <a:r>
              <a:rPr lang="ru-RU" sz="1600" dirty="0" smtClean="0">
                <a:solidFill>
                  <a:schemeClr val="tx1"/>
                </a:solidFill>
                <a:latin typeface="Times New Roman" panose="02020603050405020304" pitchFamily="18" charset="0"/>
                <a:cs typeface="Times New Roman" panose="02020603050405020304" pitchFamily="18" charset="0"/>
              </a:rPr>
              <a:t>гражданин </a:t>
            </a:r>
            <a:r>
              <a:rPr lang="ru-RU" sz="1600" dirty="0" smtClean="0">
                <a:solidFill>
                  <a:schemeClr val="tx1"/>
                </a:solidFill>
                <a:latin typeface="Times New Roman" panose="02020603050405020304" pitchFamily="18" charset="0"/>
                <a:cs typeface="Times New Roman" panose="02020603050405020304" pitchFamily="18" charset="0"/>
              </a:rPr>
              <a:t>369 млн. рублей в целях сельскохозяйственного использования земельных участков  </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8" name="Овал 7"/>
          <p:cNvSpPr/>
          <p:nvPr/>
        </p:nvSpPr>
        <p:spPr>
          <a:xfrm>
            <a:off x="381884" y="1017999"/>
            <a:ext cx="486032" cy="486032"/>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smtClean="0">
                <a:solidFill>
                  <a:schemeClr val="tx1"/>
                </a:solidFill>
              </a:rPr>
              <a:t>1</a:t>
            </a:r>
            <a:endParaRPr lang="ru-RU" dirty="0">
              <a:solidFill>
                <a:schemeClr val="tx1"/>
              </a:solidFill>
            </a:endParaRPr>
          </a:p>
        </p:txBody>
      </p:sp>
      <p:sp>
        <p:nvSpPr>
          <p:cNvPr id="14" name="Овал 13"/>
          <p:cNvSpPr/>
          <p:nvPr/>
        </p:nvSpPr>
        <p:spPr>
          <a:xfrm>
            <a:off x="404037" y="2301134"/>
            <a:ext cx="486032" cy="486032"/>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a:solidFill>
                  <a:schemeClr val="tx1"/>
                </a:solidFill>
              </a:rPr>
              <a:t>2</a:t>
            </a:r>
          </a:p>
        </p:txBody>
      </p:sp>
      <p:sp>
        <p:nvSpPr>
          <p:cNvPr id="16" name="Овал 15"/>
          <p:cNvSpPr/>
          <p:nvPr/>
        </p:nvSpPr>
        <p:spPr>
          <a:xfrm>
            <a:off x="451885" y="3479460"/>
            <a:ext cx="486032" cy="486032"/>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smtClean="0">
                <a:solidFill>
                  <a:schemeClr val="tx1"/>
                </a:solidFill>
              </a:rPr>
              <a:t>3</a:t>
            </a:r>
            <a:endParaRPr lang="ru-RU" dirty="0">
              <a:solidFill>
                <a:schemeClr val="tx1"/>
              </a:solidFill>
            </a:endParaRPr>
          </a:p>
        </p:txBody>
      </p:sp>
      <p:sp>
        <p:nvSpPr>
          <p:cNvPr id="24" name="Прямоугольник с двумя скругленными противолежащими углами 23"/>
          <p:cNvSpPr/>
          <p:nvPr/>
        </p:nvSpPr>
        <p:spPr>
          <a:xfrm>
            <a:off x="6400889" y="946872"/>
            <a:ext cx="5443538" cy="2830298"/>
          </a:xfrm>
          <a:prstGeom prst="round2Diag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sz="1600" dirty="0" smtClean="0">
              <a:solidFill>
                <a:schemeClr val="tx1"/>
              </a:solidFill>
              <a:latin typeface="Times New Roman" panose="02020603050405020304" pitchFamily="18" charset="0"/>
              <a:cs typeface="Times New Roman" panose="02020603050405020304" pitchFamily="18" charset="0"/>
            </a:endParaRPr>
          </a:p>
          <a:p>
            <a:pPr algn="ctr"/>
            <a:endParaRPr lang="ru-RU" sz="1600" dirty="0">
              <a:solidFill>
                <a:schemeClr val="tx1"/>
              </a:solidFill>
              <a:latin typeface="Times New Roman" panose="02020603050405020304" pitchFamily="18" charset="0"/>
              <a:cs typeface="Times New Roman" panose="02020603050405020304" pitchFamily="18" charset="0"/>
            </a:endParaRPr>
          </a:p>
          <a:p>
            <a:pPr algn="ctr"/>
            <a:endParaRPr lang="ru-RU" sz="1600" dirty="0" smtClean="0">
              <a:solidFill>
                <a:schemeClr val="tx1"/>
              </a:solidFill>
              <a:latin typeface="Times New Roman" panose="02020603050405020304" pitchFamily="18" charset="0"/>
              <a:cs typeface="Times New Roman" panose="02020603050405020304" pitchFamily="18" charset="0"/>
            </a:endParaRPr>
          </a:p>
          <a:p>
            <a:pPr algn="ctr"/>
            <a:r>
              <a:rPr lang="ru-RU" sz="1600" dirty="0" smtClean="0">
                <a:solidFill>
                  <a:schemeClr val="tx1"/>
                </a:solidFill>
                <a:latin typeface="Times New Roman" panose="02020603050405020304" pitchFamily="18" charset="0"/>
                <a:cs typeface="Times New Roman" panose="02020603050405020304" pitchFamily="18" charset="0"/>
              </a:rPr>
              <a:t>При оценке заявок на</a:t>
            </a:r>
            <a:r>
              <a:rPr lang="ru-RU" sz="1600" dirty="0" smtClean="0"/>
              <a:t> </a:t>
            </a:r>
            <a:r>
              <a:rPr lang="ru-RU" sz="1600" dirty="0" smtClean="0">
                <a:solidFill>
                  <a:schemeClr val="tx1"/>
                </a:solidFill>
                <a:latin typeface="Times New Roman" panose="02020603050405020304" pitchFamily="18" charset="0"/>
                <a:cs typeface="Times New Roman" panose="02020603050405020304" pitchFamily="18" charset="0"/>
              </a:rPr>
              <a:t>предоставление </a:t>
            </a:r>
            <a:r>
              <a:rPr lang="ru-RU" sz="1600" dirty="0" smtClean="0">
                <a:solidFill>
                  <a:schemeClr val="tx1"/>
                </a:solidFill>
                <a:latin typeface="Times New Roman" panose="02020603050405020304" pitchFamily="18" charset="0"/>
                <a:cs typeface="Times New Roman" panose="02020603050405020304" pitchFamily="18" charset="0"/>
              </a:rPr>
              <a:t>грантов  крестьянским (фермерским) хозяйствам, субсидий сельскохозяйственным товаропроизводителям на развитие животноводческих ферм молочного направления:</a:t>
            </a:r>
          </a:p>
          <a:p>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+ 10 баллов если глава К(Ф)Х  является членом </a:t>
            </a:r>
            <a:r>
              <a:rPr lang="ru-RU" sz="1600" dirty="0" err="1">
                <a:solidFill>
                  <a:schemeClr val="tx1"/>
                </a:solidFill>
                <a:latin typeface="Times New Roman" panose="02020603050405020304" pitchFamily="18" charset="0"/>
                <a:cs typeface="Times New Roman" panose="02020603050405020304" pitchFamily="18" charset="0"/>
              </a:rPr>
              <a:t>СПоК</a:t>
            </a:r>
            <a:r>
              <a:rPr lang="ru-RU" sz="1600" dirty="0">
                <a:solidFill>
                  <a:schemeClr val="tx1"/>
                </a:solidFill>
                <a:latin typeface="Times New Roman" panose="02020603050405020304" pitchFamily="18" charset="0"/>
                <a:cs typeface="Times New Roman" panose="02020603050405020304" pitchFamily="18" charset="0"/>
              </a:rPr>
              <a:t> </a:t>
            </a:r>
          </a:p>
          <a:p>
            <a:r>
              <a:rPr lang="ru-RU" sz="1600" dirty="0" smtClean="0">
                <a:solidFill>
                  <a:schemeClr val="tx1"/>
                </a:solidFill>
                <a:latin typeface="Times New Roman" panose="02020603050405020304" pitchFamily="18" charset="0"/>
                <a:cs typeface="Times New Roman" panose="02020603050405020304" pitchFamily="18" charset="0"/>
              </a:rPr>
              <a:t> +  5  баллов </a:t>
            </a:r>
            <a:r>
              <a:rPr lang="ru-RU" sz="1600" dirty="0">
                <a:solidFill>
                  <a:schemeClr val="tx1"/>
                </a:solidFill>
                <a:latin typeface="Times New Roman" panose="02020603050405020304" pitchFamily="18" charset="0"/>
                <a:cs typeface="Times New Roman" panose="02020603050405020304" pitchFamily="18" charset="0"/>
              </a:rPr>
              <a:t>если глава К(Ф)Х является участником </a:t>
            </a:r>
            <a:r>
              <a:rPr lang="ru-RU" sz="1600" dirty="0" smtClean="0">
                <a:solidFill>
                  <a:schemeClr val="tx1"/>
                </a:solidFill>
                <a:latin typeface="Times New Roman" panose="02020603050405020304" pitchFamily="18" charset="0"/>
                <a:cs typeface="Times New Roman" panose="02020603050405020304" pitchFamily="18" charset="0"/>
              </a:rPr>
              <a:t/>
            </a:r>
            <a:br>
              <a:rPr lang="ru-RU" sz="1600" dirty="0" smtClean="0">
                <a:solidFill>
                  <a:schemeClr val="tx1"/>
                </a:solidFill>
                <a:latin typeface="Times New Roman" panose="02020603050405020304" pitchFamily="18" charset="0"/>
                <a:cs typeface="Times New Roman" panose="02020603050405020304" pitchFamily="18" charset="0"/>
              </a:rPr>
            </a:br>
            <a:r>
              <a:rPr lang="ru-RU" sz="1600" dirty="0" smtClean="0">
                <a:solidFill>
                  <a:schemeClr val="tx1"/>
                </a:solidFill>
                <a:latin typeface="Times New Roman" panose="02020603050405020304" pitchFamily="18" charset="0"/>
                <a:cs typeface="Times New Roman" panose="02020603050405020304" pitchFamily="18" charset="0"/>
              </a:rPr>
              <a:t>         проекта </a:t>
            </a:r>
            <a:r>
              <a:rPr lang="ru-RU" sz="1600" dirty="0">
                <a:solidFill>
                  <a:schemeClr val="tx1"/>
                </a:solidFill>
                <a:latin typeface="Times New Roman" panose="02020603050405020304" pitchFamily="18" charset="0"/>
                <a:cs typeface="Times New Roman" panose="02020603050405020304" pitchFamily="18" charset="0"/>
              </a:rPr>
              <a:t>«Дальневосточный гектар» </a:t>
            </a:r>
          </a:p>
          <a:p>
            <a:pPr algn="ctr"/>
            <a:r>
              <a:rPr lang="ru-RU" sz="1600" dirty="0" smtClean="0">
                <a:solidFill>
                  <a:schemeClr val="tx1"/>
                </a:solidFill>
                <a:latin typeface="Times New Roman" panose="02020603050405020304" pitchFamily="18" charset="0"/>
                <a:cs typeface="Times New Roman" panose="02020603050405020304" pitchFamily="18" charset="0"/>
              </a:rPr>
              <a:t>(</a:t>
            </a:r>
            <a:r>
              <a:rPr lang="ru-RU" sz="1600" dirty="0">
                <a:solidFill>
                  <a:schemeClr val="tx1"/>
                </a:solidFill>
                <a:latin typeface="Times New Roman" panose="02020603050405020304" pitchFamily="18" charset="0"/>
                <a:cs typeface="Times New Roman" panose="02020603050405020304" pitchFamily="18" charset="0"/>
              </a:rPr>
              <a:t>Постановление Правительства Хабаровского края от 11.07.2017 N </a:t>
            </a:r>
            <a:r>
              <a:rPr lang="ru-RU" sz="1600" dirty="0" smtClean="0">
                <a:solidFill>
                  <a:schemeClr val="tx1"/>
                </a:solidFill>
                <a:latin typeface="Times New Roman" panose="02020603050405020304" pitchFamily="18" charset="0"/>
                <a:cs typeface="Times New Roman" panose="02020603050405020304" pitchFamily="18" charset="0"/>
              </a:rPr>
              <a:t>269-пр, </a:t>
            </a:r>
            <a:r>
              <a:rPr lang="ru-RU" sz="1600" dirty="0">
                <a:solidFill>
                  <a:schemeClr val="tx1"/>
                </a:solidFill>
                <a:latin typeface="Times New Roman" panose="02020603050405020304" pitchFamily="18" charset="0"/>
                <a:cs typeface="Times New Roman" panose="02020603050405020304" pitchFamily="18" charset="0"/>
              </a:rPr>
              <a:t>Постановление Правительства Хабаровского края от </a:t>
            </a:r>
            <a:r>
              <a:rPr lang="ru-RU" sz="1600" dirty="0" smtClean="0">
                <a:solidFill>
                  <a:schemeClr val="tx1"/>
                </a:solidFill>
                <a:latin typeface="Times New Roman" panose="02020603050405020304" pitchFamily="18" charset="0"/>
                <a:cs typeface="Times New Roman" panose="02020603050405020304" pitchFamily="18" charset="0"/>
              </a:rPr>
              <a:t>04.12.2017 N 472-пр</a:t>
            </a:r>
            <a:r>
              <a:rPr lang="ru-RU" dirty="0" smtClean="0">
                <a:solidFill>
                  <a:schemeClr val="tx1"/>
                </a:solidFill>
                <a:latin typeface="Times New Roman" panose="02020603050405020304" pitchFamily="18" charset="0"/>
                <a:cs typeface="Times New Roman" panose="02020603050405020304" pitchFamily="18" charset="0"/>
              </a:rPr>
              <a:t>)</a:t>
            </a:r>
          </a:p>
          <a:p>
            <a:pPr algn="ctr"/>
            <a:endParaRPr lang="ru-RU" b="1" dirty="0">
              <a:solidFill>
                <a:schemeClr val="tx1"/>
              </a:solidFill>
              <a:latin typeface="Times New Roman" panose="02020603050405020304" pitchFamily="18" charset="0"/>
              <a:cs typeface="Times New Roman" panose="02020603050405020304" pitchFamily="18" charset="0"/>
            </a:endParaRPr>
          </a:p>
          <a:p>
            <a:pPr algn="ctr"/>
            <a:endParaRPr lang="ru-RU" sz="1600" dirty="0">
              <a:solidFill>
                <a:schemeClr val="tx1"/>
              </a:solidFill>
              <a:latin typeface="Times New Roman" panose="02020603050405020304" pitchFamily="18" charset="0"/>
              <a:cs typeface="Times New Roman" panose="02020603050405020304" pitchFamily="18" charset="0"/>
            </a:endParaRPr>
          </a:p>
          <a:p>
            <a:pPr algn="ct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26" name="Скругленный прямоугольник 25"/>
          <p:cNvSpPr/>
          <p:nvPr/>
        </p:nvSpPr>
        <p:spPr>
          <a:xfrm>
            <a:off x="588224" y="4874794"/>
            <a:ext cx="5340136" cy="1434496"/>
          </a:xfrm>
          <a:prstGeom prst="roundRect">
            <a:avLst>
              <a:gd name="adj" fmla="val 10000"/>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7" name="Овал 26"/>
          <p:cNvSpPr/>
          <p:nvPr/>
        </p:nvSpPr>
        <p:spPr>
          <a:xfrm>
            <a:off x="412062" y="4900385"/>
            <a:ext cx="486032" cy="486032"/>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a:solidFill>
                  <a:schemeClr val="tx1"/>
                </a:solidFill>
              </a:rPr>
              <a:t>4</a:t>
            </a:r>
          </a:p>
        </p:txBody>
      </p:sp>
      <p:sp>
        <p:nvSpPr>
          <p:cNvPr id="28" name="Полилиния 27"/>
          <p:cNvSpPr/>
          <p:nvPr/>
        </p:nvSpPr>
        <p:spPr>
          <a:xfrm>
            <a:off x="867105" y="4989701"/>
            <a:ext cx="5237417" cy="1459463"/>
          </a:xfrm>
          <a:custGeom>
            <a:avLst/>
            <a:gdLst>
              <a:gd name="connsiteX0" fmla="*/ 0 w 3100785"/>
              <a:gd name="connsiteY0" fmla="*/ 291650 h 2916500"/>
              <a:gd name="connsiteX1" fmla="*/ 291650 w 3100785"/>
              <a:gd name="connsiteY1" fmla="*/ 0 h 2916500"/>
              <a:gd name="connsiteX2" fmla="*/ 2809135 w 3100785"/>
              <a:gd name="connsiteY2" fmla="*/ 0 h 2916500"/>
              <a:gd name="connsiteX3" fmla="*/ 3100785 w 3100785"/>
              <a:gd name="connsiteY3" fmla="*/ 291650 h 2916500"/>
              <a:gd name="connsiteX4" fmla="*/ 3100785 w 3100785"/>
              <a:gd name="connsiteY4" fmla="*/ 2624850 h 2916500"/>
              <a:gd name="connsiteX5" fmla="*/ 2809135 w 3100785"/>
              <a:gd name="connsiteY5" fmla="*/ 2916500 h 2916500"/>
              <a:gd name="connsiteX6" fmla="*/ 291650 w 3100785"/>
              <a:gd name="connsiteY6" fmla="*/ 2916500 h 2916500"/>
              <a:gd name="connsiteX7" fmla="*/ 0 w 3100785"/>
              <a:gd name="connsiteY7" fmla="*/ 2624850 h 2916500"/>
              <a:gd name="connsiteX8" fmla="*/ 0 w 3100785"/>
              <a:gd name="connsiteY8" fmla="*/ 291650 h 29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785" h="2916500">
                <a:moveTo>
                  <a:pt x="0" y="291650"/>
                </a:moveTo>
                <a:cubicBezTo>
                  <a:pt x="0" y="130576"/>
                  <a:pt x="130576" y="0"/>
                  <a:pt x="291650" y="0"/>
                </a:cubicBezTo>
                <a:lnTo>
                  <a:pt x="2809135" y="0"/>
                </a:lnTo>
                <a:cubicBezTo>
                  <a:pt x="2970209" y="0"/>
                  <a:pt x="3100785" y="130576"/>
                  <a:pt x="3100785" y="291650"/>
                </a:cubicBezTo>
                <a:lnTo>
                  <a:pt x="3100785" y="2624850"/>
                </a:lnTo>
                <a:cubicBezTo>
                  <a:pt x="3100785" y="2785924"/>
                  <a:pt x="2970209" y="2916500"/>
                  <a:pt x="2809135" y="2916500"/>
                </a:cubicBezTo>
                <a:lnTo>
                  <a:pt x="291650" y="2916500"/>
                </a:lnTo>
                <a:cubicBezTo>
                  <a:pt x="130576" y="2916500"/>
                  <a:pt x="0" y="2785924"/>
                  <a:pt x="0" y="2624850"/>
                </a:cubicBezTo>
                <a:lnTo>
                  <a:pt x="0" y="29165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8761" tIns="138761" rIns="138761" bIns="138761" numCol="1" spcCol="1270" anchor="ctr" anchorCtr="0">
            <a:noAutofit/>
          </a:bodyPr>
          <a:lstStyle/>
          <a:p>
            <a:pPr lvl="0" algn="ctr" defTabSz="622300">
              <a:lnSpc>
                <a:spcPct val="90000"/>
              </a:lnSpc>
              <a:spcBef>
                <a:spcPct val="0"/>
              </a:spcBef>
              <a:spcAft>
                <a:spcPct val="35000"/>
              </a:spcAft>
            </a:pPr>
            <a:endParaRPr lang="ru-RU" dirty="0" smtClean="0"/>
          </a:p>
          <a:p>
            <a:pPr lvl="0" algn="ctr" defTabSz="622300">
              <a:lnSpc>
                <a:spcPct val="90000"/>
              </a:lnSpc>
              <a:spcBef>
                <a:spcPct val="0"/>
              </a:spcBef>
              <a:spcAft>
                <a:spcPct val="35000"/>
              </a:spcAft>
            </a:pPr>
            <a:r>
              <a:rPr lang="ru-RU" dirty="0" smtClean="0"/>
              <a:t>П</a:t>
            </a:r>
            <a:r>
              <a:rPr lang="ru-RU" kern="1200" dirty="0" smtClean="0"/>
              <a:t>олучение государственной поддержки как:</a:t>
            </a:r>
          </a:p>
          <a:p>
            <a:pPr lvl="0" defTabSz="622300">
              <a:lnSpc>
                <a:spcPct val="90000"/>
              </a:lnSpc>
              <a:spcBef>
                <a:spcPct val="0"/>
              </a:spcBef>
              <a:spcAft>
                <a:spcPct val="35000"/>
              </a:spcAft>
            </a:pPr>
            <a:r>
              <a:rPr lang="ru-RU" kern="1200" dirty="0" smtClean="0"/>
              <a:t>- </a:t>
            </a:r>
            <a:r>
              <a:rPr lang="ru-RU" kern="1200" dirty="0" smtClean="0"/>
              <a:t>сельскохозяйственный потребительский кооператив;</a:t>
            </a:r>
            <a:r>
              <a:rPr lang="ru-RU" kern="1200" dirty="0" smtClean="0"/>
              <a:t/>
            </a:r>
            <a:br>
              <a:rPr lang="ru-RU" kern="1200" dirty="0" smtClean="0"/>
            </a:br>
            <a:r>
              <a:rPr lang="ru-RU" kern="1200" dirty="0" smtClean="0"/>
              <a:t>- </a:t>
            </a:r>
            <a:r>
              <a:rPr lang="ru-RU" kern="1200" dirty="0" err="1" smtClean="0"/>
              <a:t>сельхозтоваропроизводитель</a:t>
            </a:r>
            <a:endParaRPr lang="ru-RU" kern="1200" dirty="0" smtClean="0"/>
          </a:p>
          <a:p>
            <a:pPr marL="285750" lvl="0" indent="-285750" algn="ctr" defTabSz="622300">
              <a:lnSpc>
                <a:spcPct val="90000"/>
              </a:lnSpc>
              <a:spcBef>
                <a:spcPct val="0"/>
              </a:spcBef>
              <a:spcAft>
                <a:spcPct val="35000"/>
              </a:spcAft>
              <a:buFontTx/>
              <a:buChar char="-"/>
            </a:pPr>
            <a:r>
              <a:rPr lang="ru-RU" kern="1200" dirty="0" smtClean="0"/>
              <a:t> </a:t>
            </a:r>
            <a:endParaRPr lang="ru-RU" kern="1200" dirty="0"/>
          </a:p>
        </p:txBody>
      </p:sp>
      <p:sp>
        <p:nvSpPr>
          <p:cNvPr id="21" name="Загнутый угол 20"/>
          <p:cNvSpPr/>
          <p:nvPr/>
        </p:nvSpPr>
        <p:spPr>
          <a:xfrm>
            <a:off x="6416780" y="5534044"/>
            <a:ext cx="5427646" cy="1095356"/>
          </a:xfrm>
          <a:prstGeom prst="foldedCorner">
            <a:avLst/>
          </a:prstGeom>
          <a:solidFill>
            <a:schemeClr val="accent4">
              <a:lumMod val="60000"/>
              <a:lumOff val="4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1600" dirty="0" smtClean="0">
                <a:solidFill>
                  <a:schemeClr val="tx1"/>
                </a:solidFill>
                <a:latin typeface="Times New Roman" panose="02020603050405020304" pitchFamily="18" charset="0"/>
                <a:cs typeface="Times New Roman" panose="02020603050405020304" pitchFamily="18" charset="0"/>
              </a:rPr>
              <a:t>В 2017-2018 СППК «Богородский фермер» получена государственная поддержка в размере 2,6 млн. рублей на создание и развитие кооператива  </a:t>
            </a:r>
          </a:p>
        </p:txBody>
      </p:sp>
    </p:spTree>
    <p:extLst>
      <p:ext uri="{BB962C8B-B14F-4D97-AF65-F5344CB8AC3E}">
        <p14:creationId xmlns:p14="http://schemas.microsoft.com/office/powerpoint/2010/main" val="1384586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Группа 32"/>
          <p:cNvGrpSpPr/>
          <p:nvPr/>
        </p:nvGrpSpPr>
        <p:grpSpPr>
          <a:xfrm>
            <a:off x="0" y="1"/>
            <a:ext cx="12192001" cy="1079985"/>
            <a:chOff x="0" y="1"/>
            <a:chExt cx="12192001" cy="1164885"/>
          </a:xfrm>
        </p:grpSpPr>
        <p:sp>
          <p:nvSpPr>
            <p:cNvPr id="34" name="Прямоугольник 33"/>
            <p:cNvSpPr/>
            <p:nvPr/>
          </p:nvSpPr>
          <p:spPr>
            <a:xfrm>
              <a:off x="1" y="9921"/>
              <a:ext cx="12192000" cy="115496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5" name="Рисунок 34"/>
            <p:cNvPicPr>
              <a:picLocks noChangeAspect="1"/>
            </p:cNvPicPr>
            <p:nvPr/>
          </p:nvPicPr>
          <p:blipFill rotWithShape="1">
            <a:blip r:embed="rId2"/>
            <a:srcRect r="6165" b="2930"/>
            <a:stretch/>
          </p:blipFill>
          <p:spPr>
            <a:xfrm>
              <a:off x="0" y="1"/>
              <a:ext cx="11440391" cy="1101435"/>
            </a:xfrm>
            <a:prstGeom prst="rect">
              <a:avLst/>
            </a:prstGeom>
          </p:spPr>
        </p:pic>
        <p:pic>
          <p:nvPicPr>
            <p:cNvPr id="36" name="Рисунок 5"/>
            <p:cNvPicPr>
              <a:picLocks noChangeAspect="1"/>
            </p:cNvPicPr>
            <p:nvPr/>
          </p:nvPicPr>
          <p:blipFill>
            <a:blip r:embed="rId3">
              <a:clrChange>
                <a:clrFrom>
                  <a:srgbClr val="D9D9D9"/>
                </a:clrFrom>
                <a:clrTo>
                  <a:srgbClr val="D9D9D9">
                    <a:alpha val="0"/>
                  </a:srgbClr>
                </a:clrTo>
              </a:clrChange>
              <a:extLst>
                <a:ext uri="{28A0092B-C50C-407E-A947-70E740481C1C}">
                  <a14:useLocalDpi xmlns:a14="http://schemas.microsoft.com/office/drawing/2010/main" val="0"/>
                </a:ext>
              </a:extLst>
            </a:blip>
            <a:srcRect/>
            <a:stretch>
              <a:fillRect/>
            </a:stretch>
          </p:blipFill>
          <p:spPr bwMode="auto">
            <a:xfrm>
              <a:off x="404037" y="94233"/>
              <a:ext cx="763583" cy="94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Заголовок 1"/>
          <p:cNvSpPr>
            <a:spLocks noGrp="1"/>
          </p:cNvSpPr>
          <p:nvPr>
            <p:ph type="title"/>
          </p:nvPr>
        </p:nvSpPr>
        <p:spPr>
          <a:xfrm>
            <a:off x="1141322" y="314060"/>
            <a:ext cx="10703105" cy="554831"/>
          </a:xfrm>
        </p:spPr>
        <p:txBody>
          <a:bodyPr>
            <a:noAutofit/>
          </a:bodyPr>
          <a:lstStyle/>
          <a:p>
            <a:pPr algn="ctr"/>
            <a:r>
              <a:rPr lang="ru-RU" sz="2400" b="1" dirty="0" smtClean="0">
                <a:solidFill>
                  <a:schemeClr val="tx2">
                    <a:lumMod val="50000"/>
                  </a:schemeClr>
                </a:solidFill>
                <a:latin typeface="Segoe UI" panose="020B0502040204020203" pitchFamily="34" charset="0"/>
                <a:cs typeface="Segoe UI" panose="020B0502040204020203" pitchFamily="34" charset="0"/>
              </a:rPr>
              <a:t>ДЕЛАРАЦИЯ ОБ ИСПОЛЬЗОВАНИИ «ДАЛЬНЕВОСТОЧНОГО ГЕКТАРА»</a:t>
            </a:r>
            <a:endParaRPr lang="ru-RU" sz="2400" b="1" dirty="0">
              <a:solidFill>
                <a:schemeClr val="tx2">
                  <a:lumMod val="50000"/>
                </a:schemeClr>
              </a:solidFill>
              <a:latin typeface="Segoe UI" panose="020B0502040204020203" pitchFamily="34" charset="0"/>
              <a:cs typeface="Segoe UI" panose="020B0502040204020203" pitchFamily="34" charset="0"/>
            </a:endParaRPr>
          </a:p>
        </p:txBody>
      </p:sp>
      <p:graphicFrame>
        <p:nvGraphicFramePr>
          <p:cNvPr id="3" name="Схема 2"/>
          <p:cNvGraphicFramePr/>
          <p:nvPr>
            <p:extLst>
              <p:ext uri="{D42A27DB-BD31-4B8C-83A1-F6EECF244321}">
                <p14:modId xmlns:p14="http://schemas.microsoft.com/office/powerpoint/2010/main" val="1966686006"/>
              </p:ext>
            </p:extLst>
          </p:nvPr>
        </p:nvGraphicFramePr>
        <p:xfrm>
          <a:off x="506896" y="964612"/>
          <a:ext cx="8128000" cy="4746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Прямоугольник с двумя скругленными противолежащими углами 3"/>
          <p:cNvSpPr/>
          <p:nvPr/>
        </p:nvSpPr>
        <p:spPr>
          <a:xfrm>
            <a:off x="8736496" y="1173753"/>
            <a:ext cx="3299791" cy="3885264"/>
          </a:xfrm>
          <a:prstGeom prst="round2Diag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В декларации необходимо указать свою персональную информацию и сведения об используемом земельном участке (кадастровый номер, документы, подтверждающие затраты на освоение или направленные на организацию легальной деятельности)</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с двумя скругленными соседними углами 4"/>
          <p:cNvSpPr/>
          <p:nvPr/>
        </p:nvSpPr>
        <p:spPr>
          <a:xfrm>
            <a:off x="506896" y="5347252"/>
            <a:ext cx="11337531" cy="1441174"/>
          </a:xfrm>
          <a:prstGeom prst="round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В случае если гражданином </a:t>
            </a:r>
            <a:r>
              <a:rPr lang="ru-RU" u="sng" dirty="0" smtClean="0">
                <a:solidFill>
                  <a:schemeClr val="tx1"/>
                </a:solidFill>
                <a:latin typeface="Times New Roman" panose="02020603050405020304" pitchFamily="18" charset="0"/>
                <a:cs typeface="Times New Roman" panose="02020603050405020304" pitchFamily="18" charset="0"/>
              </a:rPr>
              <a:t>не</a:t>
            </a:r>
            <a:r>
              <a:rPr lang="ru-RU" dirty="0" smtClean="0">
                <a:solidFill>
                  <a:schemeClr val="tx1"/>
                </a:solidFill>
                <a:latin typeface="Times New Roman" panose="02020603050405020304" pitchFamily="18" charset="0"/>
                <a:cs typeface="Times New Roman" panose="02020603050405020304" pitchFamily="18" charset="0"/>
              </a:rPr>
              <a:t> подана декларация, </a:t>
            </a:r>
            <a:r>
              <a:rPr lang="ru-RU" dirty="0">
                <a:solidFill>
                  <a:schemeClr val="tx1"/>
                </a:solidFill>
                <a:latin typeface="Times New Roman" panose="02020603050405020304" pitchFamily="18" charset="0"/>
                <a:cs typeface="Times New Roman" panose="02020603050405020304" pitchFamily="18" charset="0"/>
              </a:rPr>
              <a:t>назначается </a:t>
            </a:r>
            <a:r>
              <a:rPr lang="ru-RU" dirty="0" smtClean="0">
                <a:solidFill>
                  <a:schemeClr val="tx1"/>
                </a:solidFill>
                <a:latin typeface="Times New Roman" panose="02020603050405020304" pitchFamily="18" charset="0"/>
                <a:cs typeface="Times New Roman" panose="02020603050405020304" pitchFamily="18" charset="0"/>
              </a:rPr>
              <a:t>проверка соблюдения требований законодательства РФ. Если в ходе проверки выявлено, </a:t>
            </a:r>
            <a:r>
              <a:rPr lang="ru-RU" dirty="0">
                <a:solidFill>
                  <a:schemeClr val="tx1"/>
                </a:solidFill>
                <a:latin typeface="Times New Roman" panose="02020603050405020304" pitchFamily="18" charset="0"/>
                <a:cs typeface="Times New Roman" panose="02020603050405020304" pitchFamily="18" charset="0"/>
              </a:rPr>
              <a:t>что земля не используется или используется не по назначению, составляется </a:t>
            </a:r>
            <a:r>
              <a:rPr lang="ru-RU" u="sng" dirty="0">
                <a:solidFill>
                  <a:schemeClr val="tx1"/>
                </a:solidFill>
                <a:latin typeface="Times New Roman" panose="02020603050405020304" pitchFamily="18" charset="0"/>
                <a:cs typeface="Times New Roman" panose="02020603050405020304" pitchFamily="18" charset="0"/>
              </a:rPr>
              <a:t>акт и административный </a:t>
            </a:r>
            <a:r>
              <a:rPr lang="ru-RU" u="sng" dirty="0" smtClean="0">
                <a:solidFill>
                  <a:schemeClr val="tx1"/>
                </a:solidFill>
                <a:latin typeface="Times New Roman" panose="02020603050405020304" pitchFamily="18" charset="0"/>
                <a:cs typeface="Times New Roman" panose="02020603050405020304" pitchFamily="18" charset="0"/>
              </a:rPr>
              <a:t>протокол</a:t>
            </a:r>
            <a:r>
              <a:rPr lang="ru-RU" dirty="0" smtClean="0">
                <a:solidFill>
                  <a:schemeClr val="tx1"/>
                </a:solidFill>
                <a:latin typeface="Times New Roman" panose="02020603050405020304" pitchFamily="18" charset="0"/>
                <a:cs typeface="Times New Roman" panose="02020603050405020304" pitchFamily="18" charset="0"/>
              </a:rPr>
              <a:t>, за которыми могут последовать </a:t>
            </a:r>
            <a:r>
              <a:rPr lang="ru-RU" u="sng" dirty="0" smtClean="0">
                <a:solidFill>
                  <a:schemeClr val="tx1"/>
                </a:solidFill>
                <a:latin typeface="Times New Roman" panose="02020603050405020304" pitchFamily="18" charset="0"/>
                <a:cs typeface="Times New Roman" panose="02020603050405020304" pitchFamily="18" charset="0"/>
              </a:rPr>
              <a:t>штрафы</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06896" y="1097571"/>
            <a:ext cx="7047346" cy="461665"/>
          </a:xfrm>
          <a:prstGeom prst="rect">
            <a:avLst/>
          </a:prstGeom>
          <a:noFill/>
        </p:spPr>
        <p:txBody>
          <a:bodyPr wrap="square" rtlCol="0">
            <a:spAutoFit/>
          </a:bodyPr>
          <a:lstStyle/>
          <a:p>
            <a:r>
              <a:rPr lang="ru-RU" sz="2400" dirty="0" smtClean="0">
                <a:solidFill>
                  <a:srgbClr val="C00000"/>
                </a:solidFill>
                <a:latin typeface="Times New Roman" panose="02020603050405020304" pitchFamily="18" charset="0"/>
                <a:cs typeface="Times New Roman" panose="02020603050405020304" pitchFamily="18" charset="0"/>
              </a:rPr>
              <a:t>Действующий порядок:</a:t>
            </a:r>
            <a:endParaRPr lang="ru-RU"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7399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Группа 32"/>
          <p:cNvGrpSpPr/>
          <p:nvPr/>
        </p:nvGrpSpPr>
        <p:grpSpPr>
          <a:xfrm>
            <a:off x="0" y="1"/>
            <a:ext cx="12192001" cy="1079985"/>
            <a:chOff x="0" y="1"/>
            <a:chExt cx="12192001" cy="1164885"/>
          </a:xfrm>
        </p:grpSpPr>
        <p:sp>
          <p:nvSpPr>
            <p:cNvPr id="34" name="Прямоугольник 33"/>
            <p:cNvSpPr/>
            <p:nvPr/>
          </p:nvSpPr>
          <p:spPr>
            <a:xfrm>
              <a:off x="1" y="9921"/>
              <a:ext cx="12192000" cy="115496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5" name="Рисунок 34"/>
            <p:cNvPicPr>
              <a:picLocks noChangeAspect="1"/>
            </p:cNvPicPr>
            <p:nvPr/>
          </p:nvPicPr>
          <p:blipFill rotWithShape="1">
            <a:blip r:embed="rId2"/>
            <a:srcRect r="6165" b="2930"/>
            <a:stretch/>
          </p:blipFill>
          <p:spPr>
            <a:xfrm>
              <a:off x="0" y="1"/>
              <a:ext cx="11440391" cy="1101435"/>
            </a:xfrm>
            <a:prstGeom prst="rect">
              <a:avLst/>
            </a:prstGeom>
          </p:spPr>
        </p:pic>
        <p:pic>
          <p:nvPicPr>
            <p:cNvPr id="36" name="Рисунок 5"/>
            <p:cNvPicPr>
              <a:picLocks noChangeAspect="1"/>
            </p:cNvPicPr>
            <p:nvPr/>
          </p:nvPicPr>
          <p:blipFill>
            <a:blip r:embed="rId3">
              <a:clrChange>
                <a:clrFrom>
                  <a:srgbClr val="D9D9D9"/>
                </a:clrFrom>
                <a:clrTo>
                  <a:srgbClr val="D9D9D9">
                    <a:alpha val="0"/>
                  </a:srgbClr>
                </a:clrTo>
              </a:clrChange>
              <a:extLst>
                <a:ext uri="{28A0092B-C50C-407E-A947-70E740481C1C}">
                  <a14:useLocalDpi xmlns:a14="http://schemas.microsoft.com/office/drawing/2010/main" val="0"/>
                </a:ext>
              </a:extLst>
            </a:blip>
            <a:srcRect/>
            <a:stretch>
              <a:fillRect/>
            </a:stretch>
          </p:blipFill>
          <p:spPr bwMode="auto">
            <a:xfrm>
              <a:off x="404037" y="94233"/>
              <a:ext cx="763583" cy="94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Заголовок 1"/>
          <p:cNvSpPr>
            <a:spLocks noGrp="1"/>
          </p:cNvSpPr>
          <p:nvPr>
            <p:ph type="title"/>
          </p:nvPr>
        </p:nvSpPr>
        <p:spPr>
          <a:xfrm>
            <a:off x="1141322" y="314060"/>
            <a:ext cx="10703105" cy="554831"/>
          </a:xfrm>
        </p:spPr>
        <p:txBody>
          <a:bodyPr>
            <a:noAutofit/>
          </a:bodyPr>
          <a:lstStyle/>
          <a:p>
            <a:pPr algn="ctr"/>
            <a:r>
              <a:rPr lang="ru-RU" sz="2400" b="1" dirty="0" smtClean="0">
                <a:solidFill>
                  <a:schemeClr val="tx2">
                    <a:lumMod val="50000"/>
                  </a:schemeClr>
                </a:solidFill>
                <a:latin typeface="Segoe UI" panose="020B0502040204020203" pitchFamily="34" charset="0"/>
                <a:cs typeface="Segoe UI" panose="020B0502040204020203" pitchFamily="34" charset="0"/>
              </a:rPr>
              <a:t>ДЕЛАРАЦИЯ ОБ ИСПОЛЬЗОВАНИИ «ДАЛЬНЕВОСТОЧНОГО ГЕКТАРА»</a:t>
            </a:r>
            <a:endParaRPr lang="ru-RU" sz="2400" b="1" dirty="0">
              <a:solidFill>
                <a:schemeClr val="tx2">
                  <a:lumMod val="50000"/>
                </a:schemeClr>
              </a:solidFill>
              <a:latin typeface="Segoe UI" panose="020B0502040204020203" pitchFamily="34" charset="0"/>
              <a:cs typeface="Segoe UI" panose="020B0502040204020203"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936625758"/>
              </p:ext>
            </p:extLst>
          </p:nvPr>
        </p:nvGraphicFramePr>
        <p:xfrm>
          <a:off x="321277" y="1079986"/>
          <a:ext cx="11549448" cy="5330330"/>
        </p:xfrm>
        <a:graphic>
          <a:graphicData uri="http://schemas.openxmlformats.org/drawingml/2006/table">
            <a:tbl>
              <a:tblPr firstRow="1" firstCol="1" bandRow="1">
                <a:tableStyleId>{21E4AEA4-8DFA-4A89-87EB-49C32662AFE0}</a:tableStyleId>
              </a:tblPr>
              <a:tblGrid>
                <a:gridCol w="5435450"/>
                <a:gridCol w="6113998"/>
              </a:tblGrid>
              <a:tr h="217600">
                <a:tc gridSpan="2">
                  <a:txBody>
                    <a:bodyPr/>
                    <a:lstStyle/>
                    <a:p>
                      <a:pPr algn="ctr">
                        <a:lnSpc>
                          <a:spcPts val="1400"/>
                        </a:lnSpc>
                        <a:spcAft>
                          <a:spcPts val="5"/>
                        </a:spcAft>
                      </a:pPr>
                      <a:r>
                        <a:rPr lang="ru-RU" sz="1600" dirty="0">
                          <a:solidFill>
                            <a:schemeClr val="bg1"/>
                          </a:solidFill>
                          <a:effectLst/>
                        </a:rPr>
                        <a:t>1. Для земельных участков с выбранным(и) видом (видами) разрешенного использования, предусматривающим(и) строительство объектов капитального строительства, иного недвижимого имущества (далее - объекты недвижимости)</a:t>
                      </a:r>
                      <a:endParaRPr lang="ru-RU" sz="1600" dirty="0">
                        <a:solidFill>
                          <a:schemeClr val="bg1"/>
                        </a:solidFill>
                        <a:effectLst/>
                        <a:latin typeface="Times New Roman" panose="02020603050405020304" pitchFamily="18" charset="0"/>
                        <a:ea typeface="Calibri" panose="020F0502020204030204" pitchFamily="34" charset="0"/>
                      </a:endParaRPr>
                    </a:p>
                  </a:txBody>
                  <a:tcPr marL="10190" marR="10190" marT="16764" marB="16764">
                    <a:solidFill>
                      <a:srgbClr val="C00000"/>
                    </a:solidFill>
                  </a:tcPr>
                </a:tc>
                <a:tc hMerge="1">
                  <a:txBody>
                    <a:bodyPr/>
                    <a:lstStyle/>
                    <a:p>
                      <a:endParaRPr lang="ru-RU"/>
                    </a:p>
                  </a:txBody>
                  <a:tcPr/>
                </a:tc>
              </a:tr>
              <a:tr h="589122">
                <a:tc>
                  <a:txBody>
                    <a:bodyPr/>
                    <a:lstStyle/>
                    <a:p>
                      <a:pPr>
                        <a:lnSpc>
                          <a:spcPts val="1400"/>
                        </a:lnSpc>
                        <a:spcAft>
                          <a:spcPts val="5"/>
                        </a:spcAft>
                      </a:pPr>
                      <a:r>
                        <a:rPr lang="ru-RU" sz="1400" dirty="0">
                          <a:solidFill>
                            <a:schemeClr val="tx1"/>
                          </a:solidFill>
                          <a:effectLst/>
                        </a:rPr>
                        <a:t>1.1. Вид, назначение, наименование, адрес (местоположение), кадастровый номер объекта недвижимости, реквизиты разрешения на строительство объекта недвижимости</a:t>
                      </a:r>
                      <a:endParaRPr lang="ru-RU" sz="1400" dirty="0">
                        <a:solidFill>
                          <a:schemeClr val="tx1"/>
                        </a:solidFill>
                        <a:effectLst/>
                        <a:latin typeface="Times New Roman" panose="02020603050405020304" pitchFamily="18" charset="0"/>
                        <a:ea typeface="Calibri" panose="020F0502020204030204" pitchFamily="34" charset="0"/>
                      </a:endParaRPr>
                    </a:p>
                  </a:txBody>
                  <a:tcPr marL="10190" marR="10190" marT="16764" marB="16764"/>
                </a:tc>
                <a:tc>
                  <a:txBody>
                    <a:bodyPr/>
                    <a:lstStyle/>
                    <a:p>
                      <a:pPr algn="ctr">
                        <a:lnSpc>
                          <a:spcPts val="1400"/>
                        </a:lnSpc>
                        <a:spcAft>
                          <a:spcPts val="5"/>
                        </a:spcAft>
                      </a:pPr>
                      <a:r>
                        <a:rPr lang="ru-RU" sz="1400" dirty="0" smtClean="0">
                          <a:solidFill>
                            <a:schemeClr val="tx1"/>
                          </a:solidFill>
                          <a:effectLst/>
                        </a:rPr>
                        <a:t>(</a:t>
                      </a:r>
                      <a:r>
                        <a:rPr lang="ru-RU" sz="1400" dirty="0">
                          <a:solidFill>
                            <a:schemeClr val="tx1"/>
                          </a:solidFill>
                          <a:effectLst/>
                        </a:rPr>
                        <a:t>указываются: вид объекта недвижимости (здание, строение, сооружение, объект незавершенного строительства, иной объект недвижимости), назначение объекта недвижимости (жилое, нежилое), наименование объекта недвижимости, адрес (местоположение) объекта недвижимости, кадастровый номер объекта недвижимости (при наличии), реквизиты разрешения на строительство (номер, дата) объекта недвижимости)</a:t>
                      </a:r>
                      <a:endParaRPr lang="ru-RU" sz="1400" dirty="0">
                        <a:solidFill>
                          <a:schemeClr val="tx1"/>
                        </a:solidFill>
                        <a:effectLst/>
                        <a:latin typeface="Times New Roman" panose="02020603050405020304" pitchFamily="18" charset="0"/>
                        <a:ea typeface="Calibri" panose="020F0502020204030204" pitchFamily="34" charset="0"/>
                      </a:endParaRPr>
                    </a:p>
                  </a:txBody>
                  <a:tcPr marL="10190" marR="10190" marT="16764" marB="16764">
                    <a:solidFill>
                      <a:srgbClr val="FCECE8"/>
                    </a:solidFill>
                  </a:tcPr>
                </a:tc>
              </a:tr>
              <a:tr h="171582">
                <a:tc gridSpan="2">
                  <a:txBody>
                    <a:bodyPr/>
                    <a:lstStyle/>
                    <a:p>
                      <a:pPr marL="0" algn="ctr" defTabSz="914400" rtl="0" eaLnBrk="1" latinLnBrk="0" hangingPunct="1">
                        <a:lnSpc>
                          <a:spcPts val="1400"/>
                        </a:lnSpc>
                        <a:spcAft>
                          <a:spcPts val="5"/>
                        </a:spcAft>
                      </a:pPr>
                      <a:r>
                        <a:rPr lang="ru-RU" sz="1600" b="1" kern="1200" dirty="0">
                          <a:solidFill>
                            <a:schemeClr val="bg1"/>
                          </a:solidFill>
                          <a:effectLst/>
                          <a:latin typeface="+mn-lt"/>
                          <a:ea typeface="+mn-ea"/>
                          <a:cs typeface="+mn-cs"/>
                        </a:rPr>
                        <a:t>2. Для земельных участков с выбранным(и) видом (видами) разрешенного использования, предусматривающими ведение сельского хозяйства, дачного хозяйства, садоводства, огородничества</a:t>
                      </a:r>
                    </a:p>
                  </a:txBody>
                  <a:tcPr marL="10190" marR="10190" marT="16764" marB="16764">
                    <a:solidFill>
                      <a:srgbClr val="C00000"/>
                    </a:solidFill>
                  </a:tcPr>
                </a:tc>
                <a:tc hMerge="1">
                  <a:txBody>
                    <a:bodyPr/>
                    <a:lstStyle/>
                    <a:p>
                      <a:endParaRPr lang="ru-RU"/>
                    </a:p>
                  </a:txBody>
                  <a:tcPr/>
                </a:tc>
              </a:tr>
              <a:tr h="677781">
                <a:tc>
                  <a:txBody>
                    <a:bodyPr/>
                    <a:lstStyle/>
                    <a:p>
                      <a:pPr marL="0" algn="l" defTabSz="914400" rtl="0" eaLnBrk="1" latinLnBrk="0" hangingPunct="1">
                        <a:lnSpc>
                          <a:spcPts val="1400"/>
                        </a:lnSpc>
                        <a:spcAft>
                          <a:spcPts val="5"/>
                        </a:spcAft>
                      </a:pPr>
                      <a:r>
                        <a:rPr lang="ru-RU" sz="1400" kern="1200" dirty="0">
                          <a:solidFill>
                            <a:schemeClr val="tx1"/>
                          </a:solidFill>
                          <a:effectLst/>
                        </a:rPr>
                        <a:t>2.1. Наименование вида (видов) разрешенного использования земельного участка, с указанием его (их) кода (кодов) (числового обозначения</a:t>
                      </a:r>
                      <a:r>
                        <a:rPr lang="ru-RU" sz="1400" kern="1200" dirty="0" smtClean="0">
                          <a:solidFill>
                            <a:schemeClr val="tx1"/>
                          </a:solidFill>
                          <a:effectLst/>
                        </a:rPr>
                        <a:t>), </a:t>
                      </a:r>
                      <a:r>
                        <a:rPr lang="ru-RU" sz="1400" kern="1200" dirty="0">
                          <a:solidFill>
                            <a:schemeClr val="tx1"/>
                          </a:solidFill>
                          <a:effectLst/>
                        </a:rPr>
                        <a:t>описание осуществляемой хозяйственной и (или) иной деятельности</a:t>
                      </a:r>
                      <a:endParaRPr lang="ru-RU" sz="1400" b="1" kern="1200" dirty="0">
                        <a:solidFill>
                          <a:schemeClr val="tx1"/>
                        </a:solidFill>
                        <a:effectLst/>
                        <a:latin typeface="+mn-lt"/>
                        <a:ea typeface="+mn-ea"/>
                        <a:cs typeface="+mn-cs"/>
                      </a:endParaRPr>
                    </a:p>
                  </a:txBody>
                  <a:tcPr marL="10190" marR="10190" marT="16764" marB="16764"/>
                </a:tc>
                <a:tc>
                  <a:txBody>
                    <a:bodyPr/>
                    <a:lstStyle/>
                    <a:p>
                      <a:pPr algn="ctr">
                        <a:lnSpc>
                          <a:spcPts val="1400"/>
                        </a:lnSpc>
                        <a:spcAft>
                          <a:spcPts val="5"/>
                        </a:spcAft>
                      </a:pPr>
                      <a:r>
                        <a:rPr lang="ru-RU" sz="1400" dirty="0" smtClean="0">
                          <a:solidFill>
                            <a:schemeClr val="tx1"/>
                          </a:solidFill>
                          <a:effectLst/>
                        </a:rPr>
                        <a:t>(</a:t>
                      </a:r>
                      <a:r>
                        <a:rPr lang="ru-RU" sz="1400" kern="1200" dirty="0">
                          <a:solidFill>
                            <a:schemeClr val="tx1"/>
                          </a:solidFill>
                          <a:effectLst/>
                          <a:latin typeface="+mn-lt"/>
                          <a:ea typeface="+mn-ea"/>
                          <a:cs typeface="+mn-cs"/>
                        </a:rPr>
                        <a:t>указываются: вид (виды) разрешенного использования земельного участка, с указанием его (их) кода (кодов) (числового обозначения), описание осуществляемой хозяйственной и (или) иной </a:t>
                      </a:r>
                      <a:r>
                        <a:rPr lang="ru-RU" sz="1400" kern="1200" dirty="0" smtClean="0">
                          <a:solidFill>
                            <a:schemeClr val="tx1"/>
                          </a:solidFill>
                          <a:effectLst/>
                          <a:latin typeface="+mn-lt"/>
                          <a:ea typeface="+mn-ea"/>
                          <a:cs typeface="+mn-cs"/>
                        </a:rPr>
                        <a:t>деятельности)</a:t>
                      </a:r>
                      <a:endParaRPr lang="ru-RU" sz="1400" kern="1200" dirty="0">
                        <a:solidFill>
                          <a:schemeClr val="tx1"/>
                        </a:solidFill>
                        <a:effectLst/>
                        <a:latin typeface="+mn-lt"/>
                        <a:ea typeface="+mn-ea"/>
                        <a:cs typeface="+mn-cs"/>
                      </a:endParaRPr>
                    </a:p>
                  </a:txBody>
                  <a:tcPr marL="10190" marR="10190" marT="16764" marB="16764">
                    <a:solidFill>
                      <a:srgbClr val="FCECE8"/>
                    </a:solidFill>
                  </a:tcPr>
                </a:tc>
              </a:tr>
              <a:tr h="493708">
                <a:tc>
                  <a:txBody>
                    <a:bodyPr/>
                    <a:lstStyle/>
                    <a:p>
                      <a:pPr marL="0" algn="l" defTabSz="914400" rtl="0" eaLnBrk="1" latinLnBrk="0" hangingPunct="1">
                        <a:lnSpc>
                          <a:spcPts val="1400"/>
                        </a:lnSpc>
                        <a:spcAft>
                          <a:spcPts val="5"/>
                        </a:spcAft>
                      </a:pPr>
                      <a:r>
                        <a:rPr lang="ru-RU" sz="1400" kern="1200" dirty="0">
                          <a:solidFill>
                            <a:schemeClr val="tx1"/>
                          </a:solidFill>
                          <a:effectLst/>
                        </a:rPr>
                        <a:t>2.2. Площадь земельного участка, на которой произведены работы по возделыванию сельскохозяйственных культур, иных выращиваемых культур, и обработке почвы (в кв. м)</a:t>
                      </a:r>
                      <a:endParaRPr lang="ru-RU" sz="1400" b="1" kern="1200" dirty="0">
                        <a:solidFill>
                          <a:schemeClr val="tx1"/>
                        </a:solidFill>
                        <a:effectLst/>
                        <a:latin typeface="+mn-lt"/>
                        <a:ea typeface="+mn-ea"/>
                        <a:cs typeface="+mn-cs"/>
                      </a:endParaRPr>
                    </a:p>
                  </a:txBody>
                  <a:tcPr marL="10190" marR="10190" marT="16764" marB="16764"/>
                </a:tc>
                <a:tc>
                  <a:txBody>
                    <a:bodyPr/>
                    <a:lstStyle/>
                    <a:p>
                      <a:pPr algn="ctr">
                        <a:lnSpc>
                          <a:spcPts val="1400"/>
                        </a:lnSpc>
                        <a:spcAft>
                          <a:spcPts val="5"/>
                        </a:spcAft>
                      </a:pPr>
                      <a:endParaRPr lang="ru-RU" sz="400" dirty="0">
                        <a:solidFill>
                          <a:schemeClr val="tx1"/>
                        </a:solidFill>
                        <a:effectLst/>
                        <a:latin typeface="Times New Roman" panose="02020603050405020304" pitchFamily="18" charset="0"/>
                        <a:ea typeface="Calibri" panose="020F0502020204030204" pitchFamily="34" charset="0"/>
                      </a:endParaRPr>
                    </a:p>
                  </a:txBody>
                  <a:tcPr marL="10190" marR="10190" marT="16764" marB="16764">
                    <a:solidFill>
                      <a:srgbClr val="FCECE8"/>
                    </a:solidFill>
                  </a:tcPr>
                </a:tc>
              </a:tr>
              <a:tr h="171582">
                <a:tc gridSpan="2">
                  <a:txBody>
                    <a:bodyPr/>
                    <a:lstStyle/>
                    <a:p>
                      <a:pPr marL="0" algn="ctr" defTabSz="914400" rtl="0" eaLnBrk="1" latinLnBrk="0" hangingPunct="1">
                        <a:lnSpc>
                          <a:spcPts val="1400"/>
                        </a:lnSpc>
                        <a:spcAft>
                          <a:spcPts val="5"/>
                        </a:spcAft>
                      </a:pPr>
                      <a:r>
                        <a:rPr lang="ru-RU" sz="1600" kern="1200" dirty="0">
                          <a:solidFill>
                            <a:schemeClr val="bg1"/>
                          </a:solidFill>
                          <a:effectLst/>
                        </a:rPr>
                        <a:t>3. Для земельных участков с выбранным(и) видом (видами) разрешенного использования, предусматривающими животноводство, скотоводство, звероводство, птицеводство, свиноводство, пчеловодство, рыбоводство</a:t>
                      </a:r>
                      <a:endParaRPr lang="ru-RU" sz="1600" b="1" kern="1200" dirty="0">
                        <a:solidFill>
                          <a:schemeClr val="bg1"/>
                        </a:solidFill>
                        <a:effectLst/>
                        <a:latin typeface="+mn-lt"/>
                        <a:ea typeface="+mn-ea"/>
                        <a:cs typeface="+mn-cs"/>
                      </a:endParaRPr>
                    </a:p>
                  </a:txBody>
                  <a:tcPr marL="10190" marR="10190" marT="16764" marB="16764">
                    <a:solidFill>
                      <a:srgbClr val="C00000"/>
                    </a:solidFill>
                  </a:tcPr>
                </a:tc>
                <a:tc hMerge="1">
                  <a:txBody>
                    <a:bodyPr/>
                    <a:lstStyle/>
                    <a:p>
                      <a:endParaRPr lang="ru-RU"/>
                    </a:p>
                  </a:txBody>
                  <a:tcPr/>
                </a:tc>
              </a:tr>
              <a:tr h="769817">
                <a:tc>
                  <a:txBody>
                    <a:bodyPr/>
                    <a:lstStyle/>
                    <a:p>
                      <a:pPr marL="0" algn="l" defTabSz="914400" rtl="0" eaLnBrk="1" latinLnBrk="0" hangingPunct="1">
                        <a:lnSpc>
                          <a:spcPts val="1400"/>
                        </a:lnSpc>
                        <a:spcAft>
                          <a:spcPts val="5"/>
                        </a:spcAft>
                      </a:pPr>
                      <a:r>
                        <a:rPr lang="ru-RU" sz="1400" kern="1200" dirty="0">
                          <a:solidFill>
                            <a:schemeClr val="tx1"/>
                          </a:solidFill>
                          <a:effectLst/>
                        </a:rPr>
                        <a:t>3.1. Наименование вида (видов) разрешенного использования земельного участка, с указанием его (их) кода (кодов) (числового обозначения</a:t>
                      </a:r>
                      <a:r>
                        <a:rPr lang="ru-RU" sz="1400" kern="1200" dirty="0" smtClean="0">
                          <a:solidFill>
                            <a:schemeClr val="tx1"/>
                          </a:solidFill>
                          <a:effectLst/>
                        </a:rPr>
                        <a:t>), </a:t>
                      </a:r>
                      <a:r>
                        <a:rPr lang="ru-RU" sz="1400" kern="1200" dirty="0">
                          <a:solidFill>
                            <a:schemeClr val="tx1"/>
                          </a:solidFill>
                          <a:effectLst/>
                        </a:rPr>
                        <a:t>описание осуществляемой хозяйственной и (или) иной деятельности</a:t>
                      </a:r>
                      <a:endParaRPr lang="ru-RU" sz="1400" b="1" kern="1200" dirty="0">
                        <a:solidFill>
                          <a:schemeClr val="tx1"/>
                        </a:solidFill>
                        <a:effectLst/>
                        <a:latin typeface="+mn-lt"/>
                        <a:ea typeface="+mn-ea"/>
                        <a:cs typeface="+mn-cs"/>
                      </a:endParaRPr>
                    </a:p>
                  </a:txBody>
                  <a:tcPr marL="10190" marR="10190" marT="16764" marB="16764"/>
                </a:tc>
                <a:tc>
                  <a:txBody>
                    <a:bodyPr/>
                    <a:lstStyle/>
                    <a:p>
                      <a:pPr algn="ctr">
                        <a:lnSpc>
                          <a:spcPts val="1400"/>
                        </a:lnSpc>
                        <a:spcAft>
                          <a:spcPts val="5"/>
                        </a:spcAft>
                      </a:pPr>
                      <a:r>
                        <a:rPr lang="ru-RU" sz="1400" dirty="0" smtClean="0">
                          <a:solidFill>
                            <a:schemeClr val="tx1"/>
                          </a:solidFill>
                          <a:effectLst/>
                        </a:rPr>
                        <a:t>(</a:t>
                      </a:r>
                      <a:r>
                        <a:rPr lang="ru-RU" sz="1400" dirty="0">
                          <a:solidFill>
                            <a:schemeClr val="tx1"/>
                          </a:solidFill>
                          <a:effectLst/>
                        </a:rPr>
                        <a:t>указываются: вид (виды) разрешенного использования земельного участка, с указанием его (их) кода (кодов) (числового обозначения), описание осуществляемой хозяйственной и (или) иной </a:t>
                      </a:r>
                      <a:r>
                        <a:rPr lang="ru-RU" sz="1400" dirty="0" smtClean="0">
                          <a:solidFill>
                            <a:schemeClr val="tx1"/>
                          </a:solidFill>
                          <a:effectLst/>
                        </a:rPr>
                        <a:t>деятельности)</a:t>
                      </a:r>
                      <a:endParaRPr lang="ru-RU" sz="1400" dirty="0">
                        <a:solidFill>
                          <a:schemeClr val="tx1"/>
                        </a:solidFill>
                        <a:effectLst/>
                        <a:latin typeface="Times New Roman" panose="02020603050405020304" pitchFamily="18" charset="0"/>
                        <a:ea typeface="Calibri" panose="020F0502020204030204" pitchFamily="34" charset="0"/>
                      </a:endParaRPr>
                    </a:p>
                  </a:txBody>
                  <a:tcPr marL="10190" marR="10190" marT="16764" marB="16764"/>
                </a:tc>
              </a:tr>
              <a:tr h="125564">
                <a:tc gridSpan="2">
                  <a:txBody>
                    <a:bodyPr/>
                    <a:lstStyle/>
                    <a:p>
                      <a:pPr marL="0" algn="ctr" defTabSz="914400" rtl="0" eaLnBrk="1" latinLnBrk="0" hangingPunct="1">
                        <a:lnSpc>
                          <a:spcPts val="1400"/>
                        </a:lnSpc>
                        <a:spcAft>
                          <a:spcPts val="5"/>
                        </a:spcAft>
                      </a:pPr>
                      <a:r>
                        <a:rPr lang="ru-RU" sz="1600" kern="1200" dirty="0">
                          <a:solidFill>
                            <a:schemeClr val="bg1"/>
                          </a:solidFill>
                          <a:effectLst/>
                        </a:rPr>
                        <a:t>4. Для земельных участков с иным(ми) выбранным(и) видом (видами) разрешенного использования</a:t>
                      </a:r>
                      <a:endParaRPr lang="ru-RU" sz="1600" b="1" kern="1200" dirty="0">
                        <a:solidFill>
                          <a:schemeClr val="bg1"/>
                        </a:solidFill>
                        <a:effectLst/>
                        <a:latin typeface="+mn-lt"/>
                        <a:ea typeface="+mn-ea"/>
                        <a:cs typeface="+mn-cs"/>
                      </a:endParaRPr>
                    </a:p>
                  </a:txBody>
                  <a:tcPr marL="10190" marR="10190" marT="16764" marB="16764">
                    <a:solidFill>
                      <a:srgbClr val="C00000"/>
                    </a:solidFill>
                  </a:tcPr>
                </a:tc>
                <a:tc hMerge="1">
                  <a:txBody>
                    <a:bodyPr/>
                    <a:lstStyle/>
                    <a:p>
                      <a:endParaRPr lang="ru-RU"/>
                    </a:p>
                  </a:txBody>
                  <a:tcPr/>
                </a:tc>
              </a:tr>
              <a:tr h="769817">
                <a:tc>
                  <a:txBody>
                    <a:bodyPr/>
                    <a:lstStyle/>
                    <a:p>
                      <a:pPr marL="0" algn="l" defTabSz="914400" rtl="0" eaLnBrk="1" latinLnBrk="0" hangingPunct="1">
                        <a:lnSpc>
                          <a:spcPts val="1400"/>
                        </a:lnSpc>
                        <a:spcAft>
                          <a:spcPts val="5"/>
                        </a:spcAft>
                      </a:pPr>
                      <a:r>
                        <a:rPr lang="ru-RU" sz="1400" kern="1200" dirty="0">
                          <a:solidFill>
                            <a:schemeClr val="tx1"/>
                          </a:solidFill>
                          <a:effectLst/>
                        </a:rPr>
                        <a:t>4.1. Наименование вида (видов) разрешенного использования земельного участка, с указанием его (их) кода (кодов) (числового обозначения</a:t>
                      </a:r>
                      <a:r>
                        <a:rPr lang="ru-RU" sz="1400" kern="1200" dirty="0" smtClean="0">
                          <a:solidFill>
                            <a:schemeClr val="tx1"/>
                          </a:solidFill>
                          <a:effectLst/>
                        </a:rPr>
                        <a:t>), </a:t>
                      </a:r>
                      <a:r>
                        <a:rPr lang="ru-RU" sz="1400" kern="1200" dirty="0">
                          <a:solidFill>
                            <a:schemeClr val="tx1"/>
                          </a:solidFill>
                          <a:effectLst/>
                        </a:rPr>
                        <a:t>описание осуществляемой хозяйственной и (или) иной деятельности</a:t>
                      </a:r>
                      <a:endParaRPr lang="ru-RU" sz="1400" b="1" kern="1200" dirty="0">
                        <a:solidFill>
                          <a:schemeClr val="tx1"/>
                        </a:solidFill>
                        <a:effectLst/>
                        <a:latin typeface="+mn-lt"/>
                        <a:ea typeface="+mn-ea"/>
                        <a:cs typeface="+mn-cs"/>
                      </a:endParaRPr>
                    </a:p>
                  </a:txBody>
                  <a:tcPr marL="10190" marR="10190" marT="16764" marB="16764"/>
                </a:tc>
                <a:tc>
                  <a:txBody>
                    <a:bodyPr/>
                    <a:lstStyle/>
                    <a:p>
                      <a:pPr algn="ctr">
                        <a:lnSpc>
                          <a:spcPts val="1400"/>
                        </a:lnSpc>
                        <a:spcAft>
                          <a:spcPts val="5"/>
                        </a:spcAft>
                      </a:pPr>
                      <a:r>
                        <a:rPr lang="ru-RU" sz="1400" dirty="0" smtClean="0">
                          <a:solidFill>
                            <a:schemeClr val="tx1"/>
                          </a:solidFill>
                          <a:effectLst/>
                        </a:rPr>
                        <a:t>(</a:t>
                      </a:r>
                      <a:r>
                        <a:rPr lang="ru-RU" sz="1400" dirty="0">
                          <a:solidFill>
                            <a:schemeClr val="tx1"/>
                          </a:solidFill>
                          <a:effectLst/>
                        </a:rPr>
                        <a:t>указываются: иной вид (виды) разрешенного использования земельного участка, его (их) кода (кодов) (числового обозначения), описание осуществляемой хозяйственной и (или) иной деятельности)</a:t>
                      </a:r>
                      <a:endParaRPr lang="ru-RU" sz="1400" dirty="0">
                        <a:solidFill>
                          <a:schemeClr val="tx1"/>
                        </a:solidFill>
                        <a:effectLst/>
                        <a:latin typeface="Times New Roman" panose="02020603050405020304" pitchFamily="18" charset="0"/>
                        <a:ea typeface="Calibri" panose="020F0502020204030204" pitchFamily="34" charset="0"/>
                      </a:endParaRPr>
                    </a:p>
                  </a:txBody>
                  <a:tcPr marL="10190" marR="10190" marT="16764" marB="16764"/>
                </a:tc>
              </a:tr>
            </a:tbl>
          </a:graphicData>
        </a:graphic>
      </p:graphicFrame>
    </p:spTree>
    <p:extLst>
      <p:ext uri="{BB962C8B-B14F-4D97-AF65-F5344CB8AC3E}">
        <p14:creationId xmlns:p14="http://schemas.microsoft.com/office/powerpoint/2010/main" val="937221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6159</TotalTime>
  <Words>1673</Words>
  <Application>Microsoft Office PowerPoint</Application>
  <PresentationFormat>Широкоэкранный</PresentationFormat>
  <Paragraphs>160</Paragraphs>
  <Slides>11</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11</vt:i4>
      </vt:variant>
    </vt:vector>
  </HeadingPairs>
  <TitlesOfParts>
    <vt:vector size="19" baseType="lpstr">
      <vt:lpstr>Arial</vt:lpstr>
      <vt:lpstr>Arial Narrow</vt:lpstr>
      <vt:lpstr>Calibri</vt:lpstr>
      <vt:lpstr>Calibri Light</vt:lpstr>
      <vt:lpstr>Segoe UI</vt:lpstr>
      <vt:lpstr>Times New Roman</vt:lpstr>
      <vt:lpstr>2_Тема Office</vt:lpstr>
      <vt:lpstr>Office Theme</vt:lpstr>
      <vt:lpstr>Начальник отдела по работе с уполномоченными органами по проекту дальневосточный гектар министерства имущественных отношений края </vt:lpstr>
      <vt:lpstr>ПРЕДОСТАВЛЕНИЕ ЗЕМЕЛЬНЫХ УЧАСТКОВ ПО ПРОГРАММЕ «ДАЛЬНЕВОСТОЧНЫЙ ГЕКТАР» В ХАБАРОВСКОМ КРАЕ</vt:lpstr>
      <vt:lpstr>МОНИТОРИНГ СТЕПЕНИ ОСВОЕНИЯ «ДАЛЬНЕВОСТОЧНЫХ ГЕКТАРОВ»</vt:lpstr>
      <vt:lpstr>УСПЕШНЫЕ ПРАКТИКИ ОСВОЕНИЯ «ДАЛЬНЕВОСТОЧНОГО ГЕКТАРА»</vt:lpstr>
      <vt:lpstr>ФУНКЦИОНАЛЬНАЯ СТРУКТУРА ВНЕДРЕНИЯ КООПЕРАТИВНОЙ МОДЕЛИ ОСВОЕНИЯ «ДАЛЬНЕВОСТОЧНЫХ ГЕКТАРОВ»</vt:lpstr>
      <vt:lpstr>ДОРОЖНАЯ КАРТА ПО ВНЕДРЕНИЮ КООПЕРАТИВНОЙ МОДЕЛИ ОСВОЕНИЯ «ДАЛЬНЕВОСТОЧНЫХ ГЕКТАРОВ»</vt:lpstr>
      <vt:lpstr>ПРЕИМУЩЕСТВА СОЗДАНИЯ СЕЛЬСКОХОЗЯЙСТВЕННОГО ПОТРЕБИТЕЛЬСКОГО КООПЕРАТИВА</vt:lpstr>
      <vt:lpstr>ДЕЛАРАЦИЯ ОБ ИСПОЛЬЗОВАНИИ «ДАЛЬНЕВОСТОЧНОГО ГЕКТАРА»</vt:lpstr>
      <vt:lpstr>ДЕЛАРАЦИЯ ОБ ИСПОЛЬЗОВАНИИ «ДАЛЬНЕВОСТОЧНОГО ГЕКТАРА»</vt:lpstr>
      <vt:lpstr>ПОСЛЕДСТВИЯ НЕПРЕДОСТАВЛЕНИЯ ДЕЛАРАЦИЯ ОБ ИСПОЛЬЗОВАНИИ «ДАЛЬНЕВОСТОЧНОГО ГЕКТАРА»</vt:lpstr>
      <vt:lpstr>Начальник отдела по работе с уполномоченными органами по проекту дальневосточный гектар министерства имущественных отношений края </vt:lpstr>
    </vt:vector>
  </TitlesOfParts>
  <Company>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 a</dc:creator>
  <cp:lastModifiedBy>Пономаре Дмитрий Боисович</cp:lastModifiedBy>
  <cp:revision>615</cp:revision>
  <cp:lastPrinted>2019-06-13T23:43:45Z</cp:lastPrinted>
  <dcterms:created xsi:type="dcterms:W3CDTF">2015-07-02T17:32:10Z</dcterms:created>
  <dcterms:modified xsi:type="dcterms:W3CDTF">2019-06-13T23:46:06Z</dcterms:modified>
</cp:coreProperties>
</file>