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332" r:id="rId3"/>
    <p:sldId id="323" r:id="rId4"/>
    <p:sldId id="317" r:id="rId5"/>
    <p:sldId id="338" r:id="rId6"/>
    <p:sldId id="339" r:id="rId7"/>
    <p:sldId id="340" r:id="rId8"/>
    <p:sldId id="327" r:id="rId9"/>
    <p:sldId id="322" r:id="rId10"/>
    <p:sldId id="301" r:id="rId11"/>
    <p:sldId id="284" r:id="rId12"/>
    <p:sldId id="321" r:id="rId13"/>
    <p:sldId id="285" r:id="rId14"/>
    <p:sldId id="286" r:id="rId15"/>
    <p:sldId id="287" r:id="rId16"/>
    <p:sldId id="288" r:id="rId17"/>
    <p:sldId id="341" r:id="rId18"/>
    <p:sldId id="305" r:id="rId19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image" Target="../media/image3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image" Target="../media/image3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2A0CD9-4012-48A3-9D3F-1D4F0D31F804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B1483A-EADB-484F-80E7-824AFC6FED83}">
      <dgm:prSet phldrT="[Текст]"/>
      <dgm:spPr/>
      <dgm:t>
        <a:bodyPr/>
        <a:lstStyle/>
        <a:p>
          <a:r>
            <a:rPr lang="ru-RU" dirty="0"/>
            <a:t>Обогатить свой собственный бизнес</a:t>
          </a:r>
        </a:p>
      </dgm:t>
    </dgm:pt>
    <dgm:pt modelId="{1257ECF6-868B-4EA0-B61A-5C41EA39711D}" type="parTrans" cxnId="{C99DA912-D840-44C2-A65B-6A1977DDF1FE}">
      <dgm:prSet/>
      <dgm:spPr/>
      <dgm:t>
        <a:bodyPr/>
        <a:lstStyle/>
        <a:p>
          <a:endParaRPr lang="ru-RU"/>
        </a:p>
      </dgm:t>
    </dgm:pt>
    <dgm:pt modelId="{3B3B9E6A-F8DF-4141-AE5E-596E714A838E}" type="sibTrans" cxnId="{C99DA912-D840-44C2-A65B-6A1977DDF1FE}">
      <dgm:prSet/>
      <dgm:spPr/>
      <dgm:t>
        <a:bodyPr/>
        <a:lstStyle/>
        <a:p>
          <a:endParaRPr lang="ru-RU"/>
        </a:p>
      </dgm:t>
    </dgm:pt>
    <dgm:pt modelId="{FA219016-7223-4404-8DCE-89ECAD9785DA}">
      <dgm:prSet phldrT="[Текст]"/>
      <dgm:spPr/>
      <dgm:t>
        <a:bodyPr/>
        <a:lstStyle/>
        <a:p>
          <a:r>
            <a:rPr lang="ru-RU" dirty="0"/>
            <a:t>Выполнить план-задание, отчитаться</a:t>
          </a:r>
        </a:p>
      </dgm:t>
    </dgm:pt>
    <dgm:pt modelId="{8E1356F5-DB85-44B3-B904-BA7DEBC6EEDE}" type="parTrans" cxnId="{72752A7F-CFEC-4020-A712-72A7FE85C268}">
      <dgm:prSet/>
      <dgm:spPr/>
      <dgm:t>
        <a:bodyPr/>
        <a:lstStyle/>
        <a:p>
          <a:endParaRPr lang="ru-RU"/>
        </a:p>
      </dgm:t>
    </dgm:pt>
    <dgm:pt modelId="{EDB2C78D-1DFD-4DDB-BFC3-89F9495E9437}" type="sibTrans" cxnId="{72752A7F-CFEC-4020-A712-72A7FE85C268}">
      <dgm:prSet/>
      <dgm:spPr/>
      <dgm:t>
        <a:bodyPr/>
        <a:lstStyle/>
        <a:p>
          <a:endParaRPr lang="ru-RU"/>
        </a:p>
      </dgm:t>
    </dgm:pt>
    <dgm:pt modelId="{96D8FD95-513C-4407-A426-E77F5DAD3E9C}">
      <dgm:prSet phldrT="[Текст]"/>
      <dgm:spPr/>
      <dgm:t>
        <a:bodyPr/>
        <a:lstStyle/>
        <a:p>
          <a:r>
            <a:rPr lang="ru-RU" dirty="0"/>
            <a:t>Заработать на очередной кампании</a:t>
          </a:r>
        </a:p>
      </dgm:t>
    </dgm:pt>
    <dgm:pt modelId="{31EB1076-319B-4991-873E-4AE8220689AD}" type="parTrans" cxnId="{72569CB2-5DCE-43DD-8F54-0D43CA09C98B}">
      <dgm:prSet/>
      <dgm:spPr/>
      <dgm:t>
        <a:bodyPr/>
        <a:lstStyle/>
        <a:p>
          <a:endParaRPr lang="ru-RU"/>
        </a:p>
      </dgm:t>
    </dgm:pt>
    <dgm:pt modelId="{E1CEC119-5F60-4491-92F3-37BA3FCBD5CD}" type="sibTrans" cxnId="{72569CB2-5DCE-43DD-8F54-0D43CA09C98B}">
      <dgm:prSet/>
      <dgm:spPr/>
      <dgm:t>
        <a:bodyPr/>
        <a:lstStyle/>
        <a:p>
          <a:endParaRPr lang="ru-RU"/>
        </a:p>
      </dgm:t>
    </dgm:pt>
    <dgm:pt modelId="{C7841BEF-C9AB-48A6-9233-7F0E7F13CE03}" type="pres">
      <dgm:prSet presAssocID="{C32A0CD9-4012-48A3-9D3F-1D4F0D31F80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1EDDEB-BC5A-4C77-A559-AE177D34171F}" type="pres">
      <dgm:prSet presAssocID="{54B1483A-EADB-484F-80E7-824AFC6FED83}" presName="composite" presStyleCnt="0"/>
      <dgm:spPr/>
    </dgm:pt>
    <dgm:pt modelId="{B69FB0C5-F79D-498A-B43E-E771F424C229}" type="pres">
      <dgm:prSet presAssocID="{54B1483A-EADB-484F-80E7-824AFC6FED83}" presName="rect1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DAFB4D74-729D-47BF-904B-AA7AD8612F0F}" type="pres">
      <dgm:prSet presAssocID="{54B1483A-EADB-484F-80E7-824AFC6FED83}" presName="wedgeRectCallout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1FED7-5BCB-4BE7-81C3-F396EF111BBF}" type="pres">
      <dgm:prSet presAssocID="{3B3B9E6A-F8DF-4141-AE5E-596E714A838E}" presName="sibTrans" presStyleCnt="0"/>
      <dgm:spPr/>
    </dgm:pt>
    <dgm:pt modelId="{75DA6EA2-94C0-4BD6-911B-EF9F81C1DF43}" type="pres">
      <dgm:prSet presAssocID="{FA219016-7223-4404-8DCE-89ECAD9785DA}" presName="composite" presStyleCnt="0"/>
      <dgm:spPr/>
    </dgm:pt>
    <dgm:pt modelId="{0B7658EC-141A-4761-85DA-7B5F6823C0AB}" type="pres">
      <dgm:prSet presAssocID="{FA219016-7223-4404-8DCE-89ECAD9785DA}" presName="rect1" presStyleLbl="bgImgPlace1" presStyleIdx="1" presStyleCnt="3"/>
      <dgm:spPr>
        <a:blipFill>
          <a:blip xmlns:r="http://schemas.openxmlformats.org/officeDocument/2006/relationships" r:embed="rId2"/>
          <a:srcRect/>
          <a:stretch>
            <a:fillRect l="-10000" r="-10000"/>
          </a:stretch>
        </a:blipFill>
      </dgm:spPr>
    </dgm:pt>
    <dgm:pt modelId="{6B175A44-1FD3-4233-B0DF-9A59D382CC93}" type="pres">
      <dgm:prSet presAssocID="{FA219016-7223-4404-8DCE-89ECAD9785DA}" presName="wedgeRectCallout1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CB709-6A63-4F3D-93A1-CAE64CADD095}" type="pres">
      <dgm:prSet presAssocID="{EDB2C78D-1DFD-4DDB-BFC3-89F9495E9437}" presName="sibTrans" presStyleCnt="0"/>
      <dgm:spPr/>
    </dgm:pt>
    <dgm:pt modelId="{A92AB761-2051-417C-A695-19BC218F65C9}" type="pres">
      <dgm:prSet presAssocID="{96D8FD95-513C-4407-A426-E77F5DAD3E9C}" presName="composite" presStyleCnt="0"/>
      <dgm:spPr/>
    </dgm:pt>
    <dgm:pt modelId="{5F873550-983D-48A4-A86F-1CBAFDF37641}" type="pres">
      <dgm:prSet presAssocID="{96D8FD95-513C-4407-A426-E77F5DAD3E9C}" presName="rect1" presStyleLbl="bgImgPlace1" presStyleIdx="2" presStyleCnt="3"/>
      <dgm:spPr>
        <a:blipFill>
          <a:blip xmlns:r="http://schemas.openxmlformats.org/officeDocument/2006/relationships" r:embed="rId3"/>
          <a:srcRect/>
          <a:stretch>
            <a:fillRect l="-17000" r="-17000"/>
          </a:stretch>
        </a:blipFill>
      </dgm:spPr>
    </dgm:pt>
    <dgm:pt modelId="{4CBAC95F-35BF-436F-B16B-A43B6727D494}" type="pres">
      <dgm:prSet presAssocID="{96D8FD95-513C-4407-A426-E77F5DAD3E9C}" presName="wedgeRectCallout1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3CE2EA-4AAA-499D-A7C8-8A568F7B1484}" type="presOf" srcId="{96D8FD95-513C-4407-A426-E77F5DAD3E9C}" destId="{4CBAC95F-35BF-436F-B16B-A43B6727D494}" srcOrd="0" destOrd="0" presId="urn:microsoft.com/office/officeart/2008/layout/BendingPictureCaptionList"/>
    <dgm:cxn modelId="{72569CB2-5DCE-43DD-8F54-0D43CA09C98B}" srcId="{C32A0CD9-4012-48A3-9D3F-1D4F0D31F804}" destId="{96D8FD95-513C-4407-A426-E77F5DAD3E9C}" srcOrd="2" destOrd="0" parTransId="{31EB1076-319B-4991-873E-4AE8220689AD}" sibTransId="{E1CEC119-5F60-4491-92F3-37BA3FCBD5CD}"/>
    <dgm:cxn modelId="{72752A7F-CFEC-4020-A712-72A7FE85C268}" srcId="{C32A0CD9-4012-48A3-9D3F-1D4F0D31F804}" destId="{FA219016-7223-4404-8DCE-89ECAD9785DA}" srcOrd="1" destOrd="0" parTransId="{8E1356F5-DB85-44B3-B904-BA7DEBC6EEDE}" sibTransId="{EDB2C78D-1DFD-4DDB-BFC3-89F9495E9437}"/>
    <dgm:cxn modelId="{27D9DD2D-2566-4F56-B3B7-32CAF9AE707A}" type="presOf" srcId="{FA219016-7223-4404-8DCE-89ECAD9785DA}" destId="{6B175A44-1FD3-4233-B0DF-9A59D382CC93}" srcOrd="0" destOrd="0" presId="urn:microsoft.com/office/officeart/2008/layout/BendingPictureCaptionList"/>
    <dgm:cxn modelId="{C99DA912-D840-44C2-A65B-6A1977DDF1FE}" srcId="{C32A0CD9-4012-48A3-9D3F-1D4F0D31F804}" destId="{54B1483A-EADB-484F-80E7-824AFC6FED83}" srcOrd="0" destOrd="0" parTransId="{1257ECF6-868B-4EA0-B61A-5C41EA39711D}" sibTransId="{3B3B9E6A-F8DF-4141-AE5E-596E714A838E}"/>
    <dgm:cxn modelId="{901CE4C5-A8DD-4155-B52F-66FAA8F2906C}" type="presOf" srcId="{54B1483A-EADB-484F-80E7-824AFC6FED83}" destId="{DAFB4D74-729D-47BF-904B-AA7AD8612F0F}" srcOrd="0" destOrd="0" presId="urn:microsoft.com/office/officeart/2008/layout/BendingPictureCaptionList"/>
    <dgm:cxn modelId="{13117A97-377C-4E93-945C-39A8B4AE306F}" type="presOf" srcId="{C32A0CD9-4012-48A3-9D3F-1D4F0D31F804}" destId="{C7841BEF-C9AB-48A6-9233-7F0E7F13CE03}" srcOrd="0" destOrd="0" presId="urn:microsoft.com/office/officeart/2008/layout/BendingPictureCaptionList"/>
    <dgm:cxn modelId="{1651875B-6F8E-485F-B1FF-B3AF6D2F020A}" type="presParOf" srcId="{C7841BEF-C9AB-48A6-9233-7F0E7F13CE03}" destId="{9A1EDDEB-BC5A-4C77-A559-AE177D34171F}" srcOrd="0" destOrd="0" presId="urn:microsoft.com/office/officeart/2008/layout/BendingPictureCaptionList"/>
    <dgm:cxn modelId="{5B4EE7D6-E07F-425E-9F23-55342ED5DED8}" type="presParOf" srcId="{9A1EDDEB-BC5A-4C77-A559-AE177D34171F}" destId="{B69FB0C5-F79D-498A-B43E-E771F424C229}" srcOrd="0" destOrd="0" presId="urn:microsoft.com/office/officeart/2008/layout/BendingPictureCaptionList"/>
    <dgm:cxn modelId="{3F568487-2C8B-419A-B48A-44CB4A21B604}" type="presParOf" srcId="{9A1EDDEB-BC5A-4C77-A559-AE177D34171F}" destId="{DAFB4D74-729D-47BF-904B-AA7AD8612F0F}" srcOrd="1" destOrd="0" presId="urn:microsoft.com/office/officeart/2008/layout/BendingPictureCaptionList"/>
    <dgm:cxn modelId="{4C7351E5-A867-42DF-8109-63F21C7A46CB}" type="presParOf" srcId="{C7841BEF-C9AB-48A6-9233-7F0E7F13CE03}" destId="{2BC1FED7-5BCB-4BE7-81C3-F396EF111BBF}" srcOrd="1" destOrd="0" presId="urn:microsoft.com/office/officeart/2008/layout/BendingPictureCaptionList"/>
    <dgm:cxn modelId="{A9E81895-2F05-45B7-AA56-A9EB292E4DE0}" type="presParOf" srcId="{C7841BEF-C9AB-48A6-9233-7F0E7F13CE03}" destId="{75DA6EA2-94C0-4BD6-911B-EF9F81C1DF43}" srcOrd="2" destOrd="0" presId="urn:microsoft.com/office/officeart/2008/layout/BendingPictureCaptionList"/>
    <dgm:cxn modelId="{3ECDDE73-5D5B-492F-969A-6EC53BEF143B}" type="presParOf" srcId="{75DA6EA2-94C0-4BD6-911B-EF9F81C1DF43}" destId="{0B7658EC-141A-4761-85DA-7B5F6823C0AB}" srcOrd="0" destOrd="0" presId="urn:microsoft.com/office/officeart/2008/layout/BendingPictureCaptionList"/>
    <dgm:cxn modelId="{2FE2A378-CC9D-4843-ADB4-B5AD5A8E9DCE}" type="presParOf" srcId="{75DA6EA2-94C0-4BD6-911B-EF9F81C1DF43}" destId="{6B175A44-1FD3-4233-B0DF-9A59D382CC93}" srcOrd="1" destOrd="0" presId="urn:microsoft.com/office/officeart/2008/layout/BendingPictureCaptionList"/>
    <dgm:cxn modelId="{94B109CC-A850-488A-B7A0-D4EF0EE9ECAC}" type="presParOf" srcId="{C7841BEF-C9AB-48A6-9233-7F0E7F13CE03}" destId="{FB6CB709-6A63-4F3D-93A1-CAE64CADD095}" srcOrd="3" destOrd="0" presId="urn:microsoft.com/office/officeart/2008/layout/BendingPictureCaptionList"/>
    <dgm:cxn modelId="{BC661C8E-5103-449F-82B6-E07DB5A2FAEA}" type="presParOf" srcId="{C7841BEF-C9AB-48A6-9233-7F0E7F13CE03}" destId="{A92AB761-2051-417C-A695-19BC218F65C9}" srcOrd="4" destOrd="0" presId="urn:microsoft.com/office/officeart/2008/layout/BendingPictureCaptionList"/>
    <dgm:cxn modelId="{2D4E45FF-7903-4BFC-AF9D-AA7B82B6FFC1}" type="presParOf" srcId="{A92AB761-2051-417C-A695-19BC218F65C9}" destId="{5F873550-983D-48A4-A86F-1CBAFDF37641}" srcOrd="0" destOrd="0" presId="urn:microsoft.com/office/officeart/2008/layout/BendingPictureCaptionList"/>
    <dgm:cxn modelId="{7CC5F178-BF87-4F23-8BD7-3DA5925255A5}" type="presParOf" srcId="{A92AB761-2051-417C-A695-19BC218F65C9}" destId="{4CBAC95F-35BF-436F-B16B-A43B6727D494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CC2AA4-ABAC-46D7-9E0F-3601625061A3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606E25-D3E3-49E3-B70F-75FA24636D2A}">
      <dgm:prSet phldrT="[Текст]"/>
      <dgm:spPr/>
      <dgm:t>
        <a:bodyPr/>
        <a:lstStyle/>
        <a:p>
          <a:r>
            <a:rPr lang="ru-RU" dirty="0"/>
            <a:t>Сельскохозяйственные организации – субъекты МСП:</a:t>
          </a:r>
          <a:endParaRPr lang="en-US" dirty="0"/>
        </a:p>
        <a:p>
          <a:r>
            <a:rPr lang="en-US" dirty="0"/>
            <a:t>17</a:t>
          </a:r>
          <a:r>
            <a:rPr lang="ru-RU" dirty="0"/>
            <a:t>,2 тыс. микропредприятий,</a:t>
          </a:r>
        </a:p>
        <a:p>
          <a:r>
            <a:rPr lang="ru-RU" dirty="0"/>
            <a:t>7,1 тыс. малых предприятий</a:t>
          </a:r>
        </a:p>
      </dgm:t>
    </dgm:pt>
    <dgm:pt modelId="{C6388D8C-E193-45D1-A921-B1080372AF69}" type="parTrans" cxnId="{145D19D6-8A2D-4BB4-A0BD-1694FD449078}">
      <dgm:prSet/>
      <dgm:spPr/>
      <dgm:t>
        <a:bodyPr/>
        <a:lstStyle/>
        <a:p>
          <a:endParaRPr lang="ru-RU"/>
        </a:p>
      </dgm:t>
    </dgm:pt>
    <dgm:pt modelId="{13D9FEB8-0059-4EA0-9B2D-A93E02850C98}" type="sibTrans" cxnId="{145D19D6-8A2D-4BB4-A0BD-1694FD449078}">
      <dgm:prSet/>
      <dgm:spPr/>
      <dgm:t>
        <a:bodyPr/>
        <a:lstStyle/>
        <a:p>
          <a:endParaRPr lang="ru-RU"/>
        </a:p>
      </dgm:t>
    </dgm:pt>
    <dgm:pt modelId="{0E794F37-4B1E-468B-B945-0BD1D381541A}">
      <dgm:prSet phldrT="[Текст]"/>
      <dgm:spPr/>
      <dgm:t>
        <a:bodyPr/>
        <a:lstStyle/>
        <a:p>
          <a:r>
            <a:rPr lang="ru-RU" dirty="0"/>
            <a:t>Крестьянские (фермерские) хозяйства и ИП:</a:t>
          </a:r>
        </a:p>
        <a:p>
          <a:r>
            <a:rPr lang="ru-RU" dirty="0"/>
            <a:t>136,7 тыс. КФХ,</a:t>
          </a:r>
        </a:p>
        <a:p>
          <a:r>
            <a:rPr lang="ru-RU" dirty="0"/>
            <a:t>38 тыс. ИП</a:t>
          </a:r>
        </a:p>
      </dgm:t>
    </dgm:pt>
    <dgm:pt modelId="{D2B66A9D-A59A-45EE-92D1-56FCBE230AAF}" type="parTrans" cxnId="{D86AE3D3-1F2C-4815-B9B1-ACD3E2E619DF}">
      <dgm:prSet/>
      <dgm:spPr/>
      <dgm:t>
        <a:bodyPr/>
        <a:lstStyle/>
        <a:p>
          <a:endParaRPr lang="ru-RU"/>
        </a:p>
      </dgm:t>
    </dgm:pt>
    <dgm:pt modelId="{FF659E48-FBE9-4F4E-9DC1-426880F6D230}" type="sibTrans" cxnId="{D86AE3D3-1F2C-4815-B9B1-ACD3E2E619DF}">
      <dgm:prSet/>
      <dgm:spPr/>
      <dgm:t>
        <a:bodyPr/>
        <a:lstStyle/>
        <a:p>
          <a:endParaRPr lang="ru-RU"/>
        </a:p>
      </dgm:t>
    </dgm:pt>
    <dgm:pt modelId="{951354B3-BCE8-41B9-8219-3FCA58333156}">
      <dgm:prSet phldrT="[Текст]"/>
      <dgm:spPr/>
      <dgm:t>
        <a:bodyPr/>
        <a:lstStyle/>
        <a:p>
          <a:r>
            <a:rPr lang="ru-RU" dirty="0"/>
            <a:t>Личные подсобные хозяйства:</a:t>
          </a:r>
        </a:p>
        <a:p>
          <a:r>
            <a:rPr lang="ru-RU" dirty="0"/>
            <a:t>13 815,3 млн. ЛПХ, производящих сельскохозяйственную продукцию</a:t>
          </a:r>
        </a:p>
      </dgm:t>
    </dgm:pt>
    <dgm:pt modelId="{2AFB9B2B-489E-4778-A3DA-59DE97E87FDD}" type="parTrans" cxnId="{19856D5C-F2E6-46AE-B446-2BF8B8BF9652}">
      <dgm:prSet/>
      <dgm:spPr/>
      <dgm:t>
        <a:bodyPr/>
        <a:lstStyle/>
        <a:p>
          <a:endParaRPr lang="ru-RU"/>
        </a:p>
      </dgm:t>
    </dgm:pt>
    <dgm:pt modelId="{9CB4C216-A47A-4517-AC71-4282F041AEB1}" type="sibTrans" cxnId="{19856D5C-F2E6-46AE-B446-2BF8B8BF9652}">
      <dgm:prSet/>
      <dgm:spPr/>
      <dgm:t>
        <a:bodyPr/>
        <a:lstStyle/>
        <a:p>
          <a:endParaRPr lang="ru-RU"/>
        </a:p>
      </dgm:t>
    </dgm:pt>
    <dgm:pt modelId="{E8622617-7F6C-477C-AAB6-816E6C5FDBF4}" type="pres">
      <dgm:prSet presAssocID="{33CC2AA4-ABAC-46D7-9E0F-3601625061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2F0DC1-4840-41A3-A86E-8D6945C1EB52}" type="pres">
      <dgm:prSet presAssocID="{33CC2AA4-ABAC-46D7-9E0F-3601625061A3}" presName="bkgdShp" presStyleLbl="alignAccFollowNode1" presStyleIdx="0" presStyleCnt="1"/>
      <dgm:spPr/>
    </dgm:pt>
    <dgm:pt modelId="{A433773D-D364-4386-B736-ABA905F50392}" type="pres">
      <dgm:prSet presAssocID="{33CC2AA4-ABAC-46D7-9E0F-3601625061A3}" presName="linComp" presStyleCnt="0"/>
      <dgm:spPr/>
    </dgm:pt>
    <dgm:pt modelId="{4A22CDF4-5B1A-48AF-9963-4C001D95AEEF}" type="pres">
      <dgm:prSet presAssocID="{C2606E25-D3E3-49E3-B70F-75FA24636D2A}" presName="compNode" presStyleCnt="0"/>
      <dgm:spPr/>
    </dgm:pt>
    <dgm:pt modelId="{B0A140B5-94B4-484E-982C-476F619CA5DA}" type="pres">
      <dgm:prSet presAssocID="{C2606E25-D3E3-49E3-B70F-75FA24636D2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9C71D4-7D09-4A1C-9614-DEC0C641DF9D}" type="pres">
      <dgm:prSet presAssocID="{C2606E25-D3E3-49E3-B70F-75FA24636D2A}" presName="invisiNode" presStyleLbl="node1" presStyleIdx="0" presStyleCnt="3"/>
      <dgm:spPr/>
    </dgm:pt>
    <dgm:pt modelId="{C3E420B5-D8F4-4D39-8B13-A79A2615FDB8}" type="pres">
      <dgm:prSet presAssocID="{C2606E25-D3E3-49E3-B70F-75FA24636D2A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94CDC44B-B295-49D9-B91E-81B22CD55ABB}" type="pres">
      <dgm:prSet presAssocID="{13D9FEB8-0059-4EA0-9B2D-A93E02850C9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2FB22EC-782E-4C8F-B973-429EA8F9FDD3}" type="pres">
      <dgm:prSet presAssocID="{0E794F37-4B1E-468B-B945-0BD1D381541A}" presName="compNode" presStyleCnt="0"/>
      <dgm:spPr/>
    </dgm:pt>
    <dgm:pt modelId="{C8BC24AC-54DD-4D09-8D04-0D675C8C4655}" type="pres">
      <dgm:prSet presAssocID="{0E794F37-4B1E-468B-B945-0BD1D381541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48F80-2BAC-4E4E-BD3A-DC39556F62F7}" type="pres">
      <dgm:prSet presAssocID="{0E794F37-4B1E-468B-B945-0BD1D381541A}" presName="invisiNode" presStyleLbl="node1" presStyleIdx="1" presStyleCnt="3"/>
      <dgm:spPr/>
    </dgm:pt>
    <dgm:pt modelId="{0B8B8015-ABAD-47E8-9F5A-27E21A816792}" type="pres">
      <dgm:prSet presAssocID="{0E794F37-4B1E-468B-B945-0BD1D381541A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1BDA78CC-ABD3-4DAA-B00F-23AFE3A39FD4}" type="pres">
      <dgm:prSet presAssocID="{FF659E48-FBE9-4F4E-9DC1-426880F6D23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0C77631-7EDA-4830-876A-01FAA6153D1E}" type="pres">
      <dgm:prSet presAssocID="{951354B3-BCE8-41B9-8219-3FCA58333156}" presName="compNode" presStyleCnt="0"/>
      <dgm:spPr/>
    </dgm:pt>
    <dgm:pt modelId="{C2E2BEE1-3B2C-4E2F-BAC2-A813983B8E75}" type="pres">
      <dgm:prSet presAssocID="{951354B3-BCE8-41B9-8219-3FCA5833315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CF34C2-C4CB-4B7F-8B8B-202E14ABAF28}" type="pres">
      <dgm:prSet presAssocID="{951354B3-BCE8-41B9-8219-3FCA58333156}" presName="invisiNode" presStyleLbl="node1" presStyleIdx="2" presStyleCnt="3"/>
      <dgm:spPr/>
    </dgm:pt>
    <dgm:pt modelId="{9A2AB7FF-FB36-40EA-BB27-50EC62095CC1}" type="pres">
      <dgm:prSet presAssocID="{951354B3-BCE8-41B9-8219-3FCA58333156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</dgm:pt>
  </dgm:ptLst>
  <dgm:cxnLst>
    <dgm:cxn modelId="{D86AE3D3-1F2C-4815-B9B1-ACD3E2E619DF}" srcId="{33CC2AA4-ABAC-46D7-9E0F-3601625061A3}" destId="{0E794F37-4B1E-468B-B945-0BD1D381541A}" srcOrd="1" destOrd="0" parTransId="{D2B66A9D-A59A-45EE-92D1-56FCBE230AAF}" sibTransId="{FF659E48-FBE9-4F4E-9DC1-426880F6D230}"/>
    <dgm:cxn modelId="{55AD34B3-6AE6-4572-B2A5-AF53E01D7E23}" type="presOf" srcId="{13D9FEB8-0059-4EA0-9B2D-A93E02850C98}" destId="{94CDC44B-B295-49D9-B91E-81B22CD55ABB}" srcOrd="0" destOrd="0" presId="urn:microsoft.com/office/officeart/2005/8/layout/pList2"/>
    <dgm:cxn modelId="{B8246D2C-04CE-41BD-ABEC-1F25FEFB1110}" type="presOf" srcId="{0E794F37-4B1E-468B-B945-0BD1D381541A}" destId="{C8BC24AC-54DD-4D09-8D04-0D675C8C4655}" srcOrd="0" destOrd="0" presId="urn:microsoft.com/office/officeart/2005/8/layout/pList2"/>
    <dgm:cxn modelId="{92B75968-1BA1-4D16-B97B-979D772D9E9E}" type="presOf" srcId="{FF659E48-FBE9-4F4E-9DC1-426880F6D230}" destId="{1BDA78CC-ABD3-4DAA-B00F-23AFE3A39FD4}" srcOrd="0" destOrd="0" presId="urn:microsoft.com/office/officeart/2005/8/layout/pList2"/>
    <dgm:cxn modelId="{14C0096D-7094-4276-8A28-37C91827DDD7}" type="presOf" srcId="{33CC2AA4-ABAC-46D7-9E0F-3601625061A3}" destId="{E8622617-7F6C-477C-AAB6-816E6C5FDBF4}" srcOrd="0" destOrd="0" presId="urn:microsoft.com/office/officeart/2005/8/layout/pList2"/>
    <dgm:cxn modelId="{145D19D6-8A2D-4BB4-A0BD-1694FD449078}" srcId="{33CC2AA4-ABAC-46D7-9E0F-3601625061A3}" destId="{C2606E25-D3E3-49E3-B70F-75FA24636D2A}" srcOrd="0" destOrd="0" parTransId="{C6388D8C-E193-45D1-A921-B1080372AF69}" sibTransId="{13D9FEB8-0059-4EA0-9B2D-A93E02850C98}"/>
    <dgm:cxn modelId="{19856D5C-F2E6-46AE-B446-2BF8B8BF9652}" srcId="{33CC2AA4-ABAC-46D7-9E0F-3601625061A3}" destId="{951354B3-BCE8-41B9-8219-3FCA58333156}" srcOrd="2" destOrd="0" parTransId="{2AFB9B2B-489E-4778-A3DA-59DE97E87FDD}" sibTransId="{9CB4C216-A47A-4517-AC71-4282F041AEB1}"/>
    <dgm:cxn modelId="{E5FCD930-1B87-48B9-B73A-D6B2B06402DD}" type="presOf" srcId="{951354B3-BCE8-41B9-8219-3FCA58333156}" destId="{C2E2BEE1-3B2C-4E2F-BAC2-A813983B8E75}" srcOrd="0" destOrd="0" presId="urn:microsoft.com/office/officeart/2005/8/layout/pList2"/>
    <dgm:cxn modelId="{F86BE1C7-AAF3-4261-B9C7-3D86FF736788}" type="presOf" srcId="{C2606E25-D3E3-49E3-B70F-75FA24636D2A}" destId="{B0A140B5-94B4-484E-982C-476F619CA5DA}" srcOrd="0" destOrd="0" presId="urn:microsoft.com/office/officeart/2005/8/layout/pList2"/>
    <dgm:cxn modelId="{4D6B4793-B4EB-4F19-802E-0D355FDB6E52}" type="presParOf" srcId="{E8622617-7F6C-477C-AAB6-816E6C5FDBF4}" destId="{DF2F0DC1-4840-41A3-A86E-8D6945C1EB52}" srcOrd="0" destOrd="0" presId="urn:microsoft.com/office/officeart/2005/8/layout/pList2"/>
    <dgm:cxn modelId="{D384CD82-6183-4E77-9A4C-DBA6F4F79CAF}" type="presParOf" srcId="{E8622617-7F6C-477C-AAB6-816E6C5FDBF4}" destId="{A433773D-D364-4386-B736-ABA905F50392}" srcOrd="1" destOrd="0" presId="urn:microsoft.com/office/officeart/2005/8/layout/pList2"/>
    <dgm:cxn modelId="{5E8E1F33-88BC-4079-B716-2CB4BED1F7D6}" type="presParOf" srcId="{A433773D-D364-4386-B736-ABA905F50392}" destId="{4A22CDF4-5B1A-48AF-9963-4C001D95AEEF}" srcOrd="0" destOrd="0" presId="urn:microsoft.com/office/officeart/2005/8/layout/pList2"/>
    <dgm:cxn modelId="{D5397650-4055-44D8-916A-7E8FA7B02547}" type="presParOf" srcId="{4A22CDF4-5B1A-48AF-9963-4C001D95AEEF}" destId="{B0A140B5-94B4-484E-982C-476F619CA5DA}" srcOrd="0" destOrd="0" presId="urn:microsoft.com/office/officeart/2005/8/layout/pList2"/>
    <dgm:cxn modelId="{DB9A9584-BD0D-40D2-948D-261A10543AE3}" type="presParOf" srcId="{4A22CDF4-5B1A-48AF-9963-4C001D95AEEF}" destId="{389C71D4-7D09-4A1C-9614-DEC0C641DF9D}" srcOrd="1" destOrd="0" presId="urn:microsoft.com/office/officeart/2005/8/layout/pList2"/>
    <dgm:cxn modelId="{8672F414-C71A-4004-8A6D-BA33251FA14C}" type="presParOf" srcId="{4A22CDF4-5B1A-48AF-9963-4C001D95AEEF}" destId="{C3E420B5-D8F4-4D39-8B13-A79A2615FDB8}" srcOrd="2" destOrd="0" presId="urn:microsoft.com/office/officeart/2005/8/layout/pList2"/>
    <dgm:cxn modelId="{2234AF77-FAEE-41B5-B5DC-B5C0D23D5360}" type="presParOf" srcId="{A433773D-D364-4386-B736-ABA905F50392}" destId="{94CDC44B-B295-49D9-B91E-81B22CD55ABB}" srcOrd="1" destOrd="0" presId="urn:microsoft.com/office/officeart/2005/8/layout/pList2"/>
    <dgm:cxn modelId="{E01054EB-228A-48D8-9673-B88E32213A00}" type="presParOf" srcId="{A433773D-D364-4386-B736-ABA905F50392}" destId="{02FB22EC-782E-4C8F-B973-429EA8F9FDD3}" srcOrd="2" destOrd="0" presId="urn:microsoft.com/office/officeart/2005/8/layout/pList2"/>
    <dgm:cxn modelId="{DBE875C4-B295-4B1A-9DBB-64AFB7CF064C}" type="presParOf" srcId="{02FB22EC-782E-4C8F-B973-429EA8F9FDD3}" destId="{C8BC24AC-54DD-4D09-8D04-0D675C8C4655}" srcOrd="0" destOrd="0" presId="urn:microsoft.com/office/officeart/2005/8/layout/pList2"/>
    <dgm:cxn modelId="{A9110157-951C-4039-9119-1923D55C1048}" type="presParOf" srcId="{02FB22EC-782E-4C8F-B973-429EA8F9FDD3}" destId="{77B48F80-2BAC-4E4E-BD3A-DC39556F62F7}" srcOrd="1" destOrd="0" presId="urn:microsoft.com/office/officeart/2005/8/layout/pList2"/>
    <dgm:cxn modelId="{94D581B7-7774-46CA-BF28-128A7A29EA03}" type="presParOf" srcId="{02FB22EC-782E-4C8F-B973-429EA8F9FDD3}" destId="{0B8B8015-ABAD-47E8-9F5A-27E21A816792}" srcOrd="2" destOrd="0" presId="urn:microsoft.com/office/officeart/2005/8/layout/pList2"/>
    <dgm:cxn modelId="{F4DF3E8B-C198-4994-9530-DFCB2FE4FB26}" type="presParOf" srcId="{A433773D-D364-4386-B736-ABA905F50392}" destId="{1BDA78CC-ABD3-4DAA-B00F-23AFE3A39FD4}" srcOrd="3" destOrd="0" presId="urn:microsoft.com/office/officeart/2005/8/layout/pList2"/>
    <dgm:cxn modelId="{7DC17A6D-D42B-4763-98D2-AD054D9D1B42}" type="presParOf" srcId="{A433773D-D364-4386-B736-ABA905F50392}" destId="{10C77631-7EDA-4830-876A-01FAA6153D1E}" srcOrd="4" destOrd="0" presId="urn:microsoft.com/office/officeart/2005/8/layout/pList2"/>
    <dgm:cxn modelId="{AF082060-6E1F-49C5-A1CE-1B2D6F4FFCFF}" type="presParOf" srcId="{10C77631-7EDA-4830-876A-01FAA6153D1E}" destId="{C2E2BEE1-3B2C-4E2F-BAC2-A813983B8E75}" srcOrd="0" destOrd="0" presId="urn:microsoft.com/office/officeart/2005/8/layout/pList2"/>
    <dgm:cxn modelId="{1E456F2C-5B1C-4C78-B9F1-047AE729B5A9}" type="presParOf" srcId="{10C77631-7EDA-4830-876A-01FAA6153D1E}" destId="{AECF34C2-C4CB-4B7F-8B8B-202E14ABAF28}" srcOrd="1" destOrd="0" presId="urn:microsoft.com/office/officeart/2005/8/layout/pList2"/>
    <dgm:cxn modelId="{D46DFFD0-6BFA-47CF-B4F9-2F48B8B4B502}" type="presParOf" srcId="{10C77631-7EDA-4830-876A-01FAA6153D1E}" destId="{9A2AB7FF-FB36-40EA-BB27-50EC62095CC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FB0C5-F79D-498A-B43E-E771F424C229}">
      <dsp:nvSpPr>
        <dsp:cNvPr id="0" name=""/>
        <dsp:cNvSpPr/>
      </dsp:nvSpPr>
      <dsp:spPr>
        <a:xfrm>
          <a:off x="0" y="532606"/>
          <a:ext cx="3286125" cy="26289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B4D74-729D-47BF-904B-AA7AD8612F0F}">
      <dsp:nvSpPr>
        <dsp:cNvPr id="0" name=""/>
        <dsp:cNvSpPr/>
      </dsp:nvSpPr>
      <dsp:spPr>
        <a:xfrm>
          <a:off x="295751" y="2898616"/>
          <a:ext cx="2924651" cy="92011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Обогатить свой собственный бизнес</a:t>
          </a:r>
        </a:p>
      </dsp:txBody>
      <dsp:txXfrm>
        <a:off x="295751" y="2898616"/>
        <a:ext cx="2924651" cy="920115"/>
      </dsp:txXfrm>
    </dsp:sp>
    <dsp:sp modelId="{0B7658EC-141A-4761-85DA-7B5F6823C0AB}">
      <dsp:nvSpPr>
        <dsp:cNvPr id="0" name=""/>
        <dsp:cNvSpPr/>
      </dsp:nvSpPr>
      <dsp:spPr>
        <a:xfrm>
          <a:off x="3614737" y="532606"/>
          <a:ext cx="3286125" cy="2628900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175A44-1FD3-4233-B0DF-9A59D382CC93}">
      <dsp:nvSpPr>
        <dsp:cNvPr id="0" name=""/>
        <dsp:cNvSpPr/>
      </dsp:nvSpPr>
      <dsp:spPr>
        <a:xfrm>
          <a:off x="3910488" y="2898616"/>
          <a:ext cx="2924651" cy="92011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Выполнить план-задание, отчитаться</a:t>
          </a:r>
        </a:p>
      </dsp:txBody>
      <dsp:txXfrm>
        <a:off x="3910488" y="2898616"/>
        <a:ext cx="2924651" cy="920115"/>
      </dsp:txXfrm>
    </dsp:sp>
    <dsp:sp modelId="{5F873550-983D-48A4-A86F-1CBAFDF37641}">
      <dsp:nvSpPr>
        <dsp:cNvPr id="0" name=""/>
        <dsp:cNvSpPr/>
      </dsp:nvSpPr>
      <dsp:spPr>
        <a:xfrm>
          <a:off x="7229475" y="532606"/>
          <a:ext cx="3286125" cy="2628900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BAC95F-35BF-436F-B16B-A43B6727D494}">
      <dsp:nvSpPr>
        <dsp:cNvPr id="0" name=""/>
        <dsp:cNvSpPr/>
      </dsp:nvSpPr>
      <dsp:spPr>
        <a:xfrm>
          <a:off x="7525226" y="2898616"/>
          <a:ext cx="2924651" cy="92011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Заработать на очередной кампании</a:t>
          </a:r>
        </a:p>
      </dsp:txBody>
      <dsp:txXfrm>
        <a:off x="7525226" y="2898616"/>
        <a:ext cx="2924651" cy="9201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F0DC1-4840-41A3-A86E-8D6945C1EB52}">
      <dsp:nvSpPr>
        <dsp:cNvPr id="0" name=""/>
        <dsp:cNvSpPr/>
      </dsp:nvSpPr>
      <dsp:spPr>
        <a:xfrm>
          <a:off x="0" y="0"/>
          <a:ext cx="10515600" cy="19581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E420B5-D8F4-4D39-8B13-A79A2615FDB8}">
      <dsp:nvSpPr>
        <dsp:cNvPr id="0" name=""/>
        <dsp:cNvSpPr/>
      </dsp:nvSpPr>
      <dsp:spPr>
        <a:xfrm>
          <a:off x="315468" y="261080"/>
          <a:ext cx="3088957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A140B5-94B4-484E-982C-476F619CA5DA}">
      <dsp:nvSpPr>
        <dsp:cNvPr id="0" name=""/>
        <dsp:cNvSpPr/>
      </dsp:nvSpPr>
      <dsp:spPr>
        <a:xfrm rot="10800000">
          <a:off x="315468" y="1958102"/>
          <a:ext cx="3088957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Сельскохозяйственные организации – субъекты МСП:</a:t>
          </a:r>
          <a:endParaRPr lang="en-US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17</a:t>
          </a:r>
          <a:r>
            <a:rPr lang="ru-RU" sz="1800" kern="1200" dirty="0"/>
            <a:t>,2 тыс. микропредприятий,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7,1 тыс. малых предприятий</a:t>
          </a:r>
        </a:p>
      </dsp:txBody>
      <dsp:txXfrm rot="10800000">
        <a:off x="389068" y="1958102"/>
        <a:ext cx="2941757" cy="2319635"/>
      </dsp:txXfrm>
    </dsp:sp>
    <dsp:sp modelId="{0B8B8015-ABAD-47E8-9F5A-27E21A816792}">
      <dsp:nvSpPr>
        <dsp:cNvPr id="0" name=""/>
        <dsp:cNvSpPr/>
      </dsp:nvSpPr>
      <dsp:spPr>
        <a:xfrm>
          <a:off x="3713321" y="261080"/>
          <a:ext cx="3088957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BC24AC-54DD-4D09-8D04-0D675C8C4655}">
      <dsp:nvSpPr>
        <dsp:cNvPr id="0" name=""/>
        <dsp:cNvSpPr/>
      </dsp:nvSpPr>
      <dsp:spPr>
        <a:xfrm rot="10800000">
          <a:off x="3713321" y="1958102"/>
          <a:ext cx="3088957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Крестьянские (фермерские) хозяйства и ИП: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136,7 тыс. КФХ,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38 тыс. ИП</a:t>
          </a:r>
        </a:p>
      </dsp:txBody>
      <dsp:txXfrm rot="10800000">
        <a:off x="3786921" y="1958102"/>
        <a:ext cx="2941757" cy="2319635"/>
      </dsp:txXfrm>
    </dsp:sp>
    <dsp:sp modelId="{9A2AB7FF-FB36-40EA-BB27-50EC62095CC1}">
      <dsp:nvSpPr>
        <dsp:cNvPr id="0" name=""/>
        <dsp:cNvSpPr/>
      </dsp:nvSpPr>
      <dsp:spPr>
        <a:xfrm>
          <a:off x="7111174" y="261080"/>
          <a:ext cx="3088957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E2BEE1-3B2C-4E2F-BAC2-A813983B8E75}">
      <dsp:nvSpPr>
        <dsp:cNvPr id="0" name=""/>
        <dsp:cNvSpPr/>
      </dsp:nvSpPr>
      <dsp:spPr>
        <a:xfrm rot="10800000">
          <a:off x="7111174" y="1958102"/>
          <a:ext cx="3088957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Личные подсобные хозяйства: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13 815,3 млн. ЛПХ, производящих сельскохозяйственную продукцию</a:t>
          </a:r>
        </a:p>
      </dsp:txBody>
      <dsp:txXfrm rot="10800000">
        <a:off x="7184774" y="1958102"/>
        <a:ext cx="2941757" cy="2319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5160BF-B4C0-4320-9173-FEE82E71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F5010-6EB9-41B6-AD87-3DA5C4E34B51}" type="datetimeFigureOut">
              <a:rPr lang="ru-RU"/>
              <a:pPr>
                <a:defRPr/>
              </a:pPr>
              <a:t>11.06.2019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344D8F-9864-4652-9567-413474C4B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6A4C07-F2A3-443A-B940-708A6B812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21BDC-FC92-4375-BF7C-EF8EDB6BEE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0819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1EDDE9-FE30-4CCB-AAE4-1C7A41A8C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92EF6-7ADD-4DB2-856E-96D81E061C8D}" type="datetimeFigureOut">
              <a:rPr lang="ru-RU"/>
              <a:pPr>
                <a:defRPr/>
              </a:pPr>
              <a:t>11.06.2019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9D3906-06A8-4D46-BC6D-F5F78BEC2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674D22-2EA4-4219-9F9B-23CFA4154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2A1E2-867D-4823-A1E9-EB0E2D7803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3971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9FDA42-253A-4672-89CA-39C1749D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7B789-2B28-4AED-9D57-77273439184A}" type="datetimeFigureOut">
              <a:rPr lang="ru-RU"/>
              <a:pPr>
                <a:defRPr/>
              </a:pPr>
              <a:t>11.06.2019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B22BA9-278E-46CA-82D6-4FA1242D5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0AE586-9974-48BA-A823-57538E296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EB5E7-A309-4467-BC6B-9F066EC5F6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4779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CD3647-48C4-47FF-9784-30BDAC1D0C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8976691" y="6176963"/>
            <a:ext cx="2377109" cy="597340"/>
          </a:xfrm>
          <a:prstGeom prst="rect">
            <a:avLst/>
          </a:prstGeom>
          <a:blipFill dpi="0" rotWithShape="1">
            <a:blip r:embed="rId3">
              <a:lum/>
            </a:blip>
            <a:srcRect/>
            <a:tile tx="0" ty="0" sx="100000" sy="100000" flip="none" algn="tl"/>
          </a:blipFill>
          <a:effectLst>
            <a:glow rad="127000">
              <a:schemeClr val="accent1"/>
            </a:glow>
            <a:outerShdw blurRad="50800" dist="50800" dir="5400000" sx="80000" sy="80000" algn="ctr" rotWithShape="0">
              <a:srgbClr val="000000"/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1A7A5FF3-852A-4473-89A8-0C3A85B32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5249F-D043-4887-9976-847EF67286B6}" type="datetimeFigureOut">
              <a:rPr lang="ru-RU"/>
              <a:pPr>
                <a:defRPr/>
              </a:pPr>
              <a:t>11.06.2019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A73BA0B7-E21B-4473-968F-DFBF06CCE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6BED03C-8907-446B-80E9-83EB713A5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4808F-9791-4337-BFCC-A9DC445D65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5754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1968C9-A169-4AC0-8945-21A07B73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A69F0-2173-4C74-B028-20D37BB82A78}" type="datetimeFigureOut">
              <a:rPr lang="ru-RU"/>
              <a:pPr>
                <a:defRPr/>
              </a:pPr>
              <a:t>11.06.2019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54BECC-21BC-46E6-916C-5F3D7CE9D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0F61B0-A053-4C2D-91DA-A4441DD33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B0A81-0664-4D3A-B62C-4001793187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222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A2D754AF-759F-44B4-96AA-EAC1340982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6176963"/>
            <a:ext cx="2552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4">
            <a:extLst>
              <a:ext uri="{FF2B5EF4-FFF2-40B4-BE49-F238E27FC236}">
                <a16:creationId xmlns:a16="http://schemas.microsoft.com/office/drawing/2014/main" id="{3AB454D7-A16D-4004-AB31-6A310FC0D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66BC8-422E-4214-8553-B0668C362FFC}" type="datetimeFigureOut">
              <a:rPr lang="ru-RU"/>
              <a:pPr>
                <a:defRPr/>
              </a:pPr>
              <a:t>11.06.2019</a:t>
            </a:fld>
            <a:endParaRPr lang="ru-RU"/>
          </a:p>
        </p:txBody>
      </p:sp>
      <p:sp>
        <p:nvSpPr>
          <p:cNvPr id="7" name="Нижний колонтитул 5">
            <a:extLst>
              <a:ext uri="{FF2B5EF4-FFF2-40B4-BE49-F238E27FC236}">
                <a16:creationId xmlns:a16="http://schemas.microsoft.com/office/drawing/2014/main" id="{314787A1-A635-4A5A-8C27-1503EDA9B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>
            <a:extLst>
              <a:ext uri="{FF2B5EF4-FFF2-40B4-BE49-F238E27FC236}">
                <a16:creationId xmlns:a16="http://schemas.microsoft.com/office/drawing/2014/main" id="{615C31CC-46DA-4B62-B229-590DE2D15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74678-595D-4671-BD7E-7E625CAB23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2306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A3D21521-D50A-4C0A-8015-544DD1440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7E819-1BE2-4B04-9951-25C953AEF7E9}" type="datetimeFigureOut">
              <a:rPr lang="ru-RU"/>
              <a:pPr>
                <a:defRPr/>
              </a:pPr>
              <a:t>11.06.2019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97D890AE-33D3-4A0D-960F-AA4D12EB4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DE5B3FF4-9BD8-440D-935A-481D2F641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D8DD-DEAB-430F-AE99-8547E9C644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4170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FADD4483-68D4-45BB-8727-279402331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74A1B-AB7A-43B6-AB8B-358900E526EE}" type="datetimeFigureOut">
              <a:rPr lang="ru-RU"/>
              <a:pPr>
                <a:defRPr/>
              </a:pPr>
              <a:t>11.06.2019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5E91ABBD-2C25-4B28-87D1-1DDA844B9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9B34A3F0-D3DA-4533-8D11-02327890B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80DCE-2FCD-47DB-84D6-A24890C67D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1984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1FB40CC8-8797-421D-B437-144CAD34C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63BAC-FFE4-42BA-88A8-712F24353B87}" type="datetimeFigureOut">
              <a:rPr lang="ru-RU"/>
              <a:pPr>
                <a:defRPr/>
              </a:pPr>
              <a:t>11.06.2019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A95696BF-3059-4471-B6AE-359A4E94C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448799ED-1F5D-4CB5-A22D-801F2A906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E7804-5151-4354-9658-598E8E0698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9732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2E929D47-4EA2-42A0-9EDB-9F3A2985F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E6F8D-A697-4064-AD68-F442DA7623EB}" type="datetimeFigureOut">
              <a:rPr lang="ru-RU"/>
              <a:pPr>
                <a:defRPr/>
              </a:pPr>
              <a:t>11.06.2019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427E406-D3EA-4D6E-B2A8-68A9BB7B4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E9C6735-59B6-44D9-B67A-088440A73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C114C-5F6E-4286-B2AF-624C07E9E8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6713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50B26FF3-C397-4919-87EF-4FDCD3B0F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D1B7A-70D6-4064-A843-7451A6AAC073}" type="datetimeFigureOut">
              <a:rPr lang="ru-RU"/>
              <a:pPr>
                <a:defRPr/>
              </a:pPr>
              <a:t>11.06.2019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FA95B55-EF5A-4BC8-9FC4-74560D42B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F187584-DF8D-4CE5-87A2-630A5FB98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98800-D55B-41A8-9A83-5EDCD8ACDF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834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B8E22DAE-401A-482A-BF58-56A17A33977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2DFC4948-3928-4B61-B22C-5C8174495E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435130-202A-443C-A068-4D0092A763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F54A01-1630-472B-848C-BA5822E89A71}" type="datetimeFigureOut">
              <a:rPr lang="ru-RU"/>
              <a:pPr>
                <a:defRPr/>
              </a:pPr>
              <a:t>11.06.2019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5DCC9D-421D-42B5-995E-0C00188D5F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0A631F-2164-4FCF-AF3D-4E3E22C772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CCD5D20-8595-404B-8A01-2DA77F61CA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22" r:id="rId2"/>
    <p:sldLayoutId id="2147483814" r:id="rId3"/>
    <p:sldLayoutId id="2147483823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agrocontrol@land.ru" TargetMode="External"/><Relationship Id="rId2" Type="http://schemas.openxmlformats.org/officeDocument/2006/relationships/hyperlink" Target="http://www.agrokontrol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4">
            <a:extLst>
              <a:ext uri="{FF2B5EF4-FFF2-40B4-BE49-F238E27FC236}">
                <a16:creationId xmlns:a16="http://schemas.microsoft.com/office/drawing/2014/main" id="{02622A1D-4477-4232-AAF3-642E14439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262312"/>
          </a:xfrm>
        </p:spPr>
        <p:txBody>
          <a:bodyPr/>
          <a:lstStyle/>
          <a:p>
            <a:pPr eaLnBrk="1" hangingPunct="1"/>
            <a:r>
              <a:rPr lang="ru-RU" altLang="ru-RU" sz="5400" dirty="0"/>
              <a:t>Сельскохозяйственная потребительская кооперация: миссия и препятствия</a:t>
            </a:r>
          </a:p>
        </p:txBody>
      </p:sp>
      <p:sp>
        <p:nvSpPr>
          <p:cNvPr id="4099" name="Подзаголовок 5">
            <a:extLst>
              <a:ext uri="{FF2B5EF4-FFF2-40B4-BE49-F238E27FC236}">
                <a16:creationId xmlns:a16="http://schemas.microsoft.com/office/drawing/2014/main" id="{115F531D-D444-45B0-A652-FED6B2FFD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24375"/>
            <a:ext cx="9144000" cy="733425"/>
          </a:xfrm>
        </p:spPr>
        <p:txBody>
          <a:bodyPr/>
          <a:lstStyle/>
          <a:p>
            <a:pPr eaLnBrk="1" hangingPunct="1"/>
            <a:r>
              <a:rPr lang="ru-RU" altLang="ru-RU" dirty="0"/>
              <a:t>РСО «Агроконтроль» - 2019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2CE6FFA8-43E9-4730-B4D5-059B4207D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altLang="ru-RU" dirty="0" err="1"/>
              <a:t>Почему</a:t>
            </a:r>
            <a:r>
              <a:rPr lang="en-US" altLang="ru-RU" dirty="0"/>
              <a:t> </a:t>
            </a:r>
            <a:r>
              <a:rPr lang="en-US" altLang="ru-RU" dirty="0" err="1"/>
              <a:t>тогда</a:t>
            </a:r>
            <a:r>
              <a:rPr lang="en-US" altLang="ru-RU" dirty="0"/>
              <a:t> </a:t>
            </a:r>
            <a:r>
              <a:rPr lang="en-US" altLang="ru-RU" dirty="0" err="1"/>
              <a:t>кооперативы</a:t>
            </a:r>
            <a:r>
              <a:rPr lang="en-US" altLang="ru-RU" dirty="0"/>
              <a:t> </a:t>
            </a:r>
            <a:r>
              <a:rPr lang="en-US" altLang="ru-RU" dirty="0" err="1"/>
              <a:t>не</a:t>
            </a:r>
            <a:r>
              <a:rPr lang="en-US" altLang="ru-RU" dirty="0"/>
              <a:t> </a:t>
            </a:r>
            <a:r>
              <a:rPr lang="en-US" altLang="ru-RU" dirty="0" err="1"/>
              <a:t>вытеснили</a:t>
            </a:r>
            <a:r>
              <a:rPr lang="en-US" altLang="ru-RU" dirty="0"/>
              <a:t> </a:t>
            </a:r>
            <a:r>
              <a:rPr lang="en-US" altLang="ru-RU" dirty="0" err="1"/>
              <a:t>частный</a:t>
            </a:r>
            <a:r>
              <a:rPr lang="en-US" altLang="ru-RU" dirty="0"/>
              <a:t> </a:t>
            </a:r>
            <a:r>
              <a:rPr lang="en-US" altLang="ru-RU" dirty="0" err="1"/>
              <a:t>бизнес</a:t>
            </a:r>
            <a:r>
              <a:rPr lang="en-US" altLang="ru-RU" dirty="0"/>
              <a:t> в </a:t>
            </a:r>
            <a:r>
              <a:rPr lang="en-US" altLang="ru-RU"/>
              <a:t>пореформенной</a:t>
            </a:r>
            <a:r>
              <a:rPr lang="en-US" altLang="ru-RU" dirty="0"/>
              <a:t> </a:t>
            </a:r>
            <a:r>
              <a:rPr lang="en-US" altLang="ru-RU" dirty="0" err="1"/>
              <a:t>России</a:t>
            </a:r>
            <a:r>
              <a:rPr lang="en-US" altLang="ru-RU" dirty="0"/>
              <a:t>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8F9A90-A195-4C0F-9FC2-46D9723690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15484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900"/>
              <a:t>Потому что о работе через кооператив нужно </a:t>
            </a:r>
            <a:r>
              <a:rPr lang="en-US" sz="1900" i="1"/>
              <a:t>договориться</a:t>
            </a:r>
            <a:r>
              <a:rPr lang="en-US" sz="1900"/>
              <a:t>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900"/>
              <a:t>Потому что материальную базу кооператива нужно </a:t>
            </a:r>
            <a:r>
              <a:rPr lang="en-US" sz="1900" i="1"/>
              <a:t>создать</a:t>
            </a:r>
            <a:r>
              <a:rPr lang="en-US" sz="1900"/>
              <a:t>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900"/>
              <a:t>Потому что на управление кооперативом нужно </a:t>
            </a:r>
            <a:r>
              <a:rPr lang="en-US" sz="1900" i="1"/>
              <a:t>отвлекаться</a:t>
            </a:r>
            <a:r>
              <a:rPr lang="en-US" sz="1900"/>
              <a:t>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900"/>
              <a:t>Потому что в кооперативе свою деятельность нужно </a:t>
            </a:r>
            <a:r>
              <a:rPr lang="en-US" sz="1900" i="1"/>
              <a:t>планировать</a:t>
            </a:r>
            <a:r>
              <a:rPr lang="en-US" sz="1900"/>
              <a:t>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900"/>
              <a:t>Потому что к кооперативу нужно относиться </a:t>
            </a:r>
            <a:r>
              <a:rPr lang="en-US" sz="1900" i="1"/>
              <a:t>как к своему</a:t>
            </a:r>
            <a:r>
              <a:rPr lang="en-US" sz="1900"/>
              <a:t>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900"/>
              <a:t>Потому что по обязательствам кооператива нужно </a:t>
            </a:r>
            <a:r>
              <a:rPr lang="en-US" sz="1900" i="1"/>
              <a:t>отвечать</a:t>
            </a:r>
            <a:r>
              <a:rPr lang="en-US" sz="1900"/>
              <a:t>,</a:t>
            </a:r>
          </a:p>
          <a:p>
            <a:pPr marL="0" eaLnBrk="1" fontAlgn="auto" hangingPunct="1">
              <a:spcAft>
                <a:spcPts val="0"/>
              </a:spcAft>
              <a:defRPr/>
            </a:pPr>
            <a:r>
              <a:rPr lang="en-US" sz="1900" b="1"/>
              <a:t>Потому что мы так не привыкли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6B6F9E3-3F3B-4E8B-B88B-A8A76D325A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316" y="2435743"/>
            <a:ext cx="5074070" cy="32097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E1F06-1EE7-4E32-A020-5A01B8BB9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err="1"/>
              <a:t>Когда</a:t>
            </a:r>
            <a:r>
              <a:rPr lang="en-US" sz="2400" dirty="0"/>
              <a:t> </a:t>
            </a:r>
            <a:r>
              <a:rPr lang="en-US" sz="2400" dirty="0" err="1"/>
              <a:t>создание</a:t>
            </a:r>
            <a:r>
              <a:rPr lang="en-US" sz="2400" dirty="0"/>
              <a:t> </a:t>
            </a:r>
            <a:r>
              <a:rPr lang="en-US" sz="2400" dirty="0" err="1"/>
              <a:t>сельскохозяйственного</a:t>
            </a:r>
            <a:r>
              <a:rPr lang="en-US" sz="2400" dirty="0"/>
              <a:t> </a:t>
            </a:r>
            <a:r>
              <a:rPr lang="en-US" sz="2400" dirty="0" err="1"/>
              <a:t>потребительского</a:t>
            </a:r>
            <a:r>
              <a:rPr lang="en-US" sz="2400" dirty="0"/>
              <a:t> </a:t>
            </a:r>
            <a:r>
              <a:rPr lang="en-US" sz="2400" dirty="0" err="1"/>
              <a:t>кооператива</a:t>
            </a:r>
            <a:r>
              <a:rPr lang="en-US" sz="2400" dirty="0"/>
              <a:t> </a:t>
            </a:r>
            <a:r>
              <a:rPr lang="en-US" sz="2400" dirty="0" err="1"/>
              <a:t>противопоказано</a:t>
            </a:r>
            <a:r>
              <a:rPr lang="en-US" sz="2400" dirty="0"/>
              <a:t>?</a:t>
            </a:r>
            <a:br>
              <a:rPr lang="en-US" sz="2400" dirty="0"/>
            </a:br>
            <a:r>
              <a:rPr lang="en-US" sz="2400" dirty="0" err="1"/>
              <a:t>Случай</a:t>
            </a:r>
            <a:r>
              <a:rPr lang="en-US" sz="2400" dirty="0"/>
              <a:t> № 1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3" name="Объект 2">
            <a:extLst>
              <a:ext uri="{FF2B5EF4-FFF2-40B4-BE49-F238E27FC236}">
                <a16:creationId xmlns:a16="http://schemas.microsoft.com/office/drawing/2014/main" id="{1CA0F168-16D6-4AE3-B3D3-87EE4164A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/>
          </a:bodyPr>
          <a:lstStyle/>
          <a:p>
            <a:pPr marL="0" eaLnBrk="1" hangingPunct="1"/>
            <a:r>
              <a:rPr lang="en-US" altLang="ru-RU" sz="2000" dirty="0" err="1"/>
              <a:t>Сельские</a:t>
            </a:r>
            <a:r>
              <a:rPr lang="en-US" altLang="ru-RU" sz="2000" dirty="0"/>
              <a:t> </a:t>
            </a:r>
            <a:r>
              <a:rPr lang="en-US" altLang="ru-RU" sz="2000" dirty="0" err="1"/>
              <a:t>жители</a:t>
            </a:r>
            <a:r>
              <a:rPr lang="en-US" altLang="ru-RU" sz="2000" dirty="0"/>
              <a:t> </a:t>
            </a:r>
            <a:r>
              <a:rPr lang="en-US" altLang="ru-RU" sz="2000" dirty="0" err="1"/>
              <a:t>собираются</a:t>
            </a:r>
            <a:r>
              <a:rPr lang="en-US" altLang="ru-RU" sz="2000" dirty="0"/>
              <a:t> </a:t>
            </a:r>
            <a:r>
              <a:rPr lang="en-US" altLang="ru-RU" sz="2000" dirty="0" err="1"/>
              <a:t>объединяться</a:t>
            </a:r>
            <a:r>
              <a:rPr lang="en-US" altLang="ru-RU" sz="2000" dirty="0"/>
              <a:t> </a:t>
            </a:r>
            <a:r>
              <a:rPr lang="en-US" altLang="ru-RU" sz="2000" u="sng" dirty="0" err="1"/>
              <a:t>не</a:t>
            </a:r>
            <a:r>
              <a:rPr lang="en-US" altLang="ru-RU" sz="2000" u="sng" dirty="0"/>
              <a:t> </a:t>
            </a:r>
            <a:r>
              <a:rPr lang="en-US" altLang="ru-RU" sz="2000" u="sng" dirty="0" err="1"/>
              <a:t>для</a:t>
            </a:r>
            <a:r>
              <a:rPr lang="en-US" altLang="ru-RU" sz="2000" u="sng" dirty="0"/>
              <a:t> </a:t>
            </a:r>
            <a:r>
              <a:rPr lang="en-US" altLang="ru-RU" sz="2000" u="sng" dirty="0" err="1"/>
              <a:t>оказания</a:t>
            </a:r>
            <a:r>
              <a:rPr lang="en-US" altLang="ru-RU" sz="2000" u="sng" dirty="0"/>
              <a:t> </a:t>
            </a:r>
            <a:r>
              <a:rPr lang="en-US" altLang="ru-RU" sz="2000" u="sng" dirty="0" err="1"/>
              <a:t>услуг</a:t>
            </a:r>
            <a:r>
              <a:rPr lang="en-US" altLang="ru-RU" sz="2000" u="sng" dirty="0"/>
              <a:t> </a:t>
            </a:r>
            <a:r>
              <a:rPr lang="en-US" altLang="ru-RU" sz="2000" u="sng" dirty="0" err="1"/>
              <a:t>своим</a:t>
            </a:r>
            <a:r>
              <a:rPr lang="en-US" altLang="ru-RU" sz="2000" u="sng" dirty="0"/>
              <a:t> ЛПХ</a:t>
            </a:r>
            <a:r>
              <a:rPr lang="en-US" altLang="ru-RU" sz="2000" dirty="0"/>
              <a:t> (</a:t>
            </a:r>
            <a:r>
              <a:rPr lang="en-US" altLang="ru-RU" sz="2000" dirty="0" err="1"/>
              <a:t>снабженческих</a:t>
            </a:r>
            <a:r>
              <a:rPr lang="en-US" altLang="ru-RU" sz="2000" dirty="0"/>
              <a:t>, </a:t>
            </a:r>
            <a:r>
              <a:rPr lang="en-US" altLang="ru-RU" sz="2000" dirty="0" err="1"/>
              <a:t>сбытовых</a:t>
            </a:r>
            <a:r>
              <a:rPr lang="en-US" altLang="ru-RU" sz="2000" dirty="0"/>
              <a:t> </a:t>
            </a:r>
            <a:r>
              <a:rPr lang="en-US" altLang="ru-RU" sz="2000" dirty="0" err="1"/>
              <a:t>или</a:t>
            </a:r>
            <a:r>
              <a:rPr lang="en-US" altLang="ru-RU" sz="2000" dirty="0"/>
              <a:t> </a:t>
            </a:r>
            <a:r>
              <a:rPr lang="en-US" altLang="ru-RU" sz="2000" dirty="0" err="1"/>
              <a:t>иных</a:t>
            </a:r>
            <a:r>
              <a:rPr lang="en-US" altLang="ru-RU" sz="2000" dirty="0"/>
              <a:t>), а </a:t>
            </a:r>
            <a:r>
              <a:rPr lang="en-US" altLang="ru-RU" sz="2000" dirty="0" err="1"/>
              <a:t>для</a:t>
            </a:r>
            <a:r>
              <a:rPr lang="en-US" altLang="ru-RU" sz="2000" dirty="0"/>
              <a:t> </a:t>
            </a:r>
            <a:r>
              <a:rPr lang="en-US" altLang="ru-RU" sz="2000" dirty="0" err="1"/>
              <a:t>совместного</a:t>
            </a:r>
            <a:r>
              <a:rPr lang="en-US" altLang="ru-RU" sz="2000" dirty="0"/>
              <a:t> </a:t>
            </a:r>
            <a:r>
              <a:rPr lang="en-US" altLang="ru-RU" sz="2000" u="sng" dirty="0" err="1"/>
              <a:t>производства</a:t>
            </a:r>
            <a:r>
              <a:rPr lang="en-US" altLang="ru-RU" sz="2000" u="sng" dirty="0"/>
              <a:t> </a:t>
            </a:r>
            <a:r>
              <a:rPr lang="en-US" altLang="ru-RU" sz="2000" u="sng" dirty="0" err="1"/>
              <a:t>сельскохозяйственной</a:t>
            </a:r>
            <a:r>
              <a:rPr lang="en-US" altLang="ru-RU" sz="2000" u="sng" dirty="0"/>
              <a:t> </a:t>
            </a:r>
            <a:r>
              <a:rPr lang="en-US" altLang="ru-RU" sz="2000" u="sng" dirty="0" err="1"/>
              <a:t>продукции</a:t>
            </a:r>
            <a:r>
              <a:rPr lang="en-US" altLang="ru-RU" sz="2000" dirty="0"/>
              <a:t> (</a:t>
            </a:r>
            <a:r>
              <a:rPr lang="en-US" altLang="ru-RU" sz="2000" dirty="0" err="1"/>
              <a:t>выращивания</a:t>
            </a:r>
            <a:r>
              <a:rPr lang="en-US" altLang="ru-RU" sz="2000" dirty="0"/>
              <a:t> </a:t>
            </a:r>
            <a:r>
              <a:rPr lang="en-US" altLang="ru-RU" sz="2000" dirty="0" err="1"/>
              <a:t>сельскохозяйственных</a:t>
            </a:r>
            <a:r>
              <a:rPr lang="en-US" altLang="ru-RU" sz="2000" dirty="0"/>
              <a:t> </a:t>
            </a:r>
            <a:r>
              <a:rPr lang="en-US" altLang="ru-RU" sz="2000" dirty="0" err="1"/>
              <a:t>животных</a:t>
            </a:r>
            <a:r>
              <a:rPr lang="en-US" altLang="ru-RU" sz="2000" dirty="0"/>
              <a:t>, </a:t>
            </a:r>
            <a:r>
              <a:rPr lang="en-US" altLang="ru-RU" sz="2000" dirty="0" err="1"/>
              <a:t>продукции</a:t>
            </a:r>
            <a:r>
              <a:rPr lang="en-US" altLang="ru-RU" sz="2000" dirty="0"/>
              <a:t> </a:t>
            </a:r>
            <a:r>
              <a:rPr lang="en-US" altLang="ru-RU" sz="2000" dirty="0" err="1"/>
              <a:t>растениеводства</a:t>
            </a:r>
            <a:r>
              <a:rPr lang="en-US" altLang="ru-RU" sz="2000" dirty="0"/>
              <a:t> и </a:t>
            </a:r>
            <a:r>
              <a:rPr lang="en-US" altLang="ru-RU" sz="2000" dirty="0" err="1"/>
              <a:t>т.д</a:t>
            </a:r>
            <a:r>
              <a:rPr lang="en-US" altLang="ru-RU" sz="2000" dirty="0"/>
              <a:t>.).</a:t>
            </a:r>
          </a:p>
          <a:p>
            <a:pPr marL="0" eaLnBrk="1" hangingPunct="1"/>
            <a:r>
              <a:rPr lang="en-US" altLang="ru-RU" sz="2000" b="1" dirty="0"/>
              <a:t>В </a:t>
            </a:r>
            <a:r>
              <a:rPr lang="en-US" altLang="ru-RU" sz="2000" b="1" dirty="0" err="1"/>
              <a:t>этом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случае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правильным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решением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будет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создать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сельскохозяйственный</a:t>
            </a:r>
            <a:r>
              <a:rPr lang="en-US" altLang="ru-RU" sz="2000" b="1" dirty="0"/>
              <a:t> </a:t>
            </a:r>
            <a:r>
              <a:rPr lang="en-US" altLang="ru-RU" sz="2000" b="1" i="1" dirty="0" err="1"/>
              <a:t>производственный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кооператив</a:t>
            </a:r>
            <a:r>
              <a:rPr lang="en-US" altLang="ru-RU" sz="2000" b="1" dirty="0"/>
              <a:t>.</a:t>
            </a:r>
          </a:p>
        </p:txBody>
      </p:sp>
      <p:pic>
        <p:nvPicPr>
          <p:cNvPr id="5" name="Объект 4" descr="Изображение выглядит как трава, внешний, небо, корова&#10;&#10;Автоматически созданное описание">
            <a:extLst>
              <a:ext uri="{FF2B5EF4-FFF2-40B4-BE49-F238E27FC236}">
                <a16:creationId xmlns:a16="http://schemas.microsoft.com/office/drawing/2014/main" id="{9F5E1C63-FFE0-4926-BAC8-426D5AE0FC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5" r="2044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405716-F307-4DD9-BD7C-78B4C8BDC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err="1"/>
              <a:t>Когда</a:t>
            </a:r>
            <a:r>
              <a:rPr lang="en-US" sz="2800" dirty="0"/>
              <a:t> </a:t>
            </a:r>
            <a:r>
              <a:rPr lang="en-US" sz="2800" dirty="0" err="1"/>
              <a:t>создание</a:t>
            </a:r>
            <a:r>
              <a:rPr lang="en-US" sz="2800" dirty="0"/>
              <a:t> </a:t>
            </a:r>
            <a:r>
              <a:rPr lang="en-US" sz="2800" dirty="0" err="1"/>
              <a:t>сельскохозяйственного</a:t>
            </a:r>
            <a:r>
              <a:rPr lang="en-US" sz="2800" dirty="0"/>
              <a:t> </a:t>
            </a:r>
            <a:r>
              <a:rPr lang="en-US" sz="2800" dirty="0" err="1"/>
              <a:t>потребительского</a:t>
            </a:r>
            <a:r>
              <a:rPr lang="en-US" sz="2800" dirty="0"/>
              <a:t> </a:t>
            </a:r>
            <a:r>
              <a:rPr lang="en-US" sz="2800" dirty="0" err="1"/>
              <a:t>кооператива</a:t>
            </a:r>
            <a:r>
              <a:rPr lang="en-US" sz="2800" dirty="0"/>
              <a:t> </a:t>
            </a:r>
            <a:r>
              <a:rPr lang="en-US" sz="2800" dirty="0" err="1"/>
              <a:t>противопоказано</a:t>
            </a:r>
            <a:r>
              <a:rPr lang="en-US" sz="2800" dirty="0"/>
              <a:t>?</a:t>
            </a:r>
            <a:br>
              <a:rPr lang="en-US" sz="2800" dirty="0"/>
            </a:br>
            <a:r>
              <a:rPr lang="en-US" sz="2800" dirty="0" err="1"/>
              <a:t>Случай</a:t>
            </a:r>
            <a:r>
              <a:rPr lang="en-US" sz="2800" dirty="0"/>
              <a:t> № 2</a:t>
            </a:r>
          </a:p>
        </p:txBody>
      </p:sp>
      <p:sp>
        <p:nvSpPr>
          <p:cNvPr id="21507" name="Объект 2">
            <a:extLst>
              <a:ext uri="{FF2B5EF4-FFF2-40B4-BE49-F238E27FC236}">
                <a16:creationId xmlns:a16="http://schemas.microsoft.com/office/drawing/2014/main" id="{C4DD67A1-8497-48F4-87A9-A90447462B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797807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eaLnBrk="1" hangingPunct="1"/>
            <a:r>
              <a:rPr lang="en-US" altLang="ru-RU" sz="2000"/>
              <a:t>Сельскохозяйственные товаропроизводители объединяются в кооператив для оказания услуг друг другу (например, одни производят корма, другие используют их для кормления животных).</a:t>
            </a:r>
          </a:p>
          <a:p>
            <a:pPr marL="0" eaLnBrk="1" hangingPunct="1"/>
            <a:r>
              <a:rPr lang="en-US" altLang="ru-RU" sz="2000" b="1"/>
              <a:t>В этом случае правильным решением будет выстроить обычные рыночные отношения, отдельное юридическое лицо для этого не нужно.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BC607288-A07C-4CBF-BDCA-53E3E18111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56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D98BC-468F-4A10-B60B-619C4EE95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err="1"/>
              <a:t>Когда</a:t>
            </a:r>
            <a:r>
              <a:rPr lang="en-US" sz="2400" dirty="0"/>
              <a:t> </a:t>
            </a:r>
            <a:r>
              <a:rPr lang="en-US" sz="2400" dirty="0" err="1"/>
              <a:t>создание</a:t>
            </a:r>
            <a:r>
              <a:rPr lang="en-US" sz="2400" dirty="0"/>
              <a:t> </a:t>
            </a:r>
            <a:r>
              <a:rPr lang="en-US" sz="2400" dirty="0" err="1"/>
              <a:t>сельскохозяйственного</a:t>
            </a:r>
            <a:r>
              <a:rPr lang="en-US" sz="2400" dirty="0"/>
              <a:t> </a:t>
            </a:r>
            <a:r>
              <a:rPr lang="en-US" sz="2400" dirty="0" err="1"/>
              <a:t>потребительского</a:t>
            </a:r>
            <a:r>
              <a:rPr lang="en-US" sz="2400" dirty="0"/>
              <a:t> </a:t>
            </a:r>
            <a:r>
              <a:rPr lang="en-US" sz="2400" dirty="0" err="1"/>
              <a:t>кооператива</a:t>
            </a:r>
            <a:r>
              <a:rPr lang="en-US" sz="2400" dirty="0"/>
              <a:t> </a:t>
            </a:r>
            <a:r>
              <a:rPr lang="en-US" sz="2400" dirty="0" err="1"/>
              <a:t>противопоказано</a:t>
            </a:r>
            <a:r>
              <a:rPr lang="en-US" sz="2400" dirty="0"/>
              <a:t>?</a:t>
            </a:r>
            <a:br>
              <a:rPr lang="en-US" sz="2400" dirty="0"/>
            </a:br>
            <a:r>
              <a:rPr lang="en-US" sz="2400" dirty="0" err="1"/>
              <a:t>Случай</a:t>
            </a:r>
            <a:r>
              <a:rPr lang="en-US" sz="2400" dirty="0"/>
              <a:t> № 3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6D30908D-1BB8-40C1-9910-35F65C187F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C23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1" name="Объект 2">
            <a:extLst>
              <a:ext uri="{FF2B5EF4-FFF2-40B4-BE49-F238E27FC236}">
                <a16:creationId xmlns:a16="http://schemas.microsoft.com/office/drawing/2014/main" id="{5F516767-D8BE-4033-A9EE-788F66C03C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eaLnBrk="1" hangingPunct="1"/>
            <a:r>
              <a:rPr lang="en-US" altLang="ru-RU" sz="2400" dirty="0" err="1"/>
              <a:t>Когда</a:t>
            </a:r>
            <a:r>
              <a:rPr lang="en-US" altLang="ru-RU" sz="2400" dirty="0"/>
              <a:t> </a:t>
            </a:r>
            <a:r>
              <a:rPr lang="en-US" altLang="ru-RU" sz="2400" dirty="0" err="1"/>
              <a:t>сельскохозяйственные</a:t>
            </a:r>
            <a:r>
              <a:rPr lang="en-US" altLang="ru-RU" sz="2400" dirty="0"/>
              <a:t> </a:t>
            </a:r>
            <a:r>
              <a:rPr lang="en-US" altLang="ru-RU" sz="2400" dirty="0" err="1"/>
              <a:t>товаропроизводители</a:t>
            </a:r>
            <a:r>
              <a:rPr lang="en-US" altLang="ru-RU" sz="2400" dirty="0"/>
              <a:t> </a:t>
            </a:r>
            <a:r>
              <a:rPr lang="en-US" altLang="ru-RU" sz="2400" dirty="0" err="1"/>
              <a:t>не</a:t>
            </a:r>
            <a:r>
              <a:rPr lang="en-US" altLang="ru-RU" sz="2400" dirty="0"/>
              <a:t> </a:t>
            </a:r>
            <a:r>
              <a:rPr lang="en-US" altLang="ru-RU" sz="2400" dirty="0" err="1"/>
              <a:t>отдают</a:t>
            </a:r>
            <a:r>
              <a:rPr lang="en-US" altLang="ru-RU" sz="2400" dirty="0"/>
              <a:t> </a:t>
            </a:r>
            <a:r>
              <a:rPr lang="en-US" altLang="ru-RU" sz="2400" dirty="0" err="1"/>
              <a:t>себе</a:t>
            </a:r>
            <a:r>
              <a:rPr lang="en-US" altLang="ru-RU" sz="2400" dirty="0"/>
              <a:t> </a:t>
            </a:r>
            <a:r>
              <a:rPr lang="en-US" altLang="ru-RU" sz="2400" dirty="0" err="1"/>
              <a:t>отчёт</a:t>
            </a:r>
            <a:r>
              <a:rPr lang="en-US" altLang="ru-RU" sz="2400" dirty="0"/>
              <a:t>, </a:t>
            </a:r>
            <a:r>
              <a:rPr lang="en-US" altLang="ru-RU" sz="2400" dirty="0" err="1"/>
              <a:t>как</a:t>
            </a:r>
            <a:r>
              <a:rPr lang="en-US" altLang="ru-RU" sz="2400" dirty="0"/>
              <a:t> </a:t>
            </a:r>
            <a:r>
              <a:rPr lang="en-US" altLang="ru-RU" sz="2400" dirty="0" err="1"/>
              <a:t>именно</a:t>
            </a:r>
            <a:r>
              <a:rPr lang="en-US" altLang="ru-RU" sz="2400" dirty="0"/>
              <a:t> </a:t>
            </a:r>
            <a:r>
              <a:rPr lang="en-US" altLang="ru-RU" sz="2400" dirty="0" err="1"/>
              <a:t>их</a:t>
            </a:r>
            <a:r>
              <a:rPr lang="en-US" altLang="ru-RU" sz="2400" dirty="0"/>
              <a:t> </a:t>
            </a:r>
            <a:r>
              <a:rPr lang="en-US" altLang="ru-RU" sz="2400" dirty="0" err="1"/>
              <a:t>объединение</a:t>
            </a:r>
            <a:r>
              <a:rPr lang="en-US" altLang="ru-RU" sz="2400" dirty="0"/>
              <a:t> </a:t>
            </a:r>
            <a:r>
              <a:rPr lang="en-US" altLang="ru-RU" sz="2400" dirty="0" err="1"/>
              <a:t>обеспечит</a:t>
            </a:r>
            <a:r>
              <a:rPr lang="en-US" altLang="ru-RU" sz="2400" dirty="0"/>
              <a:t> </a:t>
            </a:r>
            <a:r>
              <a:rPr lang="en-US" altLang="ru-RU" sz="2400" dirty="0" err="1"/>
              <a:t>им</a:t>
            </a:r>
            <a:r>
              <a:rPr lang="en-US" altLang="ru-RU" sz="2400" dirty="0"/>
              <a:t> </a:t>
            </a:r>
            <a:r>
              <a:rPr lang="en-US" altLang="ru-RU" sz="2400" dirty="0" err="1"/>
              <a:t>рост</a:t>
            </a:r>
            <a:r>
              <a:rPr lang="en-US" altLang="ru-RU" sz="2400" dirty="0"/>
              <a:t> </a:t>
            </a:r>
            <a:r>
              <a:rPr lang="en-US" altLang="ru-RU" sz="2400" dirty="0" err="1"/>
              <a:t>доходов</a:t>
            </a:r>
            <a:r>
              <a:rPr lang="en-US" altLang="ru-RU" sz="2400" dirty="0"/>
              <a:t> (</a:t>
            </a:r>
            <a:r>
              <a:rPr lang="en-US" altLang="ru-RU" sz="2400" dirty="0" err="1"/>
              <a:t>или</a:t>
            </a:r>
            <a:r>
              <a:rPr lang="en-US" altLang="ru-RU" sz="2400" dirty="0"/>
              <a:t> </a:t>
            </a:r>
            <a:r>
              <a:rPr lang="en-US" altLang="ru-RU" sz="2400" dirty="0" err="1"/>
              <a:t>снижение</a:t>
            </a:r>
            <a:r>
              <a:rPr lang="en-US" altLang="ru-RU" sz="2400" dirty="0"/>
              <a:t> </a:t>
            </a:r>
            <a:r>
              <a:rPr lang="en-US" altLang="ru-RU" sz="2400" dirty="0" err="1"/>
              <a:t>расходов</a:t>
            </a:r>
            <a:r>
              <a:rPr lang="en-US" altLang="ru-RU" sz="2400" dirty="0"/>
              <a:t>).</a:t>
            </a:r>
          </a:p>
          <a:p>
            <a:pPr marL="0" eaLnBrk="1" hangingPunct="1"/>
            <a:r>
              <a:rPr lang="en-US" altLang="ru-RU" sz="2400" b="1" dirty="0"/>
              <a:t>В </a:t>
            </a:r>
            <a:r>
              <a:rPr lang="en-US" altLang="ru-RU" sz="2400" b="1" dirty="0" err="1"/>
              <a:t>этом</a:t>
            </a:r>
            <a:r>
              <a:rPr lang="en-US" altLang="ru-RU" sz="2400" b="1" dirty="0"/>
              <a:t> </a:t>
            </a:r>
            <a:r>
              <a:rPr lang="en-US" altLang="ru-RU" sz="2400" b="1" dirty="0" err="1"/>
              <a:t>случае</a:t>
            </a:r>
            <a:r>
              <a:rPr lang="en-US" altLang="ru-RU" sz="2400" b="1" dirty="0"/>
              <a:t> </a:t>
            </a:r>
            <a:r>
              <a:rPr lang="en-US" altLang="ru-RU" sz="2400" b="1" dirty="0" err="1"/>
              <a:t>инициаторам</a:t>
            </a:r>
            <a:r>
              <a:rPr lang="en-US" altLang="ru-RU" sz="2400" b="1" dirty="0"/>
              <a:t> </a:t>
            </a:r>
            <a:r>
              <a:rPr lang="en-US" altLang="ru-RU" sz="2400" b="1" dirty="0" err="1"/>
              <a:t>нужно</a:t>
            </a:r>
            <a:r>
              <a:rPr lang="en-US" altLang="ru-RU" sz="2400" b="1" dirty="0"/>
              <a:t> </a:t>
            </a:r>
            <a:r>
              <a:rPr lang="en-US" altLang="ru-RU" sz="2400" b="1" dirty="0" err="1"/>
              <a:t>дополнительно</a:t>
            </a:r>
            <a:r>
              <a:rPr lang="en-US" altLang="ru-RU" sz="2400" b="1" dirty="0"/>
              <a:t> </a:t>
            </a:r>
            <a:r>
              <a:rPr lang="en-US" altLang="ru-RU" sz="2400" b="1" dirty="0" err="1"/>
              <a:t>изучить</a:t>
            </a:r>
            <a:r>
              <a:rPr lang="en-US" altLang="ru-RU" sz="2400" b="1" dirty="0"/>
              <a:t> </a:t>
            </a:r>
            <a:r>
              <a:rPr lang="en-US" altLang="ru-RU" sz="2400" b="1" dirty="0" err="1"/>
              <a:t>вопрос</a:t>
            </a:r>
            <a:r>
              <a:rPr lang="en-US" altLang="ru-RU" sz="2400" b="1" dirty="0"/>
              <a:t> (</a:t>
            </a:r>
            <a:r>
              <a:rPr lang="en-US" altLang="ru-RU" sz="2400" b="1" dirty="0" err="1"/>
              <a:t>проконсультироваться</a:t>
            </a:r>
            <a:r>
              <a:rPr lang="en-US" altLang="ru-RU" sz="2400" b="1" dirty="0"/>
              <a:t> с </a:t>
            </a:r>
            <a:r>
              <a:rPr lang="en-US" altLang="ru-RU" sz="2400" b="1" dirty="0" err="1"/>
              <a:t>коллегами</a:t>
            </a:r>
            <a:r>
              <a:rPr lang="en-US" altLang="ru-RU" sz="2400" b="1" dirty="0"/>
              <a:t>, с </a:t>
            </a:r>
            <a:r>
              <a:rPr lang="en-US" altLang="ru-RU" sz="2400" b="1" dirty="0" err="1"/>
              <a:t>ревизионным</a:t>
            </a:r>
            <a:r>
              <a:rPr lang="en-US" altLang="ru-RU" sz="2400" b="1" dirty="0"/>
              <a:t> </a:t>
            </a:r>
            <a:r>
              <a:rPr lang="en-US" altLang="ru-RU" sz="2400" b="1" dirty="0" err="1"/>
              <a:t>союзом</a:t>
            </a:r>
            <a:r>
              <a:rPr lang="en-US" altLang="ru-RU" sz="2400" b="1" dirty="0"/>
              <a:t>) и, </a:t>
            </a:r>
            <a:r>
              <a:rPr lang="en-US" altLang="ru-RU" sz="2400" b="1" dirty="0" err="1"/>
              <a:t>возможно</a:t>
            </a:r>
            <a:r>
              <a:rPr lang="en-US" altLang="ru-RU" sz="2400" b="1" dirty="0"/>
              <a:t>, </a:t>
            </a:r>
            <a:r>
              <a:rPr lang="en-US" altLang="ru-RU" sz="2400" b="1" dirty="0" err="1"/>
              <a:t>снова</a:t>
            </a:r>
            <a:r>
              <a:rPr lang="en-US" altLang="ru-RU" sz="2400" b="1" dirty="0"/>
              <a:t> </a:t>
            </a:r>
            <a:r>
              <a:rPr lang="en-US" altLang="ru-RU" sz="2400" b="1" dirty="0" err="1"/>
              <a:t>вернуться</a:t>
            </a:r>
            <a:r>
              <a:rPr lang="en-US" altLang="ru-RU" sz="2400" b="1" dirty="0"/>
              <a:t> к </a:t>
            </a:r>
            <a:r>
              <a:rPr lang="en-US" altLang="ru-RU" sz="2400" b="1" dirty="0" err="1"/>
              <a:t>вопросу</a:t>
            </a:r>
            <a:r>
              <a:rPr lang="en-US" altLang="ru-RU" sz="2400" b="1" dirty="0"/>
              <a:t> о </a:t>
            </a:r>
            <a:r>
              <a:rPr lang="en-US" altLang="ru-RU" sz="2400" b="1" dirty="0" err="1"/>
              <a:t>создании</a:t>
            </a:r>
            <a:r>
              <a:rPr lang="en-US" altLang="ru-RU" sz="2400" b="1" dirty="0"/>
              <a:t> </a:t>
            </a:r>
            <a:r>
              <a:rPr lang="en-US" altLang="ru-RU" sz="2400" b="1" dirty="0" err="1"/>
              <a:t>кооператива</a:t>
            </a:r>
            <a:r>
              <a:rPr lang="en-US" altLang="ru-RU" sz="2400" b="1" dirty="0"/>
              <a:t>, </a:t>
            </a:r>
            <a:r>
              <a:rPr lang="en-US" altLang="ru-RU" sz="2400" b="1" dirty="0" err="1"/>
              <a:t>если</a:t>
            </a:r>
            <a:r>
              <a:rPr lang="en-US" altLang="ru-RU" sz="2400" b="1" dirty="0"/>
              <a:t> </a:t>
            </a:r>
            <a:r>
              <a:rPr lang="en-US" altLang="ru-RU" sz="2400" b="1" dirty="0" err="1"/>
              <a:t>понимание</a:t>
            </a:r>
            <a:r>
              <a:rPr lang="en-US" altLang="ru-RU" sz="2400" b="1" dirty="0"/>
              <a:t> </a:t>
            </a:r>
            <a:r>
              <a:rPr lang="en-US" altLang="ru-RU" sz="2400" b="1" dirty="0" err="1"/>
              <a:t>появилось</a:t>
            </a:r>
            <a:endParaRPr lang="en-US" altLang="ru-RU" sz="2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B1B9C2-B94A-45EE-A6E6-74838B5DE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/>
              <a:t>Когда создание сельскохозяйственного потребительского кооператива противопоказано?</a:t>
            </a:r>
            <a:br>
              <a:rPr lang="en-US" sz="2800"/>
            </a:br>
            <a:r>
              <a:rPr lang="en-US" sz="2800"/>
              <a:t>Случай № 4</a:t>
            </a:r>
          </a:p>
        </p:txBody>
      </p:sp>
      <p:sp>
        <p:nvSpPr>
          <p:cNvPr id="23555" name="Объект 2">
            <a:extLst>
              <a:ext uri="{FF2B5EF4-FFF2-40B4-BE49-F238E27FC236}">
                <a16:creationId xmlns:a16="http://schemas.microsoft.com/office/drawing/2014/main" id="{E0011BA8-D6AE-41D9-97F3-D45FB6E107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0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eaLnBrk="1" hangingPunct="1"/>
            <a:r>
              <a:rPr lang="en-US" altLang="ru-RU" sz="2400"/>
              <a:t>Когда кооператив создаётся «при» частном перерабатывающем (торговом) предприятии, которое надеется увеличить свои мощности за счёт ожидаемой государственной поддержки.</a:t>
            </a:r>
          </a:p>
          <a:p>
            <a:pPr marL="0" eaLnBrk="1" hangingPunct="1"/>
            <a:r>
              <a:rPr lang="en-US" altLang="ru-RU" sz="2400" b="1"/>
              <a:t>В этом случае кооператив лучше не создавать, потому что частное предприятие, ощущающее себя фактическим владельцем кооператива, не будет работать в интересах «членов», но только в интересах своего владельца.</a:t>
            </a:r>
          </a:p>
        </p:txBody>
      </p:sp>
      <p:pic>
        <p:nvPicPr>
          <p:cNvPr id="5" name="Объект 4" descr="Изображение выглядит как текст, внутренний, книга,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D99EFC9E-4DE1-4C70-A5F4-3957D74806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5" r="7118" b="1"/>
          <a:stretch/>
        </p:blipFill>
        <p:spPr>
          <a:xfrm>
            <a:off x="7556408" y="10"/>
            <a:ext cx="4635591" cy="6857990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A6332B-8BFD-443E-B328-8A995E00B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27026"/>
            <a:ext cx="3290887" cy="2287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300"/>
              <a:t>Когда создание сельскохозяйственного потребительского кооператива противопоказано?</a:t>
            </a:r>
            <a:br>
              <a:rPr lang="en-US" sz="2300"/>
            </a:br>
            <a:r>
              <a:rPr lang="en-US" sz="2300"/>
              <a:t>Случай № 5</a:t>
            </a:r>
          </a:p>
        </p:txBody>
      </p:sp>
      <p:sp>
        <p:nvSpPr>
          <p:cNvPr id="24579" name="Объект 2">
            <a:extLst>
              <a:ext uri="{FF2B5EF4-FFF2-40B4-BE49-F238E27FC236}">
                <a16:creationId xmlns:a16="http://schemas.microsoft.com/office/drawing/2014/main" id="{2964505E-00C4-4107-B82B-64216CDF5E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3982" y="327026"/>
            <a:ext cx="7485413" cy="22875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eaLnBrk="1" hangingPunct="1"/>
            <a:r>
              <a:rPr lang="en-US" altLang="ru-RU" sz="1700"/>
              <a:t>Когда кооператив создаётся при т.н. «опорном фермере», который предоставляет ресурсы хозяйства для того, чтобы быстро запустить деятельность кооператива.</a:t>
            </a:r>
          </a:p>
          <a:p>
            <a:pPr marL="0" eaLnBrk="1" hangingPunct="1"/>
            <a:r>
              <a:rPr lang="en-US" altLang="ru-RU" sz="1700"/>
              <a:t>Через некоторое время т.н. «опорный фермер» осознает себя как частный посредник (см. случай № 4).</a:t>
            </a:r>
          </a:p>
          <a:p>
            <a:pPr marL="0" eaLnBrk="1" hangingPunct="1"/>
            <a:r>
              <a:rPr lang="en-US" altLang="ru-RU" sz="1700" b="1"/>
              <a:t>В этом случае кооператив лучше не создавать, а сразу формировать соответствующие мощности на базе данного КФХ </a:t>
            </a:r>
            <a:r>
              <a:rPr lang="en-US" altLang="ru-RU" sz="1700" b="1" u="sng"/>
              <a:t>за его собственный счёт</a:t>
            </a:r>
            <a:r>
              <a:rPr lang="en-US" altLang="ru-RU" sz="1700" b="1"/>
              <a:t>.</a:t>
            </a:r>
          </a:p>
        </p:txBody>
      </p:sp>
      <p:pic>
        <p:nvPicPr>
          <p:cNvPr id="5" name="Объект 4" descr="Изображение выглядит как человек, мужчина, внешний, небо&#10;&#10;Автоматически созданное описание">
            <a:extLst>
              <a:ext uri="{FF2B5EF4-FFF2-40B4-BE49-F238E27FC236}">
                <a16:creationId xmlns:a16="http://schemas.microsoft.com/office/drawing/2014/main" id="{D3CF6B2F-5DCF-44EA-A6A3-A40297565A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70" b="11770"/>
          <a:stretch/>
        </p:blipFill>
        <p:spPr>
          <a:xfrm>
            <a:off x="-9168" y="2763151"/>
            <a:ext cx="12201168" cy="4093262"/>
          </a:xfrm>
          <a:custGeom>
            <a:avLst/>
            <a:gdLst>
              <a:gd name="connsiteX0" fmla="*/ 12201168 w 12201168"/>
              <a:gd name="connsiteY0" fmla="*/ 0 h 4093262"/>
              <a:gd name="connsiteX1" fmla="*/ 12201168 w 12201168"/>
              <a:gd name="connsiteY1" fmla="*/ 4093262 h 4093262"/>
              <a:gd name="connsiteX2" fmla="*/ 0 w 12201168"/>
              <a:gd name="connsiteY2" fmla="*/ 4093262 h 4093262"/>
              <a:gd name="connsiteX3" fmla="*/ 0 w 12201168"/>
              <a:gd name="connsiteY3" fmla="*/ 49771 h 4093262"/>
              <a:gd name="connsiteX4" fmla="*/ 344880 w 12201168"/>
              <a:gd name="connsiteY4" fmla="*/ 64399 h 4093262"/>
              <a:gd name="connsiteX5" fmla="*/ 9469555 w 12201168"/>
              <a:gd name="connsiteY5" fmla="*/ 167599 h 4093262"/>
              <a:gd name="connsiteX6" fmla="*/ 11750723 w 12201168"/>
              <a:gd name="connsiteY6" fmla="*/ 7961 h 409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1168" h="4093262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37F40-6611-4386-9645-9D8331ED9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100"/>
              <a:t>Когда создание сельскохозяйственного потребительского кооператива противопоказано?</a:t>
            </a:r>
            <a:br>
              <a:rPr lang="en-US" sz="2100"/>
            </a:br>
            <a:r>
              <a:rPr lang="en-US" sz="2100"/>
              <a:t>Случай № 6</a:t>
            </a:r>
          </a:p>
        </p:txBody>
      </p:sp>
      <p:sp>
        <p:nvSpPr>
          <p:cNvPr id="25603" name="Объект 2">
            <a:extLst>
              <a:ext uri="{FF2B5EF4-FFF2-40B4-BE49-F238E27FC236}">
                <a16:creationId xmlns:a16="http://schemas.microsoft.com/office/drawing/2014/main" id="{EAD287B9-3314-4164-AB21-DBEB785DF4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0" y="2438400"/>
            <a:ext cx="512702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eaLnBrk="1" hangingPunct="1"/>
            <a:r>
              <a:rPr lang="en-US" altLang="ru-RU" sz="2400"/>
              <a:t>Когда  инициатор (лицо или группа лиц) надеется через создание «кооператива» получить дополнительные средства из бюджета.</a:t>
            </a:r>
          </a:p>
          <a:p>
            <a:pPr marL="0" eaLnBrk="1" hangingPunct="1"/>
            <a:r>
              <a:rPr lang="en-US" altLang="ru-RU" sz="2400" b="1"/>
              <a:t>В этом случае инициатору лучше сразу отказаться от деятельности, которая может повлечь за собой предусмотренную законом ответственность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A36FE47-750A-42B8-A5AC-03AC1E30DC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" r="26319" b="1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E6A11B-4703-4397-BDEB-DE2EB6544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Кто не может и кто может быть агентом кооперативного строительства?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50A8E8-345B-425A-A08C-1C53A7BB7B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228475" cy="4351338"/>
          </a:xfrm>
          <a:solidFill>
            <a:srgbClr val="FF0000"/>
          </a:solidFill>
        </p:spPr>
        <p:txBody>
          <a:bodyPr/>
          <a:lstStyle/>
          <a:p>
            <a:r>
              <a:rPr lang="ru-RU" dirty="0"/>
              <a:t>Частный переработчик,</a:t>
            </a:r>
          </a:p>
          <a:p>
            <a:r>
              <a:rPr lang="ru-RU" dirty="0"/>
              <a:t>Крупный сельскохозяйственный производитель</a:t>
            </a:r>
          </a:p>
          <a:p>
            <a:r>
              <a:rPr lang="ru-RU" dirty="0"/>
              <a:t>Потребительское общество</a:t>
            </a:r>
          </a:p>
          <a:p>
            <a:r>
              <a:rPr lang="ru-RU" dirty="0"/>
              <a:t>«Инвестор»</a:t>
            </a:r>
          </a:p>
        </p:txBody>
      </p:sp>
      <p:pic>
        <p:nvPicPr>
          <p:cNvPr id="6" name="Объект 5" descr="Изображение выглядит как небо, здание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2A6F3F0A-C9F2-42B2-B513-CE3714E289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031" y="1825625"/>
            <a:ext cx="6135938" cy="4351338"/>
          </a:xfrm>
        </p:spPr>
      </p:pic>
    </p:spTree>
    <p:extLst>
      <p:ext uri="{BB962C8B-B14F-4D97-AF65-F5344CB8AC3E}">
        <p14:creationId xmlns:p14="http://schemas.microsoft.com/office/powerpoint/2010/main" val="1889832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A769D62E-A7F1-4053-8A2F-834460331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РСО "Агроконтроль"</a:t>
            </a:r>
          </a:p>
        </p:txBody>
      </p:sp>
      <p:sp>
        <p:nvSpPr>
          <p:cNvPr id="26627" name="Нижний колонтитул 4">
            <a:extLst>
              <a:ext uri="{FF2B5EF4-FFF2-40B4-BE49-F238E27FC236}">
                <a16:creationId xmlns:a16="http://schemas.microsoft.com/office/drawing/2014/main" id="{BB7A9AF7-E7C2-47D9-811A-AB9A6E346785}"/>
              </a:ext>
            </a:extLst>
          </p:cNvPr>
          <p:cNvSpPr txBox="1">
            <a:spLocks noGrp="1"/>
          </p:cNvSpPr>
          <p:nvPr/>
        </p:nvSpPr>
        <p:spPr bwMode="auto">
          <a:xfrm>
            <a:off x="4648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03711E70-68D8-4E4D-B0ED-E81376CCC6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0" y="9175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altLang="ru-RU"/>
              <a:t>РСО «Агроконтроль»</a:t>
            </a:r>
          </a:p>
        </p:txBody>
      </p:sp>
      <p:sp>
        <p:nvSpPr>
          <p:cNvPr id="26629" name="Rectangle 3">
            <a:extLst>
              <a:ext uri="{FF2B5EF4-FFF2-40B4-BE49-F238E27FC236}">
                <a16:creationId xmlns:a16="http://schemas.microsoft.com/office/drawing/2014/main" id="{D1AE8E9C-ECC9-4A5E-8ACC-E45517DEB4B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981200" y="2378075"/>
            <a:ext cx="8229600" cy="375285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3600"/>
              <a:t>107078, Москва, ул. Садовая Спасская, д. 20, стр. 1, оф. 818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ru-RU" sz="3900">
                <a:hlinkClick r:id="rId2"/>
              </a:rPr>
              <a:t>www.agrokontrol.ru</a:t>
            </a:r>
            <a:endParaRPr lang="en-US" altLang="ru-RU" sz="390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lt-LT" altLang="ru-RU" sz="3900">
                <a:hlinkClick r:id="rId3"/>
              </a:rPr>
              <a:t>info</a:t>
            </a:r>
            <a:r>
              <a:rPr lang="en-US" altLang="ru-RU" sz="3900">
                <a:hlinkClick r:id="rId3"/>
              </a:rPr>
              <a:t>@agrokontrol.ru</a:t>
            </a:r>
            <a:endParaRPr lang="en-US" altLang="ru-RU" sz="390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3900"/>
              <a:t>8-495-6077964, 8-495-9600913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18DEEE-38B4-4F4B-B6C7-11FCD2BAF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Зачем мы связываем себя с «сельскохозяйственной кооперацией»?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47C2B5F-2F0F-4E6A-A3D1-FB5D8399C9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606353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6714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1CF4845A-BCD3-4B3C-8694-FA8CDAFD5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 dirty="0"/>
              <a:t>МИССИЯ КООПЕРАЦИИ - ПОВЫСИТЬ ДОХОДНОСТЬ МАЛЫХ СЕЛЬСКОХОЗЯЙСТВЕННЫХ ТОВАРОПРОИЗВОДИТЕЛЕЙ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E134352-C8A0-4832-BB0F-7E7BBFBE3A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3">
            <a:extLst>
              <a:ext uri="{FF2B5EF4-FFF2-40B4-BE49-F238E27FC236}">
                <a16:creationId xmlns:a16="http://schemas.microsoft.com/office/drawing/2014/main" id="{C2103265-7F28-486A-9036-3B64E2387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dirty="0"/>
              <a:t>ВОЗМОЖНО ЛИ ЭТО?</a:t>
            </a:r>
          </a:p>
        </p:txBody>
      </p:sp>
      <p:sp>
        <p:nvSpPr>
          <p:cNvPr id="13315" name="Текст 4">
            <a:extLst>
              <a:ext uri="{FF2B5EF4-FFF2-40B4-BE49-F238E27FC236}">
                <a16:creationId xmlns:a16="http://schemas.microsoft.com/office/drawing/2014/main" id="{7585E707-726F-4269-9700-6A5C86DD79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 eaLnBrk="1" hangingPunct="1"/>
            <a:r>
              <a:rPr lang="ru-RU" altLang="ru-RU" dirty="0"/>
              <a:t>Да, если проблема порождена малым масштабом деятельности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BF7F443-909F-42BF-B1B0-6AF2D23B2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Дороговизна ресурсов (ГСМ, семена и т.д.),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Недоступность современной техники и технологий,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Недоступность найма специалистов (ветеринар, зоотехник, агроном),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Сбыт продукции на невыгодных условиях.</a:t>
            </a:r>
          </a:p>
        </p:txBody>
      </p:sp>
      <p:sp>
        <p:nvSpPr>
          <p:cNvPr id="13317" name="Текст 6">
            <a:extLst>
              <a:ext uri="{FF2B5EF4-FFF2-40B4-BE49-F238E27FC236}">
                <a16:creationId xmlns:a16="http://schemas.microsoft.com/office/drawing/2014/main" id="{42E5CB85-B2B1-4989-985B-E6D57B9B0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 eaLnBrk="1" hangingPunct="1"/>
            <a:r>
              <a:rPr lang="ru-RU" altLang="ru-RU" dirty="0"/>
              <a:t>Нет, если проблема нечувствительна к масштабу производства</a:t>
            </a:r>
          </a:p>
        </p:txBody>
      </p:sp>
      <p:sp>
        <p:nvSpPr>
          <p:cNvPr id="13318" name="Объект 7">
            <a:extLst>
              <a:ext uri="{FF2B5EF4-FFF2-40B4-BE49-F238E27FC236}">
                <a16:creationId xmlns:a16="http://schemas.microsoft.com/office/drawing/2014/main" id="{9E84A7C6-6804-46C6-A21B-D5528A9FB9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blipFill>
            <a:blip r:embed="rId3">
              <a:alphaModFix amt="40000"/>
            </a:blip>
            <a:stretch>
              <a:fillRect/>
            </a:stretch>
          </a:blipFill>
        </p:spPr>
        <p:txBody>
          <a:bodyPr/>
          <a:lstStyle/>
          <a:p>
            <a:pPr eaLnBrk="1" hangingPunct="1"/>
            <a:r>
              <a:rPr lang="ru-RU" altLang="ru-RU" dirty="0"/>
              <a:t>Малоземелье (отсутствие земли),</a:t>
            </a:r>
          </a:p>
          <a:p>
            <a:pPr eaLnBrk="1" hangingPunct="1"/>
            <a:r>
              <a:rPr lang="ru-RU" altLang="ru-RU" dirty="0"/>
              <a:t>Сокращение государственной поддержки АПК,</a:t>
            </a:r>
          </a:p>
          <a:p>
            <a:pPr eaLnBrk="1" hangingPunct="1"/>
            <a:r>
              <a:rPr lang="ru-RU" altLang="ru-RU" dirty="0"/>
              <a:t>Инфляционные риски,</a:t>
            </a:r>
          </a:p>
          <a:p>
            <a:pPr eaLnBrk="1" hangingPunct="1"/>
            <a:r>
              <a:rPr lang="ru-RU" altLang="ru-RU" dirty="0"/>
              <a:t>Налоговые проблемы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337EFC-2D1E-496E-9E73-95584B3DC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Если проблема в масштабе, она должна быть осознана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C24147-9E9B-47D1-A367-E03441648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ru-RU" dirty="0"/>
              <a:t>«У нас дёшево закупают произведённую продукцию»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327D81B6-6896-444F-835D-ECC37640A9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593721"/>
            <a:ext cx="5157787" cy="3507295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984E0792-C65A-41EB-9318-16A9D31457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ru-RU" dirty="0"/>
              <a:t>Продукция отдельного ЛПХ не имеет устойчивого спроса</a:t>
            </a:r>
          </a:p>
        </p:txBody>
      </p:sp>
      <p:pic>
        <p:nvPicPr>
          <p:cNvPr id="10" name="Объект 9" descr="Изображение выглядит как грузовик, дорога, внешний, небо&#10;&#10;Автоматически созданное описание">
            <a:extLst>
              <a:ext uri="{FF2B5EF4-FFF2-40B4-BE49-F238E27FC236}">
                <a16:creationId xmlns:a16="http://schemas.microsoft.com/office/drawing/2014/main" id="{D4EB886F-B34B-489A-99FD-502EB149942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54619"/>
            <a:ext cx="5183188" cy="3185500"/>
          </a:xfrm>
        </p:spPr>
      </p:pic>
    </p:spTree>
    <p:extLst>
      <p:ext uri="{BB962C8B-B14F-4D97-AF65-F5344CB8AC3E}">
        <p14:creationId xmlns:p14="http://schemas.microsoft.com/office/powerpoint/2010/main" val="558139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381450-C6AF-4F27-9B99-BC0303177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Если проблема осознана, её решение должно быть оценено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CA8A03-EB79-40AB-873F-F48052944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ru-RU" dirty="0"/>
              <a:t>«Государство должно профинансировать кооперацию»</a:t>
            </a:r>
          </a:p>
        </p:txBody>
      </p:sp>
      <p:pic>
        <p:nvPicPr>
          <p:cNvPr id="8" name="Объект 7" descr="Изображение выглядит как летит, небо, животное, птица&#10;&#10;Автоматически созданное описание">
            <a:extLst>
              <a:ext uri="{FF2B5EF4-FFF2-40B4-BE49-F238E27FC236}">
                <a16:creationId xmlns:a16="http://schemas.microsoft.com/office/drawing/2014/main" id="{0A1C55F0-AE30-4B9C-BF5F-B1DDD1C55F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54" y="2505075"/>
            <a:ext cx="3748854" cy="3684588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9BC2AA7B-A076-4032-A7A3-C230274EC2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ru-RU" dirty="0"/>
              <a:t>Главный источник средств для кооператива – средства его членов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2D561AE2-3FE8-4877-8E45-838A5431967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044" y="2990056"/>
            <a:ext cx="4381500" cy="2714625"/>
          </a:xfrm>
        </p:spPr>
      </p:pic>
    </p:spTree>
    <p:extLst>
      <p:ext uri="{BB962C8B-B14F-4D97-AF65-F5344CB8AC3E}">
        <p14:creationId xmlns:p14="http://schemas.microsoft.com/office/powerpoint/2010/main" val="3782704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E5B3D4-BA49-4B0B-9C5C-E470E63FD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Если даже средства найдены, созданием и работой кооператива нужно управлять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7F709C-A04F-413D-B15B-5998D5566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ru-RU" dirty="0"/>
              <a:t>«Сильная личность примет на себя всю ответственность»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1C2DECA6-0C2B-46F5-B887-7126AFC35F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29254"/>
            <a:ext cx="5157787" cy="3436229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9EF540DA-7AA1-4232-A566-7AE8BAA728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ru-RU" dirty="0"/>
              <a:t>Кооперативом владеют и управляют все его члены – на равных</a:t>
            </a:r>
          </a:p>
        </p:txBody>
      </p:sp>
      <p:pic>
        <p:nvPicPr>
          <p:cNvPr id="10" name="Объект 9" descr="Изображение выглядит как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E129FB10-8FCA-49DE-B355-BAC79333D85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279" y="2505075"/>
            <a:ext cx="5139029" cy="3684588"/>
          </a:xfrm>
        </p:spPr>
      </p:pic>
    </p:spTree>
    <p:extLst>
      <p:ext uri="{BB962C8B-B14F-4D97-AF65-F5344CB8AC3E}">
        <p14:creationId xmlns:p14="http://schemas.microsoft.com/office/powerpoint/2010/main" val="3609663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7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CBE7BBEB-E9E3-46A5-A0BE-D9A990828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eaLnBrk="1" hangingPunct="1"/>
            <a:r>
              <a:rPr lang="en-US" altLang="ru-RU" sz="3000">
                <a:solidFill>
                  <a:srgbClr val="FFFFFF"/>
                </a:solidFill>
              </a:rPr>
              <a:t>Главное отличие кооператива от другой агросервисной организации иной формы – совпадение клиентов и собственников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Объект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F66DBF4-6AC6-48C7-8DE7-AA88E19BFB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7" y="2563805"/>
            <a:ext cx="5455917" cy="3723663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81B1455-F75E-4D24-8B29-C3845B818E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73" y="3075297"/>
            <a:ext cx="5455917" cy="270067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7D6066E0-E59F-4C87-84E0-A7D57E19D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dirty="0"/>
              <a:t>Пример: завод по переработке молока – главный итог его деятельности</a:t>
            </a:r>
          </a:p>
        </p:txBody>
      </p:sp>
      <p:sp>
        <p:nvSpPr>
          <p:cNvPr id="11267" name="Текст 2">
            <a:extLst>
              <a:ext uri="{FF2B5EF4-FFF2-40B4-BE49-F238E27FC236}">
                <a16:creationId xmlns:a16="http://schemas.microsoft.com/office/drawing/2014/main" id="{BBB23185-A6B4-48A6-B97E-A1F8CCA442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altLang="ru-RU"/>
              <a:t>Общество с ограниченной ответственностью</a:t>
            </a:r>
          </a:p>
        </p:txBody>
      </p:sp>
      <p:sp>
        <p:nvSpPr>
          <p:cNvPr id="11268" name="Объект 3">
            <a:extLst>
              <a:ext uri="{FF2B5EF4-FFF2-40B4-BE49-F238E27FC236}">
                <a16:creationId xmlns:a16="http://schemas.microsoft.com/office/drawing/2014/main" id="{A35960A4-DD97-46CF-80B6-E5C2D32898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altLang="ru-RU" sz="3200"/>
              <a:t>Объём средств, заработанных инвестором (за счёт роста стоимости принадлежащего ему имущества и за счёт выплаченных ему дивидендов)</a:t>
            </a:r>
          </a:p>
        </p:txBody>
      </p:sp>
      <p:sp>
        <p:nvSpPr>
          <p:cNvPr id="11269" name="Текст 4">
            <a:extLst>
              <a:ext uri="{FF2B5EF4-FFF2-40B4-BE49-F238E27FC236}">
                <a16:creationId xmlns:a16="http://schemas.microsoft.com/office/drawing/2014/main" id="{BEA25724-A641-442F-A1A9-6C2FAC768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altLang="ru-RU"/>
              <a:t>Сельскохозяйственный потребительский кооператив</a:t>
            </a:r>
          </a:p>
        </p:txBody>
      </p:sp>
      <p:sp>
        <p:nvSpPr>
          <p:cNvPr id="11270" name="Объект 5">
            <a:extLst>
              <a:ext uri="{FF2B5EF4-FFF2-40B4-BE49-F238E27FC236}">
                <a16:creationId xmlns:a16="http://schemas.microsoft.com/office/drawing/2014/main" id="{B8B8EA8B-9E7B-466B-BC4A-C5A3A0DB0E9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altLang="ru-RU" sz="3200"/>
              <a:t>Увеличение цены закупки молока для сельскохозяйственного товаропроизводителя – члена кооператива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764</Words>
  <Application>Microsoft Office PowerPoint</Application>
  <PresentationFormat>Широкоэкранный</PresentationFormat>
  <Paragraphs>79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Тема Office</vt:lpstr>
      <vt:lpstr>Сельскохозяйственная потребительская кооперация: миссия и препятствия</vt:lpstr>
      <vt:lpstr>Зачем мы связываем себя с «сельскохозяйственной кооперацией»?</vt:lpstr>
      <vt:lpstr>МИССИЯ КООПЕРАЦИИ - ПОВЫСИТЬ ДОХОДНОСТЬ МАЛЫХ СЕЛЬСКОХОЗЯЙСТВЕННЫХ ТОВАРОПРОИЗВОДИТЕЛЕЙ</vt:lpstr>
      <vt:lpstr>ВОЗМОЖНО ЛИ ЭТО?</vt:lpstr>
      <vt:lpstr>Если проблема в масштабе, она должна быть осознана</vt:lpstr>
      <vt:lpstr>Если проблема осознана, её решение должно быть оценено</vt:lpstr>
      <vt:lpstr>Если даже средства найдены, созданием и работой кооператива нужно управлять</vt:lpstr>
      <vt:lpstr>Главное отличие кооператива от другой агросервисной организации иной формы – совпадение клиентов и собственников</vt:lpstr>
      <vt:lpstr>Пример: завод по переработке молока – главный итог его деятельности</vt:lpstr>
      <vt:lpstr>Почему тогда кооперативы не вытеснили частный бизнес в пореформенной России?</vt:lpstr>
      <vt:lpstr>Когда создание сельскохозяйственного потребительского кооператива противопоказано? Случай № 1</vt:lpstr>
      <vt:lpstr>Когда создание сельскохозяйственного потребительского кооператива противопоказано? Случай № 2</vt:lpstr>
      <vt:lpstr>Когда создание сельскохозяйственного потребительского кооператива противопоказано? Случай № 3</vt:lpstr>
      <vt:lpstr>Когда создание сельскохозяйственного потребительского кооператива противопоказано? Случай № 4</vt:lpstr>
      <vt:lpstr>Когда создание сельскохозяйственного потребительского кооператива противопоказано? Случай № 5</vt:lpstr>
      <vt:lpstr>Когда создание сельскохозяйственного потребительского кооператива противопоказано? Случай № 6</vt:lpstr>
      <vt:lpstr>Кто не может и кто может быть агентом кооперативного строительства?</vt:lpstr>
      <vt:lpstr>РСО «Агроконтроль»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Сельскохозяйственная потребительская кооперация – введение в понятие</dc:title>
  <dc:creator>euser519</dc:creator>
  <cp:lastModifiedBy>Кононенко Игорь Александрович</cp:lastModifiedBy>
  <cp:revision>17</cp:revision>
  <dcterms:created xsi:type="dcterms:W3CDTF">2019-04-13T17:44:24Z</dcterms:created>
  <dcterms:modified xsi:type="dcterms:W3CDTF">2019-06-11T08:22:28Z</dcterms:modified>
</cp:coreProperties>
</file>