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sldIdLst>
    <p:sldId id="256" r:id="rId2"/>
    <p:sldId id="257" r:id="rId3"/>
    <p:sldId id="258" r:id="rId4"/>
    <p:sldId id="263" r:id="rId5"/>
    <p:sldId id="269" r:id="rId6"/>
    <p:sldId id="270" r:id="rId7"/>
    <p:sldId id="259" r:id="rId8"/>
    <p:sldId id="260" r:id="rId9"/>
    <p:sldId id="261" r:id="rId10"/>
    <p:sldId id="272" r:id="rId11"/>
    <p:sldId id="262" r:id="rId12"/>
    <p:sldId id="264" r:id="rId13"/>
    <p:sldId id="265" r:id="rId14"/>
    <p:sldId id="266" r:id="rId15"/>
    <p:sldId id="273" r:id="rId16"/>
    <p:sldId id="274" r:id="rId17"/>
    <p:sldId id="278" r:id="rId18"/>
    <p:sldId id="275" r:id="rId19"/>
    <p:sldId id="277" r:id="rId20"/>
    <p:sldId id="267" r:id="rId21"/>
    <p:sldId id="268" r:id="rId22"/>
    <p:sldId id="279" r:id="rId23"/>
    <p:sldId id="280" r:id="rId24"/>
    <p:sldId id="271"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9" autoAdjust="0"/>
    <p:restoredTop sz="94660"/>
  </p:normalViewPr>
  <p:slideViewPr>
    <p:cSldViewPr snapToGrid="0">
      <p:cViewPr varScale="1">
        <p:scale>
          <a:sx n="81" d="100"/>
          <a:sy n="81" d="100"/>
        </p:scale>
        <p:origin x="120" y="7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93E2BA-6DBD-4033-B606-163204C9A92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641FA3FF-0DBD-4746-9C6A-D61B5B1E562B}">
      <dgm:prSet phldrT="[Текст]"/>
      <dgm:spPr/>
      <dgm:t>
        <a:bodyPr/>
        <a:lstStyle/>
        <a:p>
          <a:r>
            <a:rPr lang="ru-RU" dirty="0">
              <a:solidFill>
                <a:schemeClr val="bg1"/>
              </a:solidFill>
              <a:latin typeface="Times New Roman" pitchFamily="18" charset="0"/>
              <a:cs typeface="Times New Roman" pitchFamily="18" charset="0"/>
            </a:rPr>
            <a:t>Они являются помощниками местных властей, индикаторами эффективности принятых на местном уровне решений, реализации социальных программ</a:t>
          </a:r>
          <a:endParaRPr lang="ru-RU" dirty="0"/>
        </a:p>
      </dgm:t>
    </dgm:pt>
    <dgm:pt modelId="{1DFFDE2B-015F-4BDF-9293-51A6E803F126}" type="parTrans" cxnId="{CA555C6A-D55A-4EC5-AC8D-293AE8A9CB2F}">
      <dgm:prSet/>
      <dgm:spPr/>
      <dgm:t>
        <a:bodyPr/>
        <a:lstStyle/>
        <a:p>
          <a:endParaRPr lang="ru-RU"/>
        </a:p>
      </dgm:t>
    </dgm:pt>
    <dgm:pt modelId="{64B228BB-25D3-48A5-8416-D70A548A4CDD}" type="sibTrans" cxnId="{CA555C6A-D55A-4EC5-AC8D-293AE8A9CB2F}">
      <dgm:prSet/>
      <dgm:spPr/>
      <dgm:t>
        <a:bodyPr/>
        <a:lstStyle/>
        <a:p>
          <a:endParaRPr lang="ru-RU"/>
        </a:p>
      </dgm:t>
    </dgm:pt>
    <dgm:pt modelId="{5D41E62A-624C-4075-ABE8-CE9B93BD3AEE}">
      <dgm:prSet phldrT="[Текст]"/>
      <dgm:spPr/>
      <dgm:t>
        <a:bodyPr/>
        <a:lstStyle/>
        <a:p>
          <a:r>
            <a:rPr lang="ru-RU" dirty="0" err="1">
              <a:solidFill>
                <a:schemeClr val="bg1"/>
              </a:solidFill>
              <a:latin typeface="Times New Roman" pitchFamily="18" charset="0"/>
              <a:cs typeface="Times New Roman" pitchFamily="18" charset="0"/>
            </a:rPr>
            <a:t>ТОСы</a:t>
          </a:r>
          <a:r>
            <a:rPr lang="ru-RU" dirty="0">
              <a:solidFill>
                <a:schemeClr val="bg1"/>
              </a:solidFill>
              <a:latin typeface="Times New Roman" pitchFamily="18" charset="0"/>
              <a:cs typeface="Times New Roman" pitchFamily="18" charset="0"/>
            </a:rPr>
            <a:t> помогают муниципальным образованиям выявлять те или иные проблемы в организации жизнедеятельности территорий расположенных в границах муниципальных образований</a:t>
          </a:r>
          <a:endParaRPr lang="ru-RU" dirty="0"/>
        </a:p>
      </dgm:t>
    </dgm:pt>
    <dgm:pt modelId="{113AE360-8F40-432D-AB46-FC8A3F20B31F}" type="parTrans" cxnId="{3096B3FA-E832-490E-A9EF-331E1E1315BF}">
      <dgm:prSet/>
      <dgm:spPr/>
      <dgm:t>
        <a:bodyPr/>
        <a:lstStyle/>
        <a:p>
          <a:endParaRPr lang="ru-RU"/>
        </a:p>
      </dgm:t>
    </dgm:pt>
    <dgm:pt modelId="{B3C38D73-B09B-4D60-92D0-026A8B57B9A5}" type="sibTrans" cxnId="{3096B3FA-E832-490E-A9EF-331E1E1315BF}">
      <dgm:prSet/>
      <dgm:spPr/>
      <dgm:t>
        <a:bodyPr/>
        <a:lstStyle/>
        <a:p>
          <a:endParaRPr lang="ru-RU"/>
        </a:p>
      </dgm:t>
    </dgm:pt>
    <dgm:pt modelId="{DE388A88-A3E8-48C7-9965-A054F5C7FDEA}">
      <dgm:prSet phldrT="[Текст]"/>
      <dgm:spPr/>
      <dgm:t>
        <a:bodyPr/>
        <a:lstStyle/>
        <a:p>
          <a:r>
            <a:rPr lang="ru-RU" dirty="0">
              <a:solidFill>
                <a:schemeClr val="bg1"/>
              </a:solidFill>
              <a:latin typeface="Times New Roman" pitchFamily="18" charset="0"/>
              <a:cs typeface="Times New Roman" pitchFamily="18" charset="0"/>
            </a:rPr>
            <a:t>Позволяют вовлекать граждан в решение социально-экономических проблем территорий, эффективно выстраивать и поддерживать диалог общества и государства</a:t>
          </a:r>
          <a:endParaRPr lang="ru-RU" dirty="0"/>
        </a:p>
      </dgm:t>
    </dgm:pt>
    <dgm:pt modelId="{5E09968B-9CC0-42F1-9297-FDEC64E493FF}" type="parTrans" cxnId="{88180609-A9AA-4350-B780-5DF7FC33E3D5}">
      <dgm:prSet/>
      <dgm:spPr/>
      <dgm:t>
        <a:bodyPr/>
        <a:lstStyle/>
        <a:p>
          <a:endParaRPr lang="ru-RU"/>
        </a:p>
      </dgm:t>
    </dgm:pt>
    <dgm:pt modelId="{21304E5B-5D3E-4314-936E-8478FEE456FC}" type="sibTrans" cxnId="{88180609-A9AA-4350-B780-5DF7FC33E3D5}">
      <dgm:prSet/>
      <dgm:spPr/>
      <dgm:t>
        <a:bodyPr/>
        <a:lstStyle/>
        <a:p>
          <a:endParaRPr lang="ru-RU"/>
        </a:p>
      </dgm:t>
    </dgm:pt>
    <dgm:pt modelId="{7C0E29E9-E313-47B5-93C1-2824B0A29C99}" type="pres">
      <dgm:prSet presAssocID="{2D93E2BA-6DBD-4033-B606-163204C9A929}" presName="diagram" presStyleCnt="0">
        <dgm:presLayoutVars>
          <dgm:dir/>
          <dgm:resizeHandles val="exact"/>
        </dgm:presLayoutVars>
      </dgm:prSet>
      <dgm:spPr/>
      <dgm:t>
        <a:bodyPr/>
        <a:lstStyle/>
        <a:p>
          <a:endParaRPr lang="ru-RU"/>
        </a:p>
      </dgm:t>
    </dgm:pt>
    <dgm:pt modelId="{EA5B28B0-BF21-4D5A-B7A4-B296270B6239}" type="pres">
      <dgm:prSet presAssocID="{641FA3FF-0DBD-4746-9C6A-D61B5B1E562B}" presName="node" presStyleLbl="node1" presStyleIdx="0" presStyleCnt="3">
        <dgm:presLayoutVars>
          <dgm:bulletEnabled val="1"/>
        </dgm:presLayoutVars>
      </dgm:prSet>
      <dgm:spPr/>
      <dgm:t>
        <a:bodyPr/>
        <a:lstStyle/>
        <a:p>
          <a:endParaRPr lang="ru-RU"/>
        </a:p>
      </dgm:t>
    </dgm:pt>
    <dgm:pt modelId="{2987DB67-2226-4DB0-A123-C1CA629E64D7}" type="pres">
      <dgm:prSet presAssocID="{64B228BB-25D3-48A5-8416-D70A548A4CDD}" presName="sibTrans" presStyleCnt="0"/>
      <dgm:spPr/>
    </dgm:pt>
    <dgm:pt modelId="{14AAA1D1-D7DE-4155-B6A6-00231D77A40F}" type="pres">
      <dgm:prSet presAssocID="{5D41E62A-624C-4075-ABE8-CE9B93BD3AEE}" presName="node" presStyleLbl="node1" presStyleIdx="1" presStyleCnt="3">
        <dgm:presLayoutVars>
          <dgm:bulletEnabled val="1"/>
        </dgm:presLayoutVars>
      </dgm:prSet>
      <dgm:spPr/>
      <dgm:t>
        <a:bodyPr/>
        <a:lstStyle/>
        <a:p>
          <a:endParaRPr lang="ru-RU"/>
        </a:p>
      </dgm:t>
    </dgm:pt>
    <dgm:pt modelId="{82886AD5-9E1A-49ED-B58B-2A1F1EA51C4B}" type="pres">
      <dgm:prSet presAssocID="{B3C38D73-B09B-4D60-92D0-026A8B57B9A5}" presName="sibTrans" presStyleCnt="0"/>
      <dgm:spPr/>
    </dgm:pt>
    <dgm:pt modelId="{803E0711-7FDA-4F54-9C77-B265D57C6CAF}" type="pres">
      <dgm:prSet presAssocID="{DE388A88-A3E8-48C7-9965-A054F5C7FDEA}" presName="node" presStyleLbl="node1" presStyleIdx="2" presStyleCnt="3">
        <dgm:presLayoutVars>
          <dgm:bulletEnabled val="1"/>
        </dgm:presLayoutVars>
      </dgm:prSet>
      <dgm:spPr/>
      <dgm:t>
        <a:bodyPr/>
        <a:lstStyle/>
        <a:p>
          <a:endParaRPr lang="ru-RU"/>
        </a:p>
      </dgm:t>
    </dgm:pt>
  </dgm:ptLst>
  <dgm:cxnLst>
    <dgm:cxn modelId="{3096B3FA-E832-490E-A9EF-331E1E1315BF}" srcId="{2D93E2BA-6DBD-4033-B606-163204C9A929}" destId="{5D41E62A-624C-4075-ABE8-CE9B93BD3AEE}" srcOrd="1" destOrd="0" parTransId="{113AE360-8F40-432D-AB46-FC8A3F20B31F}" sibTransId="{B3C38D73-B09B-4D60-92D0-026A8B57B9A5}"/>
    <dgm:cxn modelId="{2796245E-D960-4F80-BC9D-1941CB121A05}" type="presOf" srcId="{DE388A88-A3E8-48C7-9965-A054F5C7FDEA}" destId="{803E0711-7FDA-4F54-9C77-B265D57C6CAF}" srcOrd="0" destOrd="0" presId="urn:microsoft.com/office/officeart/2005/8/layout/default"/>
    <dgm:cxn modelId="{CA9887B7-ED79-4D04-A4DE-D8688380A481}" type="presOf" srcId="{641FA3FF-0DBD-4746-9C6A-D61B5B1E562B}" destId="{EA5B28B0-BF21-4D5A-B7A4-B296270B6239}" srcOrd="0" destOrd="0" presId="urn:microsoft.com/office/officeart/2005/8/layout/default"/>
    <dgm:cxn modelId="{CA555C6A-D55A-4EC5-AC8D-293AE8A9CB2F}" srcId="{2D93E2BA-6DBD-4033-B606-163204C9A929}" destId="{641FA3FF-0DBD-4746-9C6A-D61B5B1E562B}" srcOrd="0" destOrd="0" parTransId="{1DFFDE2B-015F-4BDF-9293-51A6E803F126}" sibTransId="{64B228BB-25D3-48A5-8416-D70A548A4CDD}"/>
    <dgm:cxn modelId="{45C3D95B-2637-4D04-A3FA-37B71B405697}" type="presOf" srcId="{5D41E62A-624C-4075-ABE8-CE9B93BD3AEE}" destId="{14AAA1D1-D7DE-4155-B6A6-00231D77A40F}" srcOrd="0" destOrd="0" presId="urn:microsoft.com/office/officeart/2005/8/layout/default"/>
    <dgm:cxn modelId="{88180609-A9AA-4350-B780-5DF7FC33E3D5}" srcId="{2D93E2BA-6DBD-4033-B606-163204C9A929}" destId="{DE388A88-A3E8-48C7-9965-A054F5C7FDEA}" srcOrd="2" destOrd="0" parTransId="{5E09968B-9CC0-42F1-9297-FDEC64E493FF}" sibTransId="{21304E5B-5D3E-4314-936E-8478FEE456FC}"/>
    <dgm:cxn modelId="{F6FD5DB1-A56B-4218-BA40-A83FD1249E56}" type="presOf" srcId="{2D93E2BA-6DBD-4033-B606-163204C9A929}" destId="{7C0E29E9-E313-47B5-93C1-2824B0A29C99}" srcOrd="0" destOrd="0" presId="urn:microsoft.com/office/officeart/2005/8/layout/default"/>
    <dgm:cxn modelId="{CB903D5A-EE94-4D92-A0B6-96D75441A14B}" type="presParOf" srcId="{7C0E29E9-E313-47B5-93C1-2824B0A29C99}" destId="{EA5B28B0-BF21-4D5A-B7A4-B296270B6239}" srcOrd="0" destOrd="0" presId="urn:microsoft.com/office/officeart/2005/8/layout/default"/>
    <dgm:cxn modelId="{D6AD3452-22BA-4A43-A486-60E428104D4E}" type="presParOf" srcId="{7C0E29E9-E313-47B5-93C1-2824B0A29C99}" destId="{2987DB67-2226-4DB0-A123-C1CA629E64D7}" srcOrd="1" destOrd="0" presId="urn:microsoft.com/office/officeart/2005/8/layout/default"/>
    <dgm:cxn modelId="{BA7C23E1-7A5F-45C9-8E39-8C305C626705}" type="presParOf" srcId="{7C0E29E9-E313-47B5-93C1-2824B0A29C99}" destId="{14AAA1D1-D7DE-4155-B6A6-00231D77A40F}" srcOrd="2" destOrd="0" presId="urn:microsoft.com/office/officeart/2005/8/layout/default"/>
    <dgm:cxn modelId="{83BDC89E-984B-480F-AA6C-A1DA437233DD}" type="presParOf" srcId="{7C0E29E9-E313-47B5-93C1-2824B0A29C99}" destId="{82886AD5-9E1A-49ED-B58B-2A1F1EA51C4B}" srcOrd="3" destOrd="0" presId="urn:microsoft.com/office/officeart/2005/8/layout/default"/>
    <dgm:cxn modelId="{0B183404-994A-4FD5-BB22-217EE4539B67}" type="presParOf" srcId="{7C0E29E9-E313-47B5-93C1-2824B0A29C99}" destId="{803E0711-7FDA-4F54-9C77-B265D57C6CAF}"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950E8E3-8543-4A91-A789-6E5369394AF8}" type="datetimeFigureOut">
              <a:rPr lang="ru-RU" smtClean="0"/>
              <a:t>24.08.2020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29FE8A-68B2-4E65-AE19-90FEEA4AF634}"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543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6950E8E3-8543-4A91-A789-6E5369394AF8}" type="datetimeFigureOut">
              <a:rPr lang="ru-RU" smtClean="0"/>
              <a:t>24.08.2020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329FE8A-68B2-4E65-AE19-90FEEA4AF634}" type="slidenum">
              <a:rPr lang="ru-RU" smtClean="0"/>
              <a:t>‹#›</a:t>
            </a:fld>
            <a:endParaRPr lang="ru-RU"/>
          </a:p>
        </p:txBody>
      </p:sp>
    </p:spTree>
    <p:extLst>
      <p:ext uri="{BB962C8B-B14F-4D97-AF65-F5344CB8AC3E}">
        <p14:creationId xmlns:p14="http://schemas.microsoft.com/office/powerpoint/2010/main" val="44074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50E8E3-8543-4A91-A789-6E5369394AF8}" type="datetimeFigureOut">
              <a:rPr lang="ru-RU" smtClean="0"/>
              <a:t>24.08.2020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29FE8A-68B2-4E65-AE19-90FEEA4AF634}" type="slidenum">
              <a:rPr lang="ru-RU" smtClean="0"/>
              <a:t>‹#›</a:t>
            </a:fld>
            <a:endParaRPr lang="ru-RU"/>
          </a:p>
        </p:txBody>
      </p:sp>
    </p:spTree>
    <p:extLst>
      <p:ext uri="{BB962C8B-B14F-4D97-AF65-F5344CB8AC3E}">
        <p14:creationId xmlns:p14="http://schemas.microsoft.com/office/powerpoint/2010/main" val="1689821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50E8E3-8543-4A91-A789-6E5369394AF8}" type="datetimeFigureOut">
              <a:rPr lang="ru-RU" smtClean="0"/>
              <a:t>24.08.2020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29FE8A-68B2-4E65-AE19-90FEEA4AF634}"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79831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50E8E3-8543-4A91-A789-6E5369394AF8}" type="datetimeFigureOut">
              <a:rPr lang="ru-RU" smtClean="0"/>
              <a:t>24.08.2020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29FE8A-68B2-4E65-AE19-90FEEA4AF634}" type="slidenum">
              <a:rPr lang="ru-RU" smtClean="0"/>
              <a:t>‹#›</a:t>
            </a:fld>
            <a:endParaRPr lang="ru-RU"/>
          </a:p>
        </p:txBody>
      </p:sp>
    </p:spTree>
    <p:extLst>
      <p:ext uri="{BB962C8B-B14F-4D97-AF65-F5344CB8AC3E}">
        <p14:creationId xmlns:p14="http://schemas.microsoft.com/office/powerpoint/2010/main" val="3993406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50E8E3-8543-4A91-A789-6E5369394AF8}" type="datetimeFigureOut">
              <a:rPr lang="ru-RU" smtClean="0"/>
              <a:t>24.08.2020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29FE8A-68B2-4E65-AE19-90FEEA4AF634}"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29568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50E8E3-8543-4A91-A789-6E5369394AF8}" type="datetimeFigureOut">
              <a:rPr lang="ru-RU" smtClean="0"/>
              <a:t>24.08.2020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29FE8A-68B2-4E65-AE19-90FEEA4AF634}" type="slidenum">
              <a:rPr lang="ru-RU" smtClean="0"/>
              <a:t>‹#›</a:t>
            </a:fld>
            <a:endParaRPr lang="ru-RU"/>
          </a:p>
        </p:txBody>
      </p:sp>
    </p:spTree>
    <p:extLst>
      <p:ext uri="{BB962C8B-B14F-4D97-AF65-F5344CB8AC3E}">
        <p14:creationId xmlns:p14="http://schemas.microsoft.com/office/powerpoint/2010/main" val="2394562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950E8E3-8543-4A91-A789-6E5369394AF8}" type="datetimeFigureOut">
              <a:rPr lang="ru-RU" smtClean="0"/>
              <a:t>24.08.2020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29FE8A-68B2-4E65-AE19-90FEEA4AF634}" type="slidenum">
              <a:rPr lang="ru-RU" smtClean="0"/>
              <a:t>‹#›</a:t>
            </a:fld>
            <a:endParaRPr lang="ru-RU"/>
          </a:p>
        </p:txBody>
      </p:sp>
    </p:spTree>
    <p:extLst>
      <p:ext uri="{BB962C8B-B14F-4D97-AF65-F5344CB8AC3E}">
        <p14:creationId xmlns:p14="http://schemas.microsoft.com/office/powerpoint/2010/main" val="615328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950E8E3-8543-4A91-A789-6E5369394AF8}" type="datetimeFigureOut">
              <a:rPr lang="ru-RU" smtClean="0"/>
              <a:t>24.08.2020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29FE8A-68B2-4E65-AE19-90FEEA4AF634}" type="slidenum">
              <a:rPr lang="ru-RU" smtClean="0"/>
              <a:t>‹#›</a:t>
            </a:fld>
            <a:endParaRPr lang="ru-RU"/>
          </a:p>
        </p:txBody>
      </p:sp>
    </p:spTree>
    <p:extLst>
      <p:ext uri="{BB962C8B-B14F-4D97-AF65-F5344CB8AC3E}">
        <p14:creationId xmlns:p14="http://schemas.microsoft.com/office/powerpoint/2010/main" val="3689881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950E8E3-8543-4A91-A789-6E5369394AF8}" type="datetimeFigureOut">
              <a:rPr lang="ru-RU" smtClean="0"/>
              <a:t>24.08.2020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29FE8A-68B2-4E65-AE19-90FEEA4AF634}" type="slidenum">
              <a:rPr lang="ru-RU" smtClean="0"/>
              <a:t>‹#›</a:t>
            </a:fld>
            <a:endParaRPr lang="ru-RU"/>
          </a:p>
        </p:txBody>
      </p:sp>
    </p:spTree>
    <p:extLst>
      <p:ext uri="{BB962C8B-B14F-4D97-AF65-F5344CB8AC3E}">
        <p14:creationId xmlns:p14="http://schemas.microsoft.com/office/powerpoint/2010/main" val="1062533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950E8E3-8543-4A91-A789-6E5369394AF8}" type="datetimeFigureOut">
              <a:rPr lang="ru-RU" smtClean="0"/>
              <a:t>24.08.2020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329FE8A-68B2-4E65-AE19-90FEEA4AF634}" type="slidenum">
              <a:rPr lang="ru-RU" smtClean="0"/>
              <a:t>‹#›</a:t>
            </a:fld>
            <a:endParaRPr lang="ru-RU"/>
          </a:p>
        </p:txBody>
      </p:sp>
    </p:spTree>
    <p:extLst>
      <p:ext uri="{BB962C8B-B14F-4D97-AF65-F5344CB8AC3E}">
        <p14:creationId xmlns:p14="http://schemas.microsoft.com/office/powerpoint/2010/main" val="223772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950E8E3-8543-4A91-A789-6E5369394AF8}" type="datetimeFigureOut">
              <a:rPr lang="ru-RU" smtClean="0"/>
              <a:t>24.08.2020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29FE8A-68B2-4E65-AE19-90FEEA4AF634}" type="slidenum">
              <a:rPr lang="ru-RU" smtClean="0"/>
              <a:t>‹#›</a:t>
            </a:fld>
            <a:endParaRPr lang="ru-RU"/>
          </a:p>
        </p:txBody>
      </p:sp>
    </p:spTree>
    <p:extLst>
      <p:ext uri="{BB962C8B-B14F-4D97-AF65-F5344CB8AC3E}">
        <p14:creationId xmlns:p14="http://schemas.microsoft.com/office/powerpoint/2010/main" val="2201897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950E8E3-8543-4A91-A789-6E5369394AF8}" type="datetimeFigureOut">
              <a:rPr lang="ru-RU" smtClean="0"/>
              <a:t>24.08.2020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329FE8A-68B2-4E65-AE19-90FEEA4AF634}" type="slidenum">
              <a:rPr lang="ru-RU" smtClean="0"/>
              <a:t>‹#›</a:t>
            </a:fld>
            <a:endParaRPr lang="ru-RU"/>
          </a:p>
        </p:txBody>
      </p:sp>
    </p:spTree>
    <p:extLst>
      <p:ext uri="{BB962C8B-B14F-4D97-AF65-F5344CB8AC3E}">
        <p14:creationId xmlns:p14="http://schemas.microsoft.com/office/powerpoint/2010/main" val="308591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950E8E3-8543-4A91-A789-6E5369394AF8}" type="datetimeFigureOut">
              <a:rPr lang="ru-RU" smtClean="0"/>
              <a:t>24.08.2020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329FE8A-68B2-4E65-AE19-90FEEA4AF634}" type="slidenum">
              <a:rPr lang="ru-RU" smtClean="0"/>
              <a:t>‹#›</a:t>
            </a:fld>
            <a:endParaRPr lang="ru-RU"/>
          </a:p>
        </p:txBody>
      </p:sp>
    </p:spTree>
    <p:extLst>
      <p:ext uri="{BB962C8B-B14F-4D97-AF65-F5344CB8AC3E}">
        <p14:creationId xmlns:p14="http://schemas.microsoft.com/office/powerpoint/2010/main" val="1905769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0E8E3-8543-4A91-A789-6E5369394AF8}" type="datetimeFigureOut">
              <a:rPr lang="ru-RU" smtClean="0"/>
              <a:t>24.08.2020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329FE8A-68B2-4E65-AE19-90FEEA4AF634}" type="slidenum">
              <a:rPr lang="ru-RU" smtClean="0"/>
              <a:t>‹#›</a:t>
            </a:fld>
            <a:endParaRPr lang="ru-RU"/>
          </a:p>
        </p:txBody>
      </p:sp>
    </p:spTree>
    <p:extLst>
      <p:ext uri="{BB962C8B-B14F-4D97-AF65-F5344CB8AC3E}">
        <p14:creationId xmlns:p14="http://schemas.microsoft.com/office/powerpoint/2010/main" val="293278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950E8E3-8543-4A91-A789-6E5369394AF8}" type="datetimeFigureOut">
              <a:rPr lang="ru-RU" smtClean="0"/>
              <a:t>24.08.2020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29FE8A-68B2-4E65-AE19-90FEEA4AF634}" type="slidenum">
              <a:rPr lang="ru-RU" smtClean="0"/>
              <a:t>‹#›</a:t>
            </a:fld>
            <a:endParaRPr lang="ru-RU"/>
          </a:p>
        </p:txBody>
      </p:sp>
    </p:spTree>
    <p:extLst>
      <p:ext uri="{BB962C8B-B14F-4D97-AF65-F5344CB8AC3E}">
        <p14:creationId xmlns:p14="http://schemas.microsoft.com/office/powerpoint/2010/main" val="2528513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950E8E3-8543-4A91-A789-6E5369394AF8}" type="datetimeFigureOut">
              <a:rPr lang="ru-RU" smtClean="0"/>
              <a:t>24.08.2020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329FE8A-68B2-4E65-AE19-90FEEA4AF634}" type="slidenum">
              <a:rPr lang="ru-RU" smtClean="0"/>
              <a:t>‹#›</a:t>
            </a:fld>
            <a:endParaRPr lang="ru-RU"/>
          </a:p>
        </p:txBody>
      </p:sp>
    </p:spTree>
    <p:extLst>
      <p:ext uri="{BB962C8B-B14F-4D97-AF65-F5344CB8AC3E}">
        <p14:creationId xmlns:p14="http://schemas.microsoft.com/office/powerpoint/2010/main" val="341487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950E8E3-8543-4A91-A789-6E5369394AF8}" type="datetimeFigureOut">
              <a:rPr lang="ru-RU" smtClean="0"/>
              <a:t>24.08.2020</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329FE8A-68B2-4E65-AE19-90FEEA4AF634}" type="slidenum">
              <a:rPr lang="ru-RU" smtClean="0"/>
              <a:t>‹#›</a:t>
            </a:fld>
            <a:endParaRPr lang="ru-RU"/>
          </a:p>
        </p:txBody>
      </p:sp>
    </p:spTree>
    <p:extLst>
      <p:ext uri="{BB962C8B-B14F-4D97-AF65-F5344CB8AC3E}">
        <p14:creationId xmlns:p14="http://schemas.microsoft.com/office/powerpoint/2010/main" val="1713628164"/>
      </p:ext>
    </p:extLst>
  </p:cSld>
  <p:clrMap bg1="dk1" tx1="lt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6787" y="2205506"/>
            <a:ext cx="8001000" cy="2971801"/>
          </a:xfrm>
        </p:spPr>
        <p:txBody>
          <a:bodyPr>
            <a:noAutofit/>
          </a:bodyPr>
          <a:lstStyle/>
          <a:p>
            <a:pPr algn="ctr"/>
            <a:r>
              <a:rPr lang="ru-RU" sz="4000" b="1" dirty="0">
                <a:solidFill>
                  <a:schemeClr val="bg1"/>
                </a:solidFill>
                <a:latin typeface="Times New Roman" panose="02020603050405020304" pitchFamily="18" charset="0"/>
                <a:cs typeface="Times New Roman" panose="02020603050405020304" pitchFamily="18" charset="0"/>
              </a:rPr>
              <a:t>ТОС и некоммерческие организации: </a:t>
            </a:r>
            <a:r>
              <a:rPr lang="ru-RU" sz="4000" dirty="0">
                <a:solidFill>
                  <a:schemeClr val="bg1"/>
                </a:solidFill>
                <a:latin typeface="Times New Roman" panose="02020603050405020304" pitchFamily="18" charset="0"/>
                <a:cs typeface="Times New Roman" panose="02020603050405020304" pitchFamily="18" charset="0"/>
              </a:rPr>
              <a:t>отличие, особенности финансирования, получение финансовой поддержки от органов власти</a:t>
            </a:r>
          </a:p>
        </p:txBody>
      </p:sp>
    </p:spTree>
    <p:extLst>
      <p:ext uri="{BB962C8B-B14F-4D97-AF65-F5344CB8AC3E}">
        <p14:creationId xmlns:p14="http://schemas.microsoft.com/office/powerpoint/2010/main" val="629442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57701" y="360608"/>
            <a:ext cx="4068092" cy="6181860"/>
          </a:xfrm>
        </p:spPr>
        <p:txBody>
          <a:bodyPr>
            <a:normAutofit fontScale="85000" lnSpcReduction="10000"/>
          </a:bodyPr>
          <a:lstStyle/>
          <a:p>
            <a:pPr marL="0" indent="0" algn="just">
              <a:buNone/>
            </a:pPr>
            <a:r>
              <a:rPr lang="ru-RU" sz="2800" dirty="0">
                <a:solidFill>
                  <a:schemeClr val="bg1"/>
                </a:solidFill>
                <a:latin typeface="Times New Roman" panose="02020603050405020304" pitchFamily="18" charset="0"/>
                <a:cs typeface="Times New Roman" panose="02020603050405020304" pitchFamily="18" charset="0"/>
              </a:rPr>
              <a:t>Учредители некоммерческих организаций также вправе заключить учредительный договор. В учредительном договоре учредители обязуются создать некоммерческую организацию, определяют порядок совместной деятельности по созданию некоммерческой организации, условия передачи ей своего имущества и участия в ее деятельности, условия и порядок выхода учредителей (участников) из ее состава.</a:t>
            </a:r>
          </a:p>
          <a:p>
            <a:endParaRPr lang="ru-RU" dirty="0"/>
          </a:p>
        </p:txBody>
      </p:sp>
      <p:sp>
        <p:nvSpPr>
          <p:cNvPr id="4" name="Овал 3"/>
          <p:cNvSpPr/>
          <p:nvPr/>
        </p:nvSpPr>
        <p:spPr>
          <a:xfrm>
            <a:off x="5834130" y="107861"/>
            <a:ext cx="3412902" cy="252425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bg1"/>
                </a:solidFill>
                <a:latin typeface="Times New Roman" panose="02020603050405020304" pitchFamily="18" charset="0"/>
                <a:cs typeface="Times New Roman" panose="02020603050405020304" pitchFamily="18" charset="0"/>
              </a:rPr>
              <a:t>Отличия ТОС от некоммерческих организаций</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058" y="2799143"/>
            <a:ext cx="5600700" cy="3743325"/>
          </a:xfrm>
          <a:prstGeom prst="rect">
            <a:avLst/>
          </a:prstGeom>
        </p:spPr>
      </p:pic>
    </p:spTree>
    <p:extLst>
      <p:ext uri="{BB962C8B-B14F-4D97-AF65-F5344CB8AC3E}">
        <p14:creationId xmlns:p14="http://schemas.microsoft.com/office/powerpoint/2010/main" val="3742680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вал 3"/>
          <p:cNvSpPr/>
          <p:nvPr/>
        </p:nvSpPr>
        <p:spPr>
          <a:xfrm>
            <a:off x="463640" y="1712890"/>
            <a:ext cx="3412902" cy="252425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bg1"/>
                </a:solidFill>
                <a:latin typeface="Times New Roman" panose="02020603050405020304" pitchFamily="18" charset="0"/>
                <a:cs typeface="Times New Roman" panose="02020603050405020304" pitchFamily="18" charset="0"/>
              </a:rPr>
              <a:t>Отличия ТОС от некоммерческих организаций</a:t>
            </a:r>
          </a:p>
        </p:txBody>
      </p:sp>
      <p:sp>
        <p:nvSpPr>
          <p:cNvPr id="5" name="Прямоугольник 4"/>
          <p:cNvSpPr/>
          <p:nvPr/>
        </p:nvSpPr>
        <p:spPr>
          <a:xfrm>
            <a:off x="4271493" y="1051344"/>
            <a:ext cx="6096000" cy="4832092"/>
          </a:xfrm>
          <a:prstGeom prst="rect">
            <a:avLst/>
          </a:prstGeom>
        </p:spPr>
        <p:txBody>
          <a:bodyPr>
            <a:spAutoFit/>
          </a:bodyPr>
          <a:lstStyle/>
          <a:p>
            <a:pPr algn="just"/>
            <a:r>
              <a:rPr lang="ru-RU" sz="2800" b="1" dirty="0">
                <a:solidFill>
                  <a:schemeClr val="bg1"/>
                </a:solidFill>
                <a:latin typeface="Times New Roman" panose="02020603050405020304" pitchFamily="18" charset="0"/>
                <a:cs typeface="Times New Roman" panose="02020603050405020304" pitchFamily="18" charset="0"/>
              </a:rPr>
              <a:t>Подводя итоги, можно говорить о том, что имеется целый ряд отличий между территориальным органом самоуправления и некоммерческой организацией:</a:t>
            </a:r>
          </a:p>
          <a:p>
            <a:pPr algn="just"/>
            <a:endParaRPr lang="ru-RU" sz="2800" dirty="0">
              <a:solidFill>
                <a:schemeClr val="bg1"/>
              </a:solidFill>
              <a:latin typeface="Times New Roman" panose="02020603050405020304" pitchFamily="18" charset="0"/>
              <a:cs typeface="Times New Roman" panose="02020603050405020304" pitchFamily="18" charset="0"/>
            </a:endParaRPr>
          </a:p>
          <a:p>
            <a:pPr algn="just"/>
            <a:r>
              <a:rPr lang="ru-RU" sz="2800" dirty="0">
                <a:solidFill>
                  <a:schemeClr val="bg1"/>
                </a:solidFill>
                <a:latin typeface="Times New Roman" panose="02020603050405020304" pitchFamily="18" charset="0"/>
                <a:cs typeface="Times New Roman" panose="02020603050405020304" pitchFamily="18" charset="0"/>
              </a:rPr>
              <a:t>- правовая основа регулирования деятельности;</a:t>
            </a:r>
          </a:p>
          <a:p>
            <a:pPr algn="just"/>
            <a:r>
              <a:rPr lang="ru-RU" sz="2800" dirty="0">
                <a:solidFill>
                  <a:schemeClr val="bg1"/>
                </a:solidFill>
                <a:latin typeface="Times New Roman" panose="02020603050405020304" pitchFamily="18" charset="0"/>
                <a:cs typeface="Times New Roman" panose="02020603050405020304" pitchFamily="18" charset="0"/>
              </a:rPr>
              <a:t>- состав учредителей;</a:t>
            </a:r>
          </a:p>
          <a:p>
            <a:pPr algn="just"/>
            <a:r>
              <a:rPr lang="ru-RU" sz="2800" dirty="0">
                <a:solidFill>
                  <a:schemeClr val="bg1"/>
                </a:solidFill>
                <a:latin typeface="Times New Roman" panose="02020603050405020304" pitchFamily="18" charset="0"/>
                <a:cs typeface="Times New Roman" panose="02020603050405020304" pitchFamily="18" charset="0"/>
              </a:rPr>
              <a:t>- предмет и задачи деятельности;</a:t>
            </a:r>
          </a:p>
          <a:p>
            <a:pPr algn="just"/>
            <a:r>
              <a:rPr lang="ru-RU" sz="2800" dirty="0">
                <a:solidFill>
                  <a:schemeClr val="bg1"/>
                </a:solidFill>
                <a:latin typeface="Times New Roman" panose="02020603050405020304" pitchFamily="18" charset="0"/>
                <a:cs typeface="Times New Roman" panose="02020603050405020304" pitchFamily="18" charset="0"/>
              </a:rPr>
              <a:t>- порядок регистрации.</a:t>
            </a:r>
            <a:endParaRPr lang="ru-RU" sz="2800" b="0"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2603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69835" y="-57237"/>
            <a:ext cx="5819618" cy="1267852"/>
          </a:xfrm>
        </p:spPr>
        <p:txBody>
          <a:bodyPr/>
          <a:lstStyle/>
          <a:p>
            <a:r>
              <a:rPr lang="ru-RU" dirty="0">
                <a:solidFill>
                  <a:schemeClr val="bg1"/>
                </a:solidFill>
                <a:latin typeface="Times New Roman" panose="02020603050405020304" pitchFamily="18" charset="0"/>
                <a:cs typeface="Times New Roman" panose="02020603050405020304" pitchFamily="18" charset="0"/>
              </a:rPr>
              <a:t>Финансирование Тос</a:t>
            </a:r>
          </a:p>
        </p:txBody>
      </p:sp>
      <p:sp>
        <p:nvSpPr>
          <p:cNvPr id="4" name="Объект 2"/>
          <p:cNvSpPr>
            <a:spLocks noGrp="1"/>
          </p:cNvSpPr>
          <p:nvPr>
            <p:ph idx="1"/>
          </p:nvPr>
        </p:nvSpPr>
        <p:spPr>
          <a:xfrm>
            <a:off x="2868773" y="588522"/>
            <a:ext cx="6712037" cy="1187240"/>
          </a:xfrm>
        </p:spPr>
        <p:txBody>
          <a:bodyPr>
            <a:normAutofit/>
          </a:bodyPr>
          <a:lstStyle/>
          <a:p>
            <a:pPr marL="0" indent="0" algn="just">
              <a:spcBef>
                <a:spcPts val="0"/>
              </a:spcBef>
              <a:buNone/>
            </a:pPr>
            <a:r>
              <a:rPr lang="ru-RU" sz="2400" b="1" i="1" u="sng" dirty="0">
                <a:solidFill>
                  <a:schemeClr val="bg1"/>
                </a:solidFill>
                <a:latin typeface="Times New Roman" panose="02020603050405020304" pitchFamily="18" charset="0"/>
                <a:cs typeface="Times New Roman" panose="02020603050405020304" pitchFamily="18" charset="0"/>
              </a:rPr>
              <a:t>Финансовые ресурсы ТОС могут состоять из:</a:t>
            </a:r>
          </a:p>
        </p:txBody>
      </p:sp>
      <p:sp>
        <p:nvSpPr>
          <p:cNvPr id="5" name="Овал 4"/>
          <p:cNvSpPr/>
          <p:nvPr/>
        </p:nvSpPr>
        <p:spPr>
          <a:xfrm>
            <a:off x="344229" y="1406363"/>
            <a:ext cx="3352007" cy="2700955"/>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bg1"/>
                </a:solidFill>
                <a:latin typeface="Times New Roman" panose="02020603050405020304" pitchFamily="18" charset="0"/>
                <a:cs typeface="Times New Roman" panose="02020603050405020304" pitchFamily="18" charset="0"/>
              </a:rPr>
              <a:t>Имущества, переданного ему в управление</a:t>
            </a:r>
            <a:endParaRPr lang="ru-RU" sz="2400" dirty="0"/>
          </a:p>
        </p:txBody>
      </p:sp>
      <p:sp>
        <p:nvSpPr>
          <p:cNvPr id="6" name="Овал 5"/>
          <p:cNvSpPr/>
          <p:nvPr/>
        </p:nvSpPr>
        <p:spPr>
          <a:xfrm>
            <a:off x="7328080" y="1470336"/>
            <a:ext cx="4505460" cy="2947116"/>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bg1"/>
                </a:solidFill>
                <a:latin typeface="Times New Roman" panose="02020603050405020304" pitchFamily="18" charset="0"/>
                <a:cs typeface="Times New Roman" panose="02020603050405020304" pitchFamily="18" charset="0"/>
              </a:rPr>
              <a:t>Средств местного бюджета, переданных органу ТОС для</a:t>
            </a:r>
          </a:p>
          <a:p>
            <a:pPr algn="ctr"/>
            <a:r>
              <a:rPr lang="ru-RU" dirty="0">
                <a:solidFill>
                  <a:schemeClr val="bg1"/>
                </a:solidFill>
                <a:latin typeface="Times New Roman" panose="02020603050405020304" pitchFamily="18" charset="0"/>
                <a:cs typeface="Times New Roman" panose="02020603050405020304" pitchFamily="18" charset="0"/>
              </a:rPr>
              <a:t>осуществления отдельных муниципальных полномочий на</a:t>
            </a:r>
          </a:p>
          <a:p>
            <a:pPr algn="ctr"/>
            <a:r>
              <a:rPr lang="ru-RU" dirty="0">
                <a:solidFill>
                  <a:schemeClr val="bg1"/>
                </a:solidFill>
                <a:latin typeface="Times New Roman" panose="02020603050405020304" pitchFamily="18" charset="0"/>
                <a:cs typeface="Times New Roman" panose="02020603050405020304" pitchFamily="18" charset="0"/>
              </a:rPr>
              <a:t>основании договора между органами ТОС</a:t>
            </a:r>
          </a:p>
          <a:p>
            <a:pPr algn="ctr"/>
            <a:r>
              <a:rPr lang="ru-RU" dirty="0">
                <a:solidFill>
                  <a:schemeClr val="bg1"/>
                </a:solidFill>
                <a:latin typeface="Times New Roman" panose="02020603050405020304" pitchFamily="18" charset="0"/>
                <a:cs typeface="Times New Roman" panose="02020603050405020304" pitchFamily="18" charset="0"/>
              </a:rPr>
              <a:t>и органами местного самоуправления</a:t>
            </a:r>
            <a:endParaRPr lang="ru-RU" dirty="0"/>
          </a:p>
        </p:txBody>
      </p:sp>
      <p:sp>
        <p:nvSpPr>
          <p:cNvPr id="7" name="Овал 6"/>
          <p:cNvSpPr/>
          <p:nvPr/>
        </p:nvSpPr>
        <p:spPr>
          <a:xfrm>
            <a:off x="515155" y="4268897"/>
            <a:ext cx="3181081" cy="2382592"/>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bg1"/>
                </a:solidFill>
                <a:latin typeface="Times New Roman" panose="02020603050405020304" pitchFamily="18" charset="0"/>
                <a:cs typeface="Times New Roman" panose="02020603050405020304" pitchFamily="18" charset="0"/>
              </a:rPr>
              <a:t>Доходов от</a:t>
            </a:r>
          </a:p>
          <a:p>
            <a:pPr algn="ctr"/>
            <a:r>
              <a:rPr lang="ru-RU" sz="2400" dirty="0">
                <a:solidFill>
                  <a:schemeClr val="bg1"/>
                </a:solidFill>
                <a:latin typeface="Times New Roman" panose="02020603050405020304" pitchFamily="18" charset="0"/>
                <a:cs typeface="Times New Roman" panose="02020603050405020304" pitchFamily="18" charset="0"/>
              </a:rPr>
              <a:t>собственной хозяйственной деятельности</a:t>
            </a:r>
            <a:endParaRPr lang="ru-RU" sz="2400" dirty="0"/>
          </a:p>
        </p:txBody>
      </p:sp>
      <p:sp>
        <p:nvSpPr>
          <p:cNvPr id="8" name="Овал 7"/>
          <p:cNvSpPr/>
          <p:nvPr/>
        </p:nvSpPr>
        <p:spPr>
          <a:xfrm>
            <a:off x="3696236" y="2997018"/>
            <a:ext cx="3858295" cy="2740041"/>
          </a:xfrm>
          <a:prstGeom prst="ellipse">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bg1"/>
                </a:solidFill>
                <a:latin typeface="Times New Roman" panose="02020603050405020304" pitchFamily="18" charset="0"/>
                <a:cs typeface="Times New Roman" panose="02020603050405020304" pitchFamily="18" charset="0"/>
              </a:rPr>
              <a:t>Добровольных</a:t>
            </a:r>
          </a:p>
          <a:p>
            <a:pPr algn="ctr"/>
            <a:r>
              <a:rPr lang="ru-RU" sz="2400" dirty="0">
                <a:solidFill>
                  <a:schemeClr val="bg1"/>
                </a:solidFill>
                <a:latin typeface="Times New Roman" panose="02020603050405020304" pitchFamily="18" charset="0"/>
                <a:cs typeface="Times New Roman" panose="02020603050405020304" pitchFamily="18" charset="0"/>
              </a:rPr>
              <a:t>взносов и пожертвований юридических и физических лиц</a:t>
            </a:r>
            <a:endParaRPr lang="ru-RU" sz="2400" dirty="0"/>
          </a:p>
        </p:txBody>
      </p:sp>
    </p:spTree>
    <p:extLst>
      <p:ext uri="{BB962C8B-B14F-4D97-AF65-F5344CB8AC3E}">
        <p14:creationId xmlns:p14="http://schemas.microsoft.com/office/powerpoint/2010/main" val="150269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3323" y="605307"/>
            <a:ext cx="3928054" cy="4636393"/>
          </a:xfrm>
        </p:spPr>
        <p:txBody>
          <a:bodyPr>
            <a:normAutofit/>
          </a:bodyPr>
          <a:lstStyle/>
          <a:p>
            <a:pPr marL="0" indent="0" algn="just">
              <a:buNone/>
            </a:pPr>
            <a:r>
              <a:rPr lang="ru-RU" sz="2400" dirty="0">
                <a:solidFill>
                  <a:schemeClr val="bg1"/>
                </a:solidFill>
                <a:latin typeface="Times New Roman" panose="02020603050405020304" pitchFamily="18" charset="0"/>
                <a:cs typeface="Times New Roman" panose="02020603050405020304" pitchFamily="18" charset="0"/>
              </a:rPr>
              <a:t>ТОСы в большей степени, чем остальные общественные организации, зависят от поддержки со стороны органов власти. В тех регионах и муниципалитетах, где ТОСам оказывается системная поддержка, деятельность ТОС дает больший эффект.</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3313" y="130846"/>
            <a:ext cx="4815156" cy="360402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377" y="2923504"/>
            <a:ext cx="4467343" cy="3400022"/>
          </a:xfrm>
          <a:prstGeom prst="rect">
            <a:avLst/>
          </a:prstGeom>
        </p:spPr>
      </p:pic>
    </p:spTree>
    <p:extLst>
      <p:ext uri="{BB962C8B-B14F-4D97-AF65-F5344CB8AC3E}">
        <p14:creationId xmlns:p14="http://schemas.microsoft.com/office/powerpoint/2010/main" val="286257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5422" y="-167425"/>
            <a:ext cx="11099957" cy="3335152"/>
          </a:xfrm>
        </p:spPr>
        <p:txBody>
          <a:bodyPr>
            <a:normAutofit/>
          </a:bodyPr>
          <a:lstStyle/>
          <a:p>
            <a:pPr marL="0" indent="0" algn="just">
              <a:buNone/>
            </a:pPr>
            <a:r>
              <a:rPr lang="ru-RU" sz="2400" dirty="0">
                <a:solidFill>
                  <a:schemeClr val="bg1"/>
                </a:solidFill>
                <a:latin typeface="Times New Roman" panose="02020603050405020304" pitchFamily="18" charset="0"/>
                <a:cs typeface="Times New Roman" panose="02020603050405020304" pitchFamily="18" charset="0"/>
              </a:rPr>
              <a:t>Система поддержки ТОС должна быть комплексной и включать механизмы правового регулирования деятельности ТОСов, организационно-методическую, информационно-консультативную, материально-техническую и, наконец, финансовую поддержку. Чем лучше настроена правовая часть и организована методическая и информационная помощь в этой работе, тем меньше требуется затрат на финансирование деятельности ТОС.</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981" y="2716100"/>
            <a:ext cx="8181975" cy="3924300"/>
          </a:xfrm>
          <a:prstGeom prst="rect">
            <a:avLst/>
          </a:prstGeom>
        </p:spPr>
      </p:pic>
    </p:spTree>
    <p:extLst>
      <p:ext uri="{BB962C8B-B14F-4D97-AF65-F5344CB8AC3E}">
        <p14:creationId xmlns:p14="http://schemas.microsoft.com/office/powerpoint/2010/main" val="3254094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09092" y="244699"/>
            <a:ext cx="6838683" cy="392805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a:solidFill>
                  <a:schemeClr val="bg1"/>
                </a:solidFill>
                <a:latin typeface="Times New Roman" panose="02020603050405020304" pitchFamily="18" charset="0"/>
                <a:cs typeface="Times New Roman" panose="02020603050405020304" pitchFamily="18" charset="0"/>
              </a:rPr>
              <a:t>Практика финансовой поддержки органов ТОС опосредованно, путем предоставления целевого финансирования местным бюджетам, из которых потом выделяются средства на поддержку органов ТОС, имеет свои преимущества перед непосредственной поддержкой органов ТОС субъектами Российской Федерации. Участие в предоставлении субсидии органов местного самоуправления позволяет поддерживать ТОС независимо от их удаленности от административного центра субъекта Российской Федерации, вовлечь в получение субсидии органы ТОС в каждом муниципальном образовании.</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8563" y="785254"/>
            <a:ext cx="4770987" cy="311704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022" y="4373381"/>
            <a:ext cx="8636000" cy="1905000"/>
          </a:xfrm>
          <a:prstGeom prst="rect">
            <a:avLst/>
          </a:prstGeom>
        </p:spPr>
      </p:pic>
    </p:spTree>
    <p:extLst>
      <p:ext uri="{BB962C8B-B14F-4D97-AF65-F5344CB8AC3E}">
        <p14:creationId xmlns:p14="http://schemas.microsoft.com/office/powerpoint/2010/main" val="3746832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34851" y="1171978"/>
            <a:ext cx="4997003" cy="40697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a:solidFill>
                  <a:schemeClr val="bg1"/>
                </a:solidFill>
                <a:latin typeface="Times New Roman" panose="02020603050405020304" pitchFamily="18" charset="0"/>
                <a:cs typeface="Times New Roman" panose="02020603050405020304" pitchFamily="18" charset="0"/>
              </a:rPr>
              <a:t>Положительной практикой является поддержка органов ТОС путем награждения победителей и призеров конкурсов «Лучший ТОС»,</a:t>
            </a:r>
          </a:p>
          <a:p>
            <a:pPr algn="just"/>
            <a:r>
              <a:rPr lang="ru-RU" sz="2000" dirty="0">
                <a:solidFill>
                  <a:schemeClr val="bg1"/>
                </a:solidFill>
                <a:latin typeface="Times New Roman" panose="02020603050405020304" pitchFamily="18" charset="0"/>
                <a:cs typeface="Times New Roman" panose="02020603050405020304" pitchFamily="18" charset="0"/>
              </a:rPr>
              <a:t>«Лучший руководитель ТОС». Подобная практика способствует финансированию продолжения деятельности органов ТОС, поощрению</a:t>
            </a:r>
          </a:p>
          <a:p>
            <a:pPr algn="just"/>
            <a:r>
              <a:rPr lang="ru-RU" sz="2000" dirty="0">
                <a:solidFill>
                  <a:schemeClr val="bg1"/>
                </a:solidFill>
                <a:latin typeface="Times New Roman" panose="02020603050405020304" pitchFamily="18" charset="0"/>
                <a:cs typeface="Times New Roman" panose="02020603050405020304" pitchFamily="18" charset="0"/>
              </a:rPr>
              <a:t>активистов органов ТОС за их общественно полезную работу и в целом активизации территориального общественного самоуправления.</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5668" y="1171978"/>
            <a:ext cx="6457278" cy="3989410"/>
          </a:xfrm>
          <a:prstGeom prst="rect">
            <a:avLst/>
          </a:prstGeom>
        </p:spPr>
      </p:pic>
    </p:spTree>
    <p:extLst>
      <p:ext uri="{BB962C8B-B14F-4D97-AF65-F5344CB8AC3E}">
        <p14:creationId xmlns:p14="http://schemas.microsoft.com/office/powerpoint/2010/main" val="3132292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70456" y="296213"/>
            <a:ext cx="6284890" cy="632352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a:solidFill>
                  <a:schemeClr val="bg1"/>
                </a:solidFill>
                <a:latin typeface="Times New Roman" panose="02020603050405020304" pitchFamily="18" charset="0"/>
                <a:cs typeface="Times New Roman" panose="02020603050405020304" pitchFamily="18" charset="0"/>
              </a:rPr>
              <a:t>Например, из бюджета муниципального образования город Тула предоставляются гранты в форме субсидий органам ТОС для осуществления социально значимых программ, мероприятий и общественно-гражданских инициатив в муниципальном образовании город Тула в целях реализации муниципальной программы1 в 2018 году в объеме 5 137,4 тыс. руб. </a:t>
            </a:r>
          </a:p>
          <a:p>
            <a:pPr algn="just"/>
            <a:r>
              <a:rPr lang="ru-RU" sz="2000" dirty="0">
                <a:solidFill>
                  <a:schemeClr val="bg1"/>
                </a:solidFill>
                <a:latin typeface="Times New Roman" panose="02020603050405020304" pitchFamily="18" charset="0"/>
                <a:cs typeface="Times New Roman" panose="02020603050405020304" pitchFamily="18" charset="0"/>
              </a:rPr>
              <a:t>В Воронежской области в 2018 году общая сумма финансирования только на общественно полезные проекты составила 60 млн руб. В Костромской области общий</a:t>
            </a:r>
          </a:p>
          <a:p>
            <a:pPr algn="just"/>
            <a:r>
              <a:rPr lang="ru-RU" sz="2000" dirty="0">
                <a:solidFill>
                  <a:schemeClr val="bg1"/>
                </a:solidFill>
                <a:latin typeface="Times New Roman" panose="02020603050405020304" pitchFamily="18" charset="0"/>
                <a:cs typeface="Times New Roman" panose="02020603050405020304" pitchFamily="18" charset="0"/>
              </a:rPr>
              <a:t>объем финансирования программы составил 266 550,7 тыс. руб., в Белгородской области — 2,8 млн руб., в Калужской области — 34,1 млн руб. Также показателен пример Ивановской области, в которой предусмотрены бюджетные средства в размере 60 млн руб. на органы ТОС в целом.</a:t>
            </a: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9894" y="296213"/>
            <a:ext cx="3649381" cy="2434108"/>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0857" y="2276676"/>
            <a:ext cx="4619223" cy="2772737"/>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4571" y="4752840"/>
            <a:ext cx="2752725" cy="1866900"/>
          </a:xfrm>
          <a:prstGeom prst="rect">
            <a:avLst/>
          </a:prstGeom>
        </p:spPr>
      </p:pic>
    </p:spTree>
    <p:extLst>
      <p:ext uri="{BB962C8B-B14F-4D97-AF65-F5344CB8AC3E}">
        <p14:creationId xmlns:p14="http://schemas.microsoft.com/office/powerpoint/2010/main" val="1867180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6437988" y="656823"/>
            <a:ext cx="5550795" cy="4906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000" dirty="0">
                <a:solidFill>
                  <a:schemeClr val="bg1"/>
                </a:solidFill>
                <a:latin typeface="Times New Roman" panose="02020603050405020304" pitchFamily="18" charset="0"/>
                <a:cs typeface="Times New Roman" panose="02020603050405020304" pitchFamily="18" charset="0"/>
              </a:rPr>
              <a:t>Невыстроенность связей между представителями ТОС и бизнеса затрудняет привлечение дополнительных средств на развитие территориального общественного самоуправления. Количество ресурсных центров и ассоциаций, способных оказывать организационную, консультационную, методическую и иные формы поддержки деятельности ТОС, в субъектах Российской Федерации также является недостаточным. Необходимо создавать центры, которые способны оказывать организационную, консультационную, методическую и иные формы поддержки деятельности ТОС.</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183" y="96592"/>
            <a:ext cx="4518729" cy="3013656"/>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259" y="3271236"/>
            <a:ext cx="4275479" cy="3503054"/>
          </a:xfrm>
          <a:prstGeom prst="rect">
            <a:avLst/>
          </a:prstGeom>
        </p:spPr>
      </p:pic>
    </p:spTree>
    <p:extLst>
      <p:ext uri="{BB962C8B-B14F-4D97-AF65-F5344CB8AC3E}">
        <p14:creationId xmlns:p14="http://schemas.microsoft.com/office/powerpoint/2010/main" val="1535819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1378040" y="299434"/>
            <a:ext cx="9334522" cy="3731653"/>
          </a:xfrm>
        </p:spPr>
        <p:txBody>
          <a:bodyPr>
            <a:noAutofit/>
          </a:bodyPr>
          <a:lstStyle/>
          <a:p>
            <a:pPr marL="0" indent="0" algn="just">
              <a:buNone/>
            </a:pPr>
            <a:r>
              <a:rPr lang="ru-RU" dirty="0">
                <a:solidFill>
                  <a:schemeClr val="bg1"/>
                </a:solidFill>
                <a:latin typeface="Times New Roman" panose="02020603050405020304" pitchFamily="18" charset="0"/>
                <a:cs typeface="Times New Roman" panose="02020603050405020304" pitchFamily="18" charset="0"/>
              </a:rPr>
              <a:t>В ряде субъектов Российской Федерации (Чукотский автономный округ, Еврейская автономная область, Приморский и Камчатский края, Магаданская область и др.) меры финансовой поддержки предоставляются органам ТОС наравне с социально ориентированными некоммерческими организациями. </a:t>
            </a:r>
          </a:p>
          <a:p>
            <a:pPr marL="0" indent="0" algn="just">
              <a:buNone/>
            </a:pPr>
            <a:r>
              <a:rPr lang="ru-RU" dirty="0">
                <a:solidFill>
                  <a:schemeClr val="bg1"/>
                </a:solidFill>
                <a:latin typeface="Times New Roman" panose="02020603050405020304" pitchFamily="18" charset="0"/>
                <a:cs typeface="Times New Roman" panose="02020603050405020304" pitchFamily="18" charset="0"/>
              </a:rPr>
              <a:t>Не каждое территориальное общественное самоуправление может осуществлять виды деятельности социально ориентированных некоммерческих организаций, поскольку такое самоуправление реализует главным образом инициативы по вопросам местного значения. При этом возникает проблема, что органы ТОС, не имея необходимых ресурсов, опыта работы над общественно полезными проектами, при участии в конкурсе на предоставление гранта.</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285" y="4134722"/>
            <a:ext cx="3410682" cy="2163651"/>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4880" y="4447001"/>
            <a:ext cx="2775980" cy="1851372"/>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3773" y="4031087"/>
            <a:ext cx="3598192" cy="2350819"/>
          </a:xfrm>
          <a:prstGeom prst="rect">
            <a:avLst/>
          </a:prstGeom>
        </p:spPr>
      </p:pic>
    </p:spTree>
    <p:extLst>
      <p:ext uri="{BB962C8B-B14F-4D97-AF65-F5344CB8AC3E}">
        <p14:creationId xmlns:p14="http://schemas.microsoft.com/office/powerpoint/2010/main" val="720220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08715" y="412124"/>
            <a:ext cx="7173533" cy="274320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chemeClr val="bg1"/>
                </a:solidFill>
                <a:latin typeface="Times New Roman" panose="02020603050405020304" pitchFamily="18" charset="0"/>
                <a:cs typeface="Times New Roman" panose="02020603050405020304" pitchFamily="18" charset="0"/>
              </a:rPr>
              <a:t>Под территориальным общественным самоуправлением </a:t>
            </a:r>
            <a:r>
              <a:rPr lang="ru-RU" dirty="0">
                <a:solidFill>
                  <a:schemeClr val="bg1"/>
                </a:solidFill>
                <a:latin typeface="Times New Roman" panose="02020603050405020304" pitchFamily="18" charset="0"/>
                <a:cs typeface="Times New Roman" panose="02020603050405020304" pitchFamily="18" charset="0"/>
              </a:rPr>
              <a:t>понимается самоорганизация граждан по месту их жительства на части территории поселения, внутригородской территории города федерального значения, муниципального округа, городского округа, внутригородского района, а также в расположенных на межселенной территории населенных пунктах (либо на части их территории) для самостоятельного и под свою ответственность осуществления собственных инициатив по вопросам местного значения.</a:t>
            </a:r>
          </a:p>
        </p:txBody>
      </p:sp>
      <p:sp>
        <p:nvSpPr>
          <p:cNvPr id="5" name="Овал 4"/>
          <p:cNvSpPr/>
          <p:nvPr/>
        </p:nvSpPr>
        <p:spPr>
          <a:xfrm>
            <a:off x="7920508" y="759855"/>
            <a:ext cx="3412901" cy="239547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bg1"/>
                </a:solidFill>
                <a:latin typeface="Times New Roman" panose="02020603050405020304" pitchFamily="18" charset="0"/>
                <a:cs typeface="Times New Roman" panose="02020603050405020304" pitchFamily="18" charset="0"/>
              </a:rPr>
              <a:t>Федеральный закон от 06.10.2003 N 131-ФЗ (ред. от 20.07.2020) "Об общих принципах организации местного самоуправления в Российской Федерации"</a:t>
            </a:r>
          </a:p>
        </p:txBody>
      </p:sp>
      <p:sp>
        <p:nvSpPr>
          <p:cNvPr id="9" name="Скругленный прямоугольник 8"/>
          <p:cNvSpPr/>
          <p:nvPr/>
        </p:nvSpPr>
        <p:spPr>
          <a:xfrm>
            <a:off x="4391694" y="3657600"/>
            <a:ext cx="7250806" cy="11590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dirty="0">
                <a:solidFill>
                  <a:schemeClr val="bg1"/>
                </a:solidFill>
                <a:latin typeface="Times New Roman" panose="02020603050405020304" pitchFamily="18" charset="0"/>
                <a:cs typeface="Times New Roman" panose="02020603050405020304" pitchFamily="18" charset="0"/>
              </a:rPr>
              <a:t>Некоммерческой организацией </a:t>
            </a:r>
            <a:r>
              <a:rPr lang="ru-RU" dirty="0">
                <a:solidFill>
                  <a:schemeClr val="bg1"/>
                </a:solidFill>
                <a:latin typeface="Times New Roman" panose="02020603050405020304" pitchFamily="18" charset="0"/>
                <a:cs typeface="Times New Roman" panose="02020603050405020304" pitchFamily="18" charset="0"/>
              </a:rPr>
              <a:t>является организация, не имеющая извлечение прибыли в качестве основной цели своей деятельности и не распределяющая полученную прибыль между участниками.</a:t>
            </a:r>
          </a:p>
        </p:txBody>
      </p:sp>
      <p:sp>
        <p:nvSpPr>
          <p:cNvPr id="10" name="Овал 9"/>
          <p:cNvSpPr/>
          <p:nvPr/>
        </p:nvSpPr>
        <p:spPr>
          <a:xfrm>
            <a:off x="1455311" y="4237149"/>
            <a:ext cx="2936383" cy="2086378"/>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a:solidFill>
                  <a:schemeClr val="bg1"/>
                </a:solidFill>
                <a:latin typeface="Times New Roman" panose="02020603050405020304" pitchFamily="18" charset="0"/>
                <a:cs typeface="Times New Roman" panose="02020603050405020304" pitchFamily="18" charset="0"/>
              </a:rPr>
              <a:t>Федеральный закон от 12.01.1996 N 7-ФЗ (ред. от 08.06.2020) "О некоммерческих организациях"</a:t>
            </a:r>
          </a:p>
        </p:txBody>
      </p:sp>
    </p:spTree>
    <p:extLst>
      <p:ext uri="{BB962C8B-B14F-4D97-AF65-F5344CB8AC3E}">
        <p14:creationId xmlns:p14="http://schemas.microsoft.com/office/powerpoint/2010/main" val="2396555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5424" y="441100"/>
            <a:ext cx="5536284" cy="5637727"/>
          </a:xfrm>
        </p:spPr>
        <p:txBody>
          <a:bodyPr>
            <a:noAutofit/>
          </a:bodyPr>
          <a:lstStyle/>
          <a:p>
            <a:pPr marL="0" indent="0" algn="just">
              <a:buNone/>
            </a:pPr>
            <a:r>
              <a:rPr lang="ru-RU" sz="2400" dirty="0">
                <a:solidFill>
                  <a:schemeClr val="bg1"/>
                </a:solidFill>
                <a:latin typeface="Times New Roman" panose="02020603050405020304" pitchFamily="18" charset="0"/>
                <a:cs typeface="Times New Roman" panose="02020603050405020304" pitchFamily="18" charset="0"/>
              </a:rPr>
              <a:t>Например, в Волгоградской области, где система ТОС начала активно развиваться с 2006 г., наблюдается ежегодный рост регионального премиального фонда за достижения ТОС (до 1 млн рублей за победу в областном конкурсе ТОСов). При этом основы регионального и муниципального регулирования не корректируются, а методическая поддержка ТОСам со стороны администрации области не оказывается в течение последних пяти лет. В результате многим ТОСам со статусом юридических лиц сложно выполнять требования действующего законодательства.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9364" y="217733"/>
            <a:ext cx="4557649" cy="304223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331" y="3414510"/>
            <a:ext cx="5147713" cy="3171959"/>
          </a:xfrm>
          <a:prstGeom prst="rect">
            <a:avLst/>
          </a:prstGeom>
        </p:spPr>
      </p:pic>
    </p:spTree>
    <p:extLst>
      <p:ext uri="{BB962C8B-B14F-4D97-AF65-F5344CB8AC3E}">
        <p14:creationId xmlns:p14="http://schemas.microsoft.com/office/powerpoint/2010/main" val="2182121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4567" y="0"/>
            <a:ext cx="5512158" cy="6857999"/>
          </a:xfrm>
        </p:spPr>
        <p:txBody>
          <a:bodyPr>
            <a:noAutofit/>
          </a:bodyPr>
          <a:lstStyle/>
          <a:p>
            <a:pPr marL="0" indent="0" algn="just">
              <a:spcBef>
                <a:spcPts val="0"/>
              </a:spcBef>
              <a:buNone/>
            </a:pPr>
            <a:r>
              <a:rPr lang="ru-RU" dirty="0">
                <a:solidFill>
                  <a:schemeClr val="bg1"/>
                </a:solidFill>
                <a:latin typeface="Times New Roman" panose="02020603050405020304" pitchFamily="18" charset="0"/>
                <a:cs typeface="Times New Roman" panose="02020603050405020304" pitchFamily="18" charset="0"/>
              </a:rPr>
              <a:t>В Костромской области максимальная сумма премии за победу в областном конкурсе ТОСов – 100 тыс. рублей. В основном участники областного конкурса получают ценные подарки (оргтехнику или малогабаритную сельхозтехнику), закупаемые к тому же на средства спонсоров из числа предпринимателей, имеющих областные депутатские мандаты. При этом в управлении администрации области по внутренней политике есть эксперт по организации общественной работы в должности зам. начальника управления, который курирует взаимодействие органов власти областного и муниципального уровня с ТОСами, оперативно распространяет среди муниципалитетов и ТОСов информацию об изменениях федерального и регионального законодательства по вопросам, затрагивающим деятельность ТОС, консультирует, организует мониторинг и т. д.</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0053" y="0"/>
            <a:ext cx="4837091" cy="362781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504" y="3057190"/>
            <a:ext cx="5498968" cy="3614068"/>
          </a:xfrm>
          <a:prstGeom prst="rect">
            <a:avLst/>
          </a:prstGeom>
        </p:spPr>
      </p:pic>
    </p:spTree>
    <p:extLst>
      <p:ext uri="{BB962C8B-B14F-4D97-AF65-F5344CB8AC3E}">
        <p14:creationId xmlns:p14="http://schemas.microsoft.com/office/powerpoint/2010/main" val="624804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ruinformer.com/uploads/_pages/58679/e04d97983f499512158e52bd840fa1cb.png"/>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3781424" y="1163745"/>
            <a:ext cx="3699775" cy="52977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76550" y="262592"/>
            <a:ext cx="6534150" cy="646331"/>
          </a:xfrm>
          <a:prstGeom prst="rect">
            <a:avLst/>
          </a:prstGeom>
          <a:noFill/>
        </p:spPr>
        <p:txBody>
          <a:bodyPr wrap="square" rtlCol="0">
            <a:spAutoFit/>
          </a:bodyPr>
          <a:lstStyle/>
          <a:p>
            <a:pPr defTabSz="457200">
              <a:spcBef>
                <a:spcPct val="0"/>
              </a:spcBef>
            </a:pPr>
            <a:r>
              <a:rPr lang="ru-RU" sz="3600" cap="all" dirty="0">
                <a:ln w="3175" cmpd="sng">
                  <a:noFill/>
                </a:ln>
                <a:solidFill>
                  <a:schemeClr val="bg1"/>
                </a:solidFill>
                <a:latin typeface="Times New Roman" panose="02020603050405020304" pitchFamily="18" charset="0"/>
                <a:ea typeface="+mj-ea"/>
                <a:cs typeface="Times New Roman" panose="02020603050405020304" pitchFamily="18" charset="0"/>
              </a:rPr>
              <a:t>Преимущества ТОС</a:t>
            </a:r>
          </a:p>
        </p:txBody>
      </p:sp>
      <p:pic>
        <p:nvPicPr>
          <p:cNvPr id="1032" name="Picture 8" descr="https://vecherka74.ru/uploads/posts/2019-12/1577124310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0024" y="1152524"/>
            <a:ext cx="4076419" cy="23447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lipetsk.ru/upload/iblock/2aa/2aa91ce470d5d331478d46f6d3a5d5d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6022" y="3905250"/>
            <a:ext cx="3464421"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ggilipetsk.ru/wp-content/uploads/2018/12/%D0%91%D0%B5%D0%B7%D1%8B%D0%BC%D1%8F%D0%BD%D0%BD%D1%8B%D0%B9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624" y="1152524"/>
            <a:ext cx="2621275" cy="251629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nrnews.ru/uploads/posts/2020-04/1587557021_vlr_7226_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567" y="4058553"/>
            <a:ext cx="2975387" cy="2285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028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4537" y="0"/>
            <a:ext cx="8534400" cy="1507067"/>
          </a:xfrm>
        </p:spPr>
        <p:txBody>
          <a:bodyPr/>
          <a:lstStyle/>
          <a:p>
            <a:r>
              <a:rPr lang="ru-RU" dirty="0">
                <a:solidFill>
                  <a:schemeClr val="bg1"/>
                </a:solidFill>
                <a:latin typeface="Times New Roman" pitchFamily="18" charset="0"/>
                <a:cs typeface="Times New Roman" pitchFamily="18" charset="0"/>
              </a:rPr>
              <a:t>Подведем итоги</a:t>
            </a:r>
          </a:p>
        </p:txBody>
      </p:sp>
      <p:sp>
        <p:nvSpPr>
          <p:cNvPr id="3" name="Объект 2"/>
          <p:cNvSpPr>
            <a:spLocks noGrp="1"/>
          </p:cNvSpPr>
          <p:nvPr>
            <p:ph idx="1"/>
          </p:nvPr>
        </p:nvSpPr>
        <p:spPr>
          <a:xfrm>
            <a:off x="712787" y="790575"/>
            <a:ext cx="8534400" cy="3615267"/>
          </a:xfrm>
        </p:spPr>
        <p:txBody>
          <a:bodyPr/>
          <a:lstStyle/>
          <a:p>
            <a:r>
              <a:rPr lang="ru-RU" dirty="0" err="1">
                <a:solidFill>
                  <a:schemeClr val="bg1"/>
                </a:solidFill>
                <a:latin typeface="Times New Roman" pitchFamily="18" charset="0"/>
                <a:cs typeface="Times New Roman" pitchFamily="18" charset="0"/>
              </a:rPr>
              <a:t>ТОСы</a:t>
            </a:r>
            <a:r>
              <a:rPr lang="ru-RU" dirty="0">
                <a:solidFill>
                  <a:schemeClr val="bg1"/>
                </a:solidFill>
                <a:latin typeface="Times New Roman" pitchFamily="18" charset="0"/>
                <a:cs typeface="Times New Roman" pitchFamily="18" charset="0"/>
              </a:rPr>
              <a:t> однозначно нужны. </a:t>
            </a:r>
          </a:p>
          <a:p>
            <a:endParaRPr lang="ru-RU" dirty="0">
              <a:solidFill>
                <a:schemeClr val="bg1"/>
              </a:solidFill>
              <a:latin typeface="Times New Roman" pitchFamily="18" charset="0"/>
              <a:cs typeface="Times New Roman" pitchFamily="18" charset="0"/>
            </a:endParaRPr>
          </a:p>
          <a:p>
            <a:endParaRPr lang="ru-RU" dirty="0">
              <a:solidFill>
                <a:schemeClr val="bg1"/>
              </a:solidFill>
              <a:latin typeface="Times New Roman" pitchFamily="18" charset="0"/>
              <a:cs typeface="Times New Roman" pitchFamily="18" charset="0"/>
            </a:endParaRPr>
          </a:p>
          <a:p>
            <a:endParaRPr lang="ru-RU" dirty="0">
              <a:solidFill>
                <a:schemeClr val="bg1"/>
              </a:solidFill>
              <a:latin typeface="Times New Roman" pitchFamily="18" charset="0"/>
              <a:cs typeface="Times New Roman" pitchFamily="18" charset="0"/>
            </a:endParaRPr>
          </a:p>
          <a:p>
            <a:endParaRPr lang="ru-RU" dirty="0">
              <a:solidFill>
                <a:schemeClr val="bg1"/>
              </a:solidFill>
              <a:latin typeface="Times New Roman" pitchFamily="18" charset="0"/>
              <a:cs typeface="Times New Roman" pitchFamily="18" charset="0"/>
            </a:endParaRPr>
          </a:p>
          <a:p>
            <a:endParaRPr lang="ru-RU" dirty="0">
              <a:solidFill>
                <a:schemeClr val="bg1"/>
              </a:solidFill>
              <a:latin typeface="Times New Roman" pitchFamily="18" charset="0"/>
              <a:cs typeface="Times New Roman" pitchFamily="18" charset="0"/>
            </a:endParaRPr>
          </a:p>
        </p:txBody>
      </p:sp>
      <p:graphicFrame>
        <p:nvGraphicFramePr>
          <p:cNvPr id="4" name="Схема 3"/>
          <p:cNvGraphicFramePr/>
          <p:nvPr>
            <p:extLst>
              <p:ext uri="{D42A27DB-BD31-4B8C-83A1-F6EECF244321}">
                <p14:modId xmlns:p14="http://schemas.microsoft.com/office/powerpoint/2010/main" val="716053828"/>
              </p:ext>
            </p:extLst>
          </p:nvPr>
        </p:nvGraphicFramePr>
        <p:xfrm>
          <a:off x="847725" y="1409700"/>
          <a:ext cx="10182225" cy="3990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438274" y="5400675"/>
            <a:ext cx="7381875" cy="646331"/>
          </a:xfrm>
          <a:prstGeom prst="rect">
            <a:avLst/>
          </a:prstGeom>
          <a:noFill/>
        </p:spPr>
        <p:txBody>
          <a:bodyPr wrap="square" rtlCol="0">
            <a:spAutoFit/>
          </a:bodyPr>
          <a:lstStyle/>
          <a:p>
            <a:pPr marL="285750" indent="-285750">
              <a:buFont typeface="Wingdings" pitchFamily="2" charset="2"/>
              <a:buChar char="Ø"/>
            </a:pPr>
            <a:r>
              <a:rPr lang="ru-RU" dirty="0">
                <a:solidFill>
                  <a:schemeClr val="bg1"/>
                </a:solidFill>
                <a:latin typeface="Times New Roman" pitchFamily="18" charset="0"/>
                <a:cs typeface="Times New Roman" pitchFamily="18" charset="0"/>
              </a:rPr>
              <a:t>Иными словами, </a:t>
            </a:r>
            <a:r>
              <a:rPr lang="ru-RU" dirty="0" err="1">
                <a:solidFill>
                  <a:schemeClr val="bg1"/>
                </a:solidFill>
                <a:latin typeface="Times New Roman" pitchFamily="18" charset="0"/>
                <a:cs typeface="Times New Roman" pitchFamily="18" charset="0"/>
              </a:rPr>
              <a:t>ТОСы</a:t>
            </a:r>
            <a:r>
              <a:rPr lang="ru-RU" dirty="0">
                <a:solidFill>
                  <a:schemeClr val="bg1"/>
                </a:solidFill>
                <a:latin typeface="Times New Roman" pitchFamily="18" charset="0"/>
                <a:cs typeface="Times New Roman" pitchFamily="18" charset="0"/>
              </a:rPr>
              <a:t> являются важным элементом гражданского общества.</a:t>
            </a:r>
          </a:p>
        </p:txBody>
      </p:sp>
      <p:sp>
        <p:nvSpPr>
          <p:cNvPr id="6" name="Стрелка вниз 5"/>
          <p:cNvSpPr/>
          <p:nvPr/>
        </p:nvSpPr>
        <p:spPr>
          <a:xfrm>
            <a:off x="2895599" y="1790701"/>
            <a:ext cx="495301"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5495924" y="1790701"/>
            <a:ext cx="495301"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9115424" y="1733552"/>
            <a:ext cx="495301"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5331616" y="4638674"/>
            <a:ext cx="823915" cy="761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75546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4369" y="2529744"/>
            <a:ext cx="8534400" cy="1507067"/>
          </a:xfrm>
        </p:spPr>
        <p:txBody>
          <a:bodyPr>
            <a:normAutofit/>
          </a:bodyPr>
          <a:lstStyle/>
          <a:p>
            <a:pPr algn="ctr"/>
            <a:r>
              <a:rPr lang="ru-RU" sz="4000" dirty="0">
                <a:solidFill>
                  <a:schemeClr val="bg1"/>
                </a:solidFill>
                <a:latin typeface="Times New Roman" panose="02020603050405020304" pitchFamily="18" charset="0"/>
                <a:cs typeface="Times New Roman" panose="02020603050405020304" pitchFamily="18" charset="0"/>
              </a:rPr>
              <a:t>Спасибо за внимание</a:t>
            </a:r>
            <a:r>
              <a:rPr lang="ru-RU" sz="4000" dirty="0">
                <a:solidFill>
                  <a:schemeClr val="bg1"/>
                </a:solidFill>
              </a:rPr>
              <a:t>!</a:t>
            </a:r>
          </a:p>
        </p:txBody>
      </p:sp>
    </p:spTree>
    <p:extLst>
      <p:ext uri="{BB962C8B-B14F-4D97-AF65-F5344CB8AC3E}">
        <p14:creationId xmlns:p14="http://schemas.microsoft.com/office/powerpoint/2010/main" val="2412201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0458" y="244699"/>
            <a:ext cx="5112912" cy="6375042"/>
          </a:xfrm>
        </p:spPr>
        <p:txBody>
          <a:bodyPr>
            <a:normAutofit/>
          </a:bodyPr>
          <a:lstStyle/>
          <a:p>
            <a:pPr marL="0" indent="0" algn="just">
              <a:spcBef>
                <a:spcPts val="0"/>
              </a:spcBef>
              <a:buNone/>
            </a:pPr>
            <a:r>
              <a:rPr lang="ru-RU" sz="2400" i="1" u="sng" dirty="0">
                <a:solidFill>
                  <a:schemeClr val="bg1"/>
                </a:solidFill>
                <a:latin typeface="Times New Roman" panose="02020603050405020304" pitchFamily="18" charset="0"/>
                <a:cs typeface="Times New Roman" panose="02020603050405020304" pitchFamily="18" charset="0"/>
              </a:rPr>
              <a:t>Территориальное общественное самоуправление может осуществляться в пределах следующих территорий проживания граждан: </a:t>
            </a:r>
          </a:p>
          <a:p>
            <a:pPr marL="0" indent="0" algn="just">
              <a:spcBef>
                <a:spcPts val="0"/>
              </a:spcBef>
              <a:buNone/>
            </a:pPr>
            <a:r>
              <a:rPr lang="ru-RU" sz="2400" dirty="0">
                <a:solidFill>
                  <a:schemeClr val="bg1"/>
                </a:solidFill>
                <a:latin typeface="Times New Roman" panose="02020603050405020304" pitchFamily="18" charset="0"/>
                <a:cs typeface="Times New Roman" panose="02020603050405020304" pitchFamily="18" charset="0"/>
              </a:rPr>
              <a:t>- подъезд многоквартирного жилого дома; </a:t>
            </a:r>
          </a:p>
          <a:p>
            <a:pPr marL="0" indent="0" algn="just">
              <a:spcBef>
                <a:spcPts val="0"/>
              </a:spcBef>
              <a:buNone/>
            </a:pPr>
            <a:r>
              <a:rPr lang="ru-RU" sz="2400" dirty="0">
                <a:solidFill>
                  <a:schemeClr val="bg1"/>
                </a:solidFill>
                <a:latin typeface="Times New Roman" panose="02020603050405020304" pitchFamily="18" charset="0"/>
                <a:cs typeface="Times New Roman" panose="02020603050405020304" pitchFamily="18" charset="0"/>
              </a:rPr>
              <a:t>- многоквартирный жилой дом; </a:t>
            </a:r>
          </a:p>
          <a:p>
            <a:pPr marL="0" indent="0" algn="just">
              <a:spcBef>
                <a:spcPts val="0"/>
              </a:spcBef>
              <a:buNone/>
            </a:pPr>
            <a:r>
              <a:rPr lang="ru-RU" sz="2400" dirty="0">
                <a:solidFill>
                  <a:schemeClr val="bg1"/>
                </a:solidFill>
                <a:latin typeface="Times New Roman" panose="02020603050405020304" pitchFamily="18" charset="0"/>
                <a:cs typeface="Times New Roman" panose="02020603050405020304" pitchFamily="18" charset="0"/>
              </a:rPr>
              <a:t>- группа жилых домов; </a:t>
            </a:r>
          </a:p>
          <a:p>
            <a:pPr marL="0" indent="0" algn="just">
              <a:spcBef>
                <a:spcPts val="0"/>
              </a:spcBef>
              <a:buNone/>
            </a:pPr>
            <a:r>
              <a:rPr lang="ru-RU" sz="2400" dirty="0">
                <a:solidFill>
                  <a:schemeClr val="bg1"/>
                </a:solidFill>
                <a:latin typeface="Times New Roman" panose="02020603050405020304" pitchFamily="18" charset="0"/>
                <a:cs typeface="Times New Roman" panose="02020603050405020304" pitchFamily="18" charset="0"/>
              </a:rPr>
              <a:t>- жилой микрорайон; </a:t>
            </a:r>
          </a:p>
          <a:p>
            <a:pPr marL="0" indent="0" algn="just">
              <a:spcBef>
                <a:spcPts val="0"/>
              </a:spcBef>
              <a:buNone/>
            </a:pPr>
            <a:r>
              <a:rPr lang="ru-RU" sz="2400" dirty="0">
                <a:solidFill>
                  <a:schemeClr val="bg1"/>
                </a:solidFill>
                <a:latin typeface="Times New Roman" panose="02020603050405020304" pitchFamily="18" charset="0"/>
                <a:cs typeface="Times New Roman" panose="02020603050405020304" pitchFamily="18" charset="0"/>
              </a:rPr>
              <a:t>- сельский населенный пункт, не являющийся поселением; </a:t>
            </a:r>
          </a:p>
          <a:p>
            <a:pPr marL="0" indent="0" algn="just">
              <a:spcBef>
                <a:spcPts val="0"/>
              </a:spcBef>
              <a:buNone/>
            </a:pPr>
            <a:r>
              <a:rPr lang="ru-RU" sz="2400" dirty="0">
                <a:solidFill>
                  <a:schemeClr val="bg1"/>
                </a:solidFill>
                <a:latin typeface="Times New Roman" panose="02020603050405020304" pitchFamily="18" charset="0"/>
                <a:cs typeface="Times New Roman" panose="02020603050405020304" pitchFamily="18" charset="0"/>
              </a:rPr>
              <a:t>-иные территории проживания граждан.</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7654" y="1339403"/>
            <a:ext cx="5832064" cy="3583479"/>
          </a:xfrm>
          <a:prstGeom prst="rect">
            <a:avLst/>
          </a:prstGeom>
        </p:spPr>
      </p:pic>
    </p:spTree>
    <p:extLst>
      <p:ext uri="{BB962C8B-B14F-4D97-AF65-F5344CB8AC3E}">
        <p14:creationId xmlns:p14="http://schemas.microsoft.com/office/powerpoint/2010/main" val="347606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0418"/>
            <a:ext cx="12192000" cy="6878418"/>
          </a:xfrm>
        </p:spPr>
      </p:pic>
    </p:spTree>
    <p:extLst>
      <p:ext uri="{BB962C8B-B14F-4D97-AF65-F5344CB8AC3E}">
        <p14:creationId xmlns:p14="http://schemas.microsoft.com/office/powerpoint/2010/main" val="1300472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620"/>
            <a:ext cx="12192000" cy="6858230"/>
          </a:xfrm>
        </p:spPr>
      </p:pic>
    </p:spTree>
    <p:extLst>
      <p:ext uri="{BB962C8B-B14F-4D97-AF65-F5344CB8AC3E}">
        <p14:creationId xmlns:p14="http://schemas.microsoft.com/office/powerpoint/2010/main" val="56792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44386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02409" y="350949"/>
            <a:ext cx="6218864" cy="3383924"/>
          </a:xfrm>
        </p:spPr>
        <p:txBody>
          <a:bodyPr>
            <a:normAutofit fontScale="92500" lnSpcReduction="20000"/>
          </a:bodyPr>
          <a:lstStyle/>
          <a:p>
            <a:pPr marL="0" indent="0" algn="just">
              <a:buNone/>
            </a:pPr>
            <a:r>
              <a:rPr lang="ru-RU" sz="2600" dirty="0">
                <a:solidFill>
                  <a:schemeClr val="bg1"/>
                </a:solidFill>
                <a:latin typeface="Times New Roman" panose="02020603050405020304" pitchFamily="18" charset="0"/>
                <a:cs typeface="Times New Roman" panose="02020603050405020304" pitchFamily="18" charset="0"/>
              </a:rPr>
              <a:t>Территориальное общественное самоуправление считается учрежденным с момента регистрации устава уполномоченным органом местного самоуправления соответствующего поселения. Территориальное общественное самоуправление в соответствии с его уставом может являться юридическим лицом и подлежит государственной регистрации </a:t>
            </a:r>
            <a:r>
              <a:rPr lang="ru-RU" sz="2600" b="1" i="1" u="sng" dirty="0">
                <a:solidFill>
                  <a:schemeClr val="bg1"/>
                </a:solidFill>
                <a:latin typeface="Times New Roman" panose="02020603050405020304" pitchFamily="18" charset="0"/>
                <a:cs typeface="Times New Roman" panose="02020603050405020304" pitchFamily="18" charset="0"/>
              </a:rPr>
              <a:t>в форме некоммерческой организации.</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841" y="3734873"/>
            <a:ext cx="8636000" cy="1905000"/>
          </a:xfrm>
          <a:prstGeom prst="rect">
            <a:avLst/>
          </a:prstGeom>
        </p:spPr>
      </p:pic>
    </p:spTree>
    <p:extLst>
      <p:ext uri="{BB962C8B-B14F-4D97-AF65-F5344CB8AC3E}">
        <p14:creationId xmlns:p14="http://schemas.microsoft.com/office/powerpoint/2010/main" val="43654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7209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463640" y="1712890"/>
            <a:ext cx="3412902" cy="2524259"/>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bg1"/>
                </a:solidFill>
                <a:latin typeface="Times New Roman" panose="02020603050405020304" pitchFamily="18" charset="0"/>
                <a:cs typeface="Times New Roman" panose="02020603050405020304" pitchFamily="18" charset="0"/>
              </a:rPr>
              <a:t>Отличия ТОС от некоммерческих организаций</a:t>
            </a:r>
          </a:p>
        </p:txBody>
      </p:sp>
      <p:sp>
        <p:nvSpPr>
          <p:cNvPr id="3" name="Прямоугольник 2"/>
          <p:cNvSpPr/>
          <p:nvPr/>
        </p:nvSpPr>
        <p:spPr>
          <a:xfrm>
            <a:off x="4142703" y="244699"/>
            <a:ext cx="7049037" cy="3046988"/>
          </a:xfrm>
          <a:prstGeom prst="rect">
            <a:avLst/>
          </a:prstGeom>
        </p:spPr>
        <p:txBody>
          <a:bodyPr wrap="square">
            <a:spAutoFit/>
          </a:bodyPr>
          <a:lstStyle/>
          <a:p>
            <a:pPr algn="just"/>
            <a:r>
              <a:rPr lang="ru-RU" sz="2400" dirty="0">
                <a:solidFill>
                  <a:schemeClr val="bg1"/>
                </a:solidFill>
                <a:latin typeface="Times New Roman" panose="02020603050405020304" pitchFamily="18" charset="0"/>
                <a:cs typeface="Times New Roman" panose="02020603050405020304" pitchFamily="18" charset="0"/>
              </a:rPr>
              <a:t>Некоммерческая организация должна быть учреждена не менее чем двумя лицами. Этими лицами могут быть как граждане, так и юридические лица.</a:t>
            </a:r>
          </a:p>
          <a:p>
            <a:pPr algn="just"/>
            <a:endParaRPr lang="ru-RU" sz="2400" dirty="0">
              <a:solidFill>
                <a:schemeClr val="bg1"/>
              </a:solidFill>
              <a:latin typeface="Times New Roman" panose="02020603050405020304" pitchFamily="18" charset="0"/>
              <a:cs typeface="Times New Roman" panose="02020603050405020304" pitchFamily="18" charset="0"/>
            </a:endParaRPr>
          </a:p>
          <a:p>
            <a:pPr algn="just"/>
            <a:r>
              <a:rPr lang="ru-RU" sz="2400" dirty="0">
                <a:solidFill>
                  <a:schemeClr val="bg1"/>
                </a:solidFill>
                <a:latin typeface="Times New Roman" panose="02020603050405020304" pitchFamily="18" charset="0"/>
                <a:cs typeface="Times New Roman" panose="02020603050405020304" pitchFamily="18" charset="0"/>
              </a:rPr>
              <a:t>Учредительным документом некоммерческой организации является устав. </a:t>
            </a:r>
          </a:p>
          <a:p>
            <a:pPr algn="just"/>
            <a:endParaRPr lang="ru-RU" sz="2400"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819" y="2975019"/>
            <a:ext cx="5554028" cy="3733800"/>
          </a:xfrm>
          <a:prstGeom prst="rect">
            <a:avLst/>
          </a:prstGeom>
        </p:spPr>
      </p:pic>
    </p:spTree>
    <p:extLst>
      <p:ext uri="{BB962C8B-B14F-4D97-AF65-F5344CB8AC3E}">
        <p14:creationId xmlns:p14="http://schemas.microsoft.com/office/powerpoint/2010/main" val="1556766022"/>
      </p:ext>
    </p:extLst>
  </p:cSld>
  <p:clrMapOvr>
    <a:masterClrMapping/>
  </p:clrMapOvr>
</p:sld>
</file>

<file path=ppt/theme/theme1.xml><?xml version="1.0" encoding="utf-8"?>
<a:theme xmlns:a="http://schemas.openxmlformats.org/drawingml/2006/main" name="Сектор">
  <a:themeElements>
    <a:clrScheme name="Другая 1">
      <a:dk1>
        <a:sysClr val="windowText" lastClr="000000"/>
      </a:dk1>
      <a:lt1>
        <a:sysClr val="window" lastClr="FFFFFF"/>
      </a:lt1>
      <a:dk2>
        <a:srgbClr val="335B74"/>
      </a:dk2>
      <a:lt2>
        <a:srgbClr val="DFE3E5"/>
      </a:lt2>
      <a:accent1>
        <a:srgbClr val="1CADE4"/>
      </a:accent1>
      <a:accent2>
        <a:srgbClr val="2683C6"/>
      </a:accent2>
      <a:accent3>
        <a:srgbClr val="D3F5F7"/>
      </a:accent3>
      <a:accent4>
        <a:srgbClr val="42BA97"/>
      </a:accent4>
      <a:accent5>
        <a:srgbClr val="3E8853"/>
      </a:accent5>
      <a:accent6>
        <a:srgbClr val="62A39F"/>
      </a:accent6>
      <a:hlink>
        <a:srgbClr val="6EAC1C"/>
      </a:hlink>
      <a:folHlink>
        <a:srgbClr val="B26B02"/>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183</TotalTime>
  <Words>1141</Words>
  <Application>Microsoft Office PowerPoint</Application>
  <PresentationFormat>Широкоэкранный</PresentationFormat>
  <Paragraphs>62</Paragraphs>
  <Slides>24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24</vt:i4>
      </vt:variant>
    </vt:vector>
  </HeadingPairs>
  <TitlesOfParts>
    <vt:vector size="29" baseType="lpstr">
      <vt:lpstr>Century Gothic</vt:lpstr>
      <vt:lpstr>Times New Roman</vt:lpstr>
      <vt:lpstr>Wingdings</vt:lpstr>
      <vt:lpstr>Wingdings 3</vt:lpstr>
      <vt:lpstr>Сектор</vt:lpstr>
      <vt:lpstr>ТОС и некоммерческие организации: отличие, особенности финансирования, получение финансовой поддержки от органов власти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Финансирование Тос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Подведем итоги</vt:lpstr>
      <vt:lpstr>Спасибо за внимание!</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ТОС и некоммерческие организации: отличие, особенности финансирования, получение финансовой поддержки от органов власти</dc:title>
  <dc:creator>мой</dc:creator>
  <cp:lastModifiedBy>user</cp:lastModifiedBy>
  <cp:revision>31</cp:revision>
  <dcterms:created xsi:type="dcterms:W3CDTF">2020-08-16T15:01:37Z</dcterms:created>
  <dcterms:modified xsi:type="dcterms:W3CDTF">2020-08-24T09:15:04Z</dcterms:modified>
</cp:coreProperties>
</file>