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</p:sldMasterIdLst>
  <p:notesMasterIdLst>
    <p:notesMasterId r:id="rId13"/>
  </p:notesMasterIdLst>
  <p:sldIdLst>
    <p:sldId id="908" r:id="rId3"/>
    <p:sldId id="909" r:id="rId4"/>
    <p:sldId id="911" r:id="rId5"/>
    <p:sldId id="912" r:id="rId6"/>
    <p:sldId id="755" r:id="rId7"/>
    <p:sldId id="936" r:id="rId8"/>
    <p:sldId id="940" r:id="rId9"/>
    <p:sldId id="919" r:id="rId10"/>
    <p:sldId id="922" r:id="rId11"/>
    <p:sldId id="93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Хан" initials="АХ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C3A0"/>
    <a:srgbClr val="60A772"/>
    <a:srgbClr val="CEE4D4"/>
    <a:srgbClr val="413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4" autoAdjust="0"/>
    <p:restoredTop sz="94660"/>
  </p:normalViewPr>
  <p:slideViewPr>
    <p:cSldViewPr snapToGrid="0">
      <p:cViewPr varScale="1">
        <p:scale>
          <a:sx n="68" d="100"/>
          <a:sy n="68" d="100"/>
        </p:scale>
        <p:origin x="240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0991955299741"/>
          <c:y val="0.655643373539729"/>
          <c:w val="0.965801608940052"/>
          <c:h val="0.26514290596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6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0.00496934073282506"/>
                  <c:y val="0.0642520704850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B0F-4EDE-ABDE-EBD82352EFDA}"/>
                </c:ext>
                <c:ext xmlns:c15="http://schemas.microsoft.com/office/drawing/2012/chart" uri="{CE6537A1-D6FC-4f65-9D91-7224C49458BB}">
                  <c15:layout>
                    <c:manualLayout>
                      <c:w val="0.292147541682791"/>
                      <c:h val="0.47574068760556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3C3837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Лист1!$C$1:$D$1</c:f>
              <c:strCache>
                <c:ptCount val="2"/>
                <c:pt idx="0">
                  <c:v>Ряд 2</c:v>
                </c:pt>
                <c:pt idx="1">
                  <c:v>Ряд 3</c:v>
                </c:pt>
              </c:strCache>
            </c:strRef>
          </c:cat>
          <c:val>
            <c:numRef>
              <c:f>Лист1!$C$2:$D$2</c:f>
              <c:numCache>
                <c:formatCode>#,##0</c:formatCode>
                <c:ptCount val="2"/>
                <c:pt idx="0">
                  <c:v>3178.0</c:v>
                </c:pt>
                <c:pt idx="1">
                  <c:v>3526.0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B8-4FC4-B408-813BDA280D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55340768"/>
        <c:axId val="-1756359136"/>
      </c:barChart>
      <c:catAx>
        <c:axId val="-17553407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1756359136"/>
        <c:crosses val="autoZero"/>
        <c:auto val="1"/>
        <c:lblAlgn val="ctr"/>
        <c:lblOffset val="100"/>
        <c:noMultiLvlLbl val="0"/>
      </c:catAx>
      <c:valAx>
        <c:axId val="-175635913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-1755340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20572705845"/>
          <c:y val="0.0758254098358673"/>
          <c:w val="0.773402118300852"/>
          <c:h val="0.861616105671034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93C3A0"/>
                  </a:gs>
                  <a:gs pos="100000">
                    <a:srgbClr val="60A772"/>
                  </a:gs>
                </a:gsLst>
                <a:lin ang="5400000" scaled="0"/>
              </a:gradFill>
              <a:ln w="6350" cap="flat" cmpd="sng" algn="ctr">
                <a:solidFill>
                  <a:srgbClr val="93C3A0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9-4B34-9878-E76EAC7369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F9-4B34-9878-E76EAC73695D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F9-4B34-9878-E76EAC73695D}"/>
              </c:ext>
            </c:extLst>
          </c:dPt>
          <c:cat>
            <c:strRef>
              <c:f>Лист1!$B$1:$D$1</c:f>
              <c:strCache>
                <c:ptCount val="3"/>
                <c:pt idx="0">
                  <c:v>Столбец1</c:v>
                </c:pt>
                <c:pt idx="1">
                  <c:v>Столбец2</c:v>
                </c:pt>
                <c:pt idx="2">
                  <c:v>Столбец3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2539.0</c:v>
                </c:pt>
                <c:pt idx="1">
                  <c:v>557.0</c:v>
                </c:pt>
                <c:pt idx="2">
                  <c:v>82.0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F9-4B34-9878-E76EAC736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820572705845"/>
          <c:y val="0.0758254098358673"/>
          <c:w val="0.773402118300852"/>
          <c:h val="0.861616105671034"/>
        </c:manualLayout>
      </c:layout>
      <c:doughnut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Кв.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rgbClr val="93C3A0"/>
                  </a:gs>
                  <a:gs pos="100000">
                    <a:srgbClr val="60A772"/>
                  </a:gs>
                </a:gsLst>
                <a:lin ang="5400000" scaled="0"/>
              </a:gradFill>
              <a:ln w="6350" cap="flat" cmpd="sng" algn="ctr">
                <a:solidFill>
                  <a:srgbClr val="93C3A0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F9-4B34-9878-E76EAC73695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DF-45C5-8FB3-5B5B307EEA2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1DF-45C5-8FB3-5B5B307EEA29}"/>
              </c:ext>
            </c:extLst>
          </c:dPt>
          <c:cat>
            <c:strRef>
              <c:f>Лист1!$B$1:$D$1</c:f>
              <c:strCache>
                <c:ptCount val="3"/>
                <c:pt idx="0">
                  <c:v>Столбец1</c:v>
                </c:pt>
                <c:pt idx="1">
                  <c:v>Столбец2</c:v>
                </c:pt>
                <c:pt idx="2">
                  <c:v>Столбец3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2804.0</c:v>
                </c:pt>
                <c:pt idx="1">
                  <c:v>630.0</c:v>
                </c:pt>
                <c:pt idx="2">
                  <c:v>92.0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DF9-4B34-9878-E76EAC7369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2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69678-ECA5-4AAA-9562-D7788788B4B0}" type="datetimeFigureOut">
              <a:rPr lang="ru-RU" smtClean="0"/>
              <a:t>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C9E7B-AEAF-4B2A-94CA-7CC73FC29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20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2788-D7B2-43C4-9A21-842ABDAFC4D2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88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2788-D7B2-43C4-9A21-842ABDAFC4D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574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2B8752-55B0-4C35-89E0-052CFBA2BA9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807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913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40A9E-08E2-48A4-B529-4C58C66583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46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40A9E-08E2-48A4-B529-4C58C66583D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987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40A9E-08E2-48A4-B529-4C58C66583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57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E2788-D7B2-43C4-9A21-842ABDAFC4D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0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6" Type="http://schemas.openxmlformats.org/officeDocument/2006/relationships/image" Target="../media/image2.png"/><Relationship Id="rId7" Type="http://schemas.openxmlformats.org/officeDocument/2006/relationships/image" Target="../media/image3.svg"/><Relationship Id="rId8" Type="http://schemas.openxmlformats.org/officeDocument/2006/relationships/image" Target="../media/image3.png"/><Relationship Id="rId9" Type="http://schemas.openxmlformats.org/officeDocument/2006/relationships/image" Target="../media/image5.svg"/><Relationship Id="rId1" Type="http://schemas.openxmlformats.org/officeDocument/2006/relationships/vmlDrawing" Target="../drawings/vmlDrawing2.vml"/><Relationship Id="rId2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.emf"/><Relationship Id="rId6" Type="http://schemas.openxmlformats.org/officeDocument/2006/relationships/image" Target="../media/image4.png"/><Relationship Id="rId7" Type="http://schemas.openxmlformats.org/officeDocument/2006/relationships/image" Target="../media/image3.svg"/><Relationship Id="rId8" Type="http://schemas.openxmlformats.org/officeDocument/2006/relationships/image" Target="../media/image5.png"/><Relationship Id="rId9" Type="http://schemas.openxmlformats.org/officeDocument/2006/relationships/image" Target="../media/image5.svg"/><Relationship Id="rId1" Type="http://schemas.openxmlformats.org/officeDocument/2006/relationships/vmlDrawing" Target="../drawings/vmlDrawing6.vml"/><Relationship Id="rId2" Type="http://schemas.openxmlformats.org/officeDocument/2006/relationships/tags" Target="../tags/tag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emf"/><Relationship Id="rId1" Type="http://schemas.openxmlformats.org/officeDocument/2006/relationships/vmlDrawing" Target="../drawings/vmlDrawing3.vml"/><Relationship Id="rId2" Type="http://schemas.openxmlformats.org/officeDocument/2006/relationships/tags" Target="../tags/tag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emf"/><Relationship Id="rId6" Type="http://schemas.openxmlformats.org/officeDocument/2006/relationships/image" Target="../media/image4.png"/><Relationship Id="rId7" Type="http://schemas.openxmlformats.org/officeDocument/2006/relationships/image" Target="../media/image3.svg"/><Relationship Id="rId8" Type="http://schemas.openxmlformats.org/officeDocument/2006/relationships/image" Target="../media/image5.png"/><Relationship Id="rId9" Type="http://schemas.openxmlformats.org/officeDocument/2006/relationships/image" Target="../media/image5.svg"/><Relationship Id="rId1" Type="http://schemas.openxmlformats.org/officeDocument/2006/relationships/vmlDrawing" Target="../drawings/vmlDrawing4.vml"/><Relationship Id="rId2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.emf"/><Relationship Id="rId6" Type="http://schemas.openxmlformats.org/officeDocument/2006/relationships/image" Target="../media/image4.png"/><Relationship Id="rId7" Type="http://schemas.openxmlformats.org/officeDocument/2006/relationships/image" Target="../media/image3.svg"/><Relationship Id="rId8" Type="http://schemas.openxmlformats.org/officeDocument/2006/relationships/image" Target="../media/image5.png"/><Relationship Id="rId9" Type="http://schemas.openxmlformats.org/officeDocument/2006/relationships/image" Target="../media/image5.svg"/><Relationship Id="rId1" Type="http://schemas.openxmlformats.org/officeDocument/2006/relationships/vmlDrawing" Target="../drawings/vmlDrawing5.vml"/><Relationship Id="rId2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4" Type="http://schemas.openxmlformats.org/officeDocument/2006/relationships/image" Target="../media/image7.png"/><Relationship Id="rId5" Type="http://schemas.openxmlformats.org/officeDocument/2006/relationships/image" Target="../media/image11.svg"/><Relationship Id="rId6" Type="http://schemas.openxmlformats.org/officeDocument/2006/relationships/image" Target="../media/image4.png"/><Relationship Id="rId7" Type="http://schemas.openxmlformats.org/officeDocument/2006/relationships/image" Target="../media/image3.svg"/><Relationship Id="rId8" Type="http://schemas.openxmlformats.org/officeDocument/2006/relationships/image" Target="../media/image8.png"/><Relationship Id="rId9" Type="http://schemas.openxmlformats.org/officeDocument/2006/relationships/image" Target="../media/image13.sv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4" Type="http://schemas.openxmlformats.org/officeDocument/2006/relationships/image" Target="../media/image5.png"/><Relationship Id="rId5" Type="http://schemas.openxmlformats.org/officeDocument/2006/relationships/image" Target="../media/image5.svg"/><Relationship Id="rId6" Type="http://schemas.openxmlformats.org/officeDocument/2006/relationships/image" Target="../media/image9.png"/><Relationship Id="rId7" Type="http://schemas.openxmlformats.org/officeDocument/2006/relationships/image" Target="../media/image15.sv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4" Type="http://schemas.openxmlformats.org/officeDocument/2006/relationships/image" Target="../media/image6.png"/><Relationship Id="rId5" Type="http://schemas.openxmlformats.org/officeDocument/2006/relationships/image" Target="../media/image9.svg"/><Relationship Id="rId6" Type="http://schemas.openxmlformats.org/officeDocument/2006/relationships/image" Target="../media/image10.png"/><Relationship Id="rId7" Type="http://schemas.openxmlformats.org/officeDocument/2006/relationships/image" Target="../media/image17.svg"/><Relationship Id="rId8" Type="http://schemas.openxmlformats.org/officeDocument/2006/relationships/image" Target="../media/image11.png"/><Relationship Id="rId9" Type="http://schemas.openxmlformats.org/officeDocument/2006/relationships/image" Target="../media/image19.svg"/><Relationship Id="rId10" Type="http://schemas.openxmlformats.org/officeDocument/2006/relationships/image" Target="../media/image4.png"/><Relationship Id="rId11" Type="http://schemas.openxmlformats.org/officeDocument/2006/relationships/image" Target="../media/image3.sv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DF6200-8591-4E10-A535-4F0161AE564E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F6EF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1B60F097-D3E5-4A3E-AA31-E4BAEC1530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="" xmlns:a16="http://schemas.microsoft.com/office/drawing/2014/main" id="{1B60F097-D3E5-4A3E-AA31-E4BAEC153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 sz="32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6A1C5-C855-4497-8C76-1BC4C652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3C3837"/>
                </a:solidFill>
              </a:defRPr>
            </a:lvl1pPr>
            <a:lvl2pPr marL="0" indent="0">
              <a:buNone/>
              <a:defRPr sz="1800">
                <a:solidFill>
                  <a:srgbClr val="3C3837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819" y="6356350"/>
            <a:ext cx="91948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0AF7BE-5590-4491-9ACA-4153DC872FD2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sp>
        <p:nvSpPr>
          <p:cNvPr id="14" name="Дата 3">
            <a:extLst>
              <a:ext uri="{FF2B5EF4-FFF2-40B4-BE49-F238E27FC236}">
                <a16:creationId xmlns="" xmlns:a16="http://schemas.microsoft.com/office/drawing/2014/main" id="{79072A1D-639A-410C-BA6F-388CD7D3869D}"/>
              </a:ext>
            </a:extLst>
          </p:cNvPr>
          <p:cNvSpPr txBox="1">
            <a:spLocks/>
          </p:cNvSpPr>
          <p:nvPr userDrawn="1"/>
        </p:nvSpPr>
        <p:spPr>
          <a:xfrm>
            <a:off x="767715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accent1"/>
                </a:solidFill>
              </a:rPr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F1DBB79B-8344-4FDF-9DCC-86B92E85CB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95561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9BC9E81-0C4D-445F-B730-7C6389268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973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356635-26B9-49D9-9A6A-EC10F1773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E73DF4-2588-401E-BC48-BA1E39B937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25CEC3D-15F8-4E85-B644-AD1CFE101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E02690A-B364-4DCD-B0ED-CDC41E789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AFE99B-9235-4447-8513-E6CA594E4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209817E-26F2-4574-ACFD-16E3928B7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77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63E06-1674-404F-8F72-C155E4BE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69838C1-61D5-411F-B39E-A525D77E3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18EFD6B-7437-4B56-9CBB-4E844AFD7F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9FEC83-8951-46C5-83D1-6AEB2D07D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01347824-695E-4236-B297-6A07BDAEB6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5DD618B-E6E7-46BB-8E23-EC74AA5C2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D1C8998-4FB9-4C0B-839A-FFB16191C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26C8DD91-3BB8-4322-B819-E81FC2698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10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4AB261-ECFB-4D2F-8371-CB5C2DB1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816C4AA-C715-4E06-AF99-2BA0DD7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964D4D-C66C-48D1-BFC8-9CC3C3C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9A009F-932B-416F-832A-C77B999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767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956AEFE-8B07-4C33-A499-51CCFA2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CF59D3A-F536-4FD0-9EF6-865F5F52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4A663B-D285-4744-9775-A7EA5ADB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63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E97B3D-FA1E-46EF-BD9F-56239301C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465B733-1EC7-4698-B8B7-F0D759161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A15AA2-C5D3-4B82-9D43-EDA783785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DA3E2AA-EFBF-48A0-83AA-0A998E310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6CB2D5-6C42-4B01-873B-27A8464AB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ADCFBB3-76D8-4668-B691-02639E6D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672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C1D904-D5E6-4B3C-A384-6B291FBC2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4A55D4A5-8829-4A61-8D31-A93236E6C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7255AD1-6C4B-4369-9CEF-B1C4D0930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CEF121C-6D1C-4526-8EBF-D57EB6AF0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83A0093-4648-49DF-A0F4-895657FB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284054-0605-4659-ADFD-D3C08C139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7924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16169B-6F32-4DBF-9D47-65E207C8F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4B7F4A8-437B-422D-8EAC-FF6387384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-800100" y="3382797"/>
            <a:ext cx="10591800" cy="492789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93404C6-5D84-4532-A677-013417909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0C72FDF-ADAB-4565-AE47-F1514BFB7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6DEBF6B-69B1-4B7E-A751-7CDBA5171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49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6DA79F9-3165-4AE2-BB7C-ADD69A1E1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F1A6A27-0161-4A3C-8583-6DCFC72FA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C177B6-5940-4C95-ABD9-3C7A9EB9E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BE8764-C1EE-4CEF-AFAB-9D8A0640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F101DB2-765B-4A5B-B904-55A02CD1E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36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DF6200-8591-4E10-A535-4F0161AE564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F6EF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1B60F097-D3E5-4A3E-AA31-E4BAEC1530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9" name="Объект 8" hidden="1">
                        <a:extLst>
                          <a:ext uri="{FF2B5EF4-FFF2-40B4-BE49-F238E27FC236}">
                            <a16:creationId xmlns="" xmlns:a16="http://schemas.microsoft.com/office/drawing/2014/main" id="{1B60F097-D3E5-4A3E-AA31-E4BAEC153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 sz="3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819" y="6356350"/>
            <a:ext cx="91948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0AF7BE-5590-4491-9ACA-4153DC872FD2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sp>
        <p:nvSpPr>
          <p:cNvPr id="14" name="Дата 3">
            <a:extLst>
              <a:ext uri="{FF2B5EF4-FFF2-40B4-BE49-F238E27FC236}">
                <a16:creationId xmlns="" xmlns:a16="http://schemas.microsoft.com/office/drawing/2014/main" id="{79072A1D-639A-410C-BA6F-388CD7D3869D}"/>
              </a:ext>
            </a:extLst>
          </p:cNvPr>
          <p:cNvSpPr txBox="1">
            <a:spLocks/>
          </p:cNvSpPr>
          <p:nvPr userDrawn="1"/>
        </p:nvSpPr>
        <p:spPr>
          <a:xfrm>
            <a:off x="767715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accent1"/>
                </a:solidFill>
              </a:rPr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F1DBB79B-8344-4FDF-9DCC-86B92E85CB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95561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9BC9E81-0C4D-445F-B730-7C6389268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4AB261-ECFB-4D2F-8371-CB5C2DB1B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816C4AA-C715-4E06-AF99-2BA0DD7D3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8FA9F-0420-4E18-8947-2DAB2F8E070D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28964D4D-C66C-48D1-BFC8-9CC3C3C7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9A009F-932B-416F-832A-C77B99960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24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>
            <a:extLst>
              <a:ext uri="{FF2B5EF4-FFF2-40B4-BE49-F238E27FC236}">
                <a16:creationId xmlns="" xmlns:a16="http://schemas.microsoft.com/office/drawing/2014/main" id="{BE02F3F5-4467-48AA-BFD2-E186C0573EC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5" name="Объект 4" hidden="1">
                        <a:extLst>
                          <a:ext uri="{FF2B5EF4-FFF2-40B4-BE49-F238E27FC236}">
                            <a16:creationId xmlns="" xmlns:a16="http://schemas.microsoft.com/office/drawing/2014/main" id="{BE02F3F5-4467-48AA-BFD2-E186C0573E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956AEFE-8B07-4C33-A499-51CCFA242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AB8A4-E19E-4B08-B96B-BFCEB1ABF3C7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CF59D3A-F536-4FD0-9EF6-865F5F524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64A663B-D285-4744-9775-A7EA5ADB6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5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DF6200-8591-4E10-A535-4F0161AE564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F6EF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1B60F097-D3E5-4A3E-AA31-E4BAEC1530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 sz="3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819" y="6356350"/>
            <a:ext cx="91948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0AF7BE-5590-4491-9ACA-4153DC872FD2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sp>
        <p:nvSpPr>
          <p:cNvPr id="14" name="Дата 3">
            <a:extLst>
              <a:ext uri="{FF2B5EF4-FFF2-40B4-BE49-F238E27FC236}">
                <a16:creationId xmlns="" xmlns:a16="http://schemas.microsoft.com/office/drawing/2014/main" id="{79072A1D-639A-410C-BA6F-388CD7D3869D}"/>
              </a:ext>
            </a:extLst>
          </p:cNvPr>
          <p:cNvSpPr txBox="1">
            <a:spLocks/>
          </p:cNvSpPr>
          <p:nvPr userDrawn="1"/>
        </p:nvSpPr>
        <p:spPr>
          <a:xfrm>
            <a:off x="767715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accent1"/>
                </a:solidFill>
              </a:rPr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F1DBB79B-8344-4FDF-9DCC-86B92E85CB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95561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9BC9E81-0C4D-445F-B730-7C6389268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4DF6200-8591-4E10-A535-4F0161AE564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BF6EF"/>
              </a:gs>
            </a:gsLst>
            <a:lin ang="5400000" scaled="0"/>
          </a:gradFill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9" name="Объект 8" hidden="1">
            <a:extLst>
              <a:ext uri="{FF2B5EF4-FFF2-40B4-BE49-F238E27FC236}">
                <a16:creationId xmlns="" xmlns:a16="http://schemas.microsoft.com/office/drawing/2014/main" id="{1B60F097-D3E5-4A3E-AA31-E4BAEC1530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 sz="3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32819" y="6356350"/>
            <a:ext cx="91948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0AF7BE-5590-4491-9ACA-4153DC872FD2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sp>
        <p:nvSpPr>
          <p:cNvPr id="14" name="Дата 3">
            <a:extLst>
              <a:ext uri="{FF2B5EF4-FFF2-40B4-BE49-F238E27FC236}">
                <a16:creationId xmlns="" xmlns:a16="http://schemas.microsoft.com/office/drawing/2014/main" id="{79072A1D-639A-410C-BA6F-388CD7D3869D}"/>
              </a:ext>
            </a:extLst>
          </p:cNvPr>
          <p:cNvSpPr txBox="1">
            <a:spLocks/>
          </p:cNvSpPr>
          <p:nvPr userDrawn="1"/>
        </p:nvSpPr>
        <p:spPr>
          <a:xfrm>
            <a:off x="767715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accent1"/>
                </a:solidFill>
              </a:rPr>
              <a:t>президентскиегранты.рф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F1DBB79B-8344-4FDF-9DCC-86B92E85CB42}"/>
              </a:ext>
            </a:extLst>
          </p:cNvPr>
          <p:cNvCxnSpPr>
            <a:cxnSpLocks/>
          </p:cNvCxnSpPr>
          <p:nvPr userDrawn="1"/>
        </p:nvCxnSpPr>
        <p:spPr>
          <a:xfrm flipH="1">
            <a:off x="2595561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C9BC9E81-0C4D-445F-B730-7C63892684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1457785" y="6488585"/>
            <a:ext cx="38894" cy="124146"/>
          </a:xfrm>
          <a:prstGeom prst="line">
            <a:avLst/>
          </a:prstGeom>
          <a:ln w="6350" cap="rnd"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5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9864B517-06E8-4EC7-A473-D9652628F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80790" y="6475413"/>
            <a:ext cx="94113" cy="15058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B0A4463-6CBA-4D2F-A9F0-99D808687CD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54933" y="1972960"/>
            <a:ext cx="4757625" cy="3561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710FA9-71B5-4D07-913D-03EF07C4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6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9307EE8-3F21-4405-B49C-0CCE87A99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B172E6-64C3-44D3-9B97-55A036862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0300" y="6356350"/>
            <a:ext cx="91948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23.05.2018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F5668FE-6C91-4D6F-B542-07D91E51478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4602" y="472341"/>
            <a:ext cx="2635970" cy="892175"/>
          </a:xfrm>
          <a:prstGeom prst="rect">
            <a:avLst/>
          </a:prstGeom>
        </p:spPr>
      </p:pic>
      <p:sp>
        <p:nvSpPr>
          <p:cNvPr id="9" name="Дата 3">
            <a:extLst>
              <a:ext uri="{FF2B5EF4-FFF2-40B4-BE49-F238E27FC236}">
                <a16:creationId xmlns="" xmlns:a16="http://schemas.microsoft.com/office/drawing/2014/main" id="{7036820A-228F-4F68-AE94-C91D514886FA}"/>
              </a:ext>
            </a:extLst>
          </p:cNvPr>
          <p:cNvSpPr txBox="1">
            <a:spLocks/>
          </p:cNvSpPr>
          <p:nvPr userDrawn="1"/>
        </p:nvSpPr>
        <p:spPr>
          <a:xfrm>
            <a:off x="2583727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t>президентскиегранты.рф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9E18FA3D-B7C7-4D0D-BA32-6ED61A71076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63786" y="1"/>
            <a:ext cx="4891605" cy="686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36E431C-BE07-4104-9D93-22C027683960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3C38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C9B5C81-5183-457D-9F4E-493A227F8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>
            <a:lvl1pPr>
              <a:defRPr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F6A1C5-C855-4497-8C76-1BC4C652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287779"/>
            <a:ext cx="10591800" cy="49278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3C3837"/>
                </a:solidFill>
              </a:defRPr>
            </a:lvl1pPr>
            <a:lvl2pPr marL="0" indent="0">
              <a:buNone/>
              <a:defRPr sz="1800">
                <a:solidFill>
                  <a:srgbClr val="3C3837"/>
                </a:solidFill>
              </a:defRPr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868B984-B8BC-457F-A473-7434AAEC0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43AF95-7510-45C3-A7FA-6F8C20325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FD4BC2-D38D-4056-80AF-0E04701B0A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0039" y="230188"/>
            <a:ext cx="1751829" cy="592927"/>
          </a:xfrm>
          <a:prstGeom prst="rect">
            <a:avLst/>
          </a:prstGeom>
        </p:spPr>
      </p:pic>
      <p:sp>
        <p:nvSpPr>
          <p:cNvPr id="10" name="Дата 3">
            <a:extLst>
              <a:ext uri="{FF2B5EF4-FFF2-40B4-BE49-F238E27FC236}">
                <a16:creationId xmlns="" xmlns:a16="http://schemas.microsoft.com/office/drawing/2014/main" id="{0774C3F4-8780-401B-B201-6971EF814FF2}"/>
              </a:ext>
            </a:extLst>
          </p:cNvPr>
          <p:cNvSpPr txBox="1">
            <a:spLocks/>
          </p:cNvSpPr>
          <p:nvPr userDrawn="1"/>
        </p:nvSpPr>
        <p:spPr>
          <a:xfrm>
            <a:off x="1727200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президентскиегранты.рф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AD75797-3F77-43A5-8941-400D40F31F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43944" y="261663"/>
            <a:ext cx="673736" cy="72556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79AF82B7-E523-447C-AD57-E2428CAE614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1088" y="6473369"/>
            <a:ext cx="94113" cy="1505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39BFA5E-C5EA-4D2F-98E7-E12A1CB67D5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62208" y="6473369"/>
            <a:ext cx="94113" cy="15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ажн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836D1C53-15A3-44F0-A812-6814A0913B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3786" y="1"/>
            <a:ext cx="4891605" cy="68697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B18CC765-5A6B-4AB1-8220-C9B384EA0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57940" y="6475413"/>
            <a:ext cx="94113" cy="150580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C82234-478A-4650-94EC-BDEC660A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="" xmlns:a16="http://schemas.microsoft.com/office/drawing/2014/main" id="{8075C6AF-578C-496E-A9D9-C9687411D52A}"/>
              </a:ext>
            </a:extLst>
          </p:cNvPr>
          <p:cNvGrpSpPr/>
          <p:nvPr userDrawn="1"/>
        </p:nvGrpSpPr>
        <p:grpSpPr>
          <a:xfrm>
            <a:off x="-29298" y="1729010"/>
            <a:ext cx="5637862" cy="4078065"/>
            <a:chOff x="8003005" y="2278285"/>
            <a:chExt cx="3350796" cy="2423750"/>
          </a:xfrm>
        </p:grpSpPr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916BAA0A-2B48-46A2-A028-1249433F0F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003005" y="2623978"/>
              <a:ext cx="2542490" cy="1903394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DB31FC65-9593-4A39-A464-7BC013181B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16237" y="2278285"/>
              <a:ext cx="3237564" cy="2423750"/>
            </a:xfrm>
            <a:prstGeom prst="rect">
              <a:avLst/>
            </a:prstGeom>
          </p:spPr>
        </p:pic>
      </p:grp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4162B64B-B823-4E56-A896-ED7C61DE919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0790" y="6475413"/>
            <a:ext cx="94113" cy="150580"/>
          </a:xfrm>
          <a:prstGeom prst="rect">
            <a:avLst/>
          </a:prstGeom>
        </p:spPr>
      </p:pic>
      <p:sp>
        <p:nvSpPr>
          <p:cNvPr id="31" name="Заголовок 1">
            <a:extLst>
              <a:ext uri="{FF2B5EF4-FFF2-40B4-BE49-F238E27FC236}">
                <a16:creationId xmlns="" xmlns:a16="http://schemas.microsoft.com/office/drawing/2014/main" id="{51B487A4-5421-4F09-BC7E-A7EBE40AE8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1638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rgbClr val="624E33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2" name="Подзаголовок 2">
            <a:extLst>
              <a:ext uri="{FF2B5EF4-FFF2-40B4-BE49-F238E27FC236}">
                <a16:creationId xmlns="" xmlns:a16="http://schemas.microsoft.com/office/drawing/2014/main" id="{942DA5EE-82C9-4312-8AD3-F9308D4F5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1313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3C383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" name="Дата 3">
            <a:extLst>
              <a:ext uri="{FF2B5EF4-FFF2-40B4-BE49-F238E27FC236}">
                <a16:creationId xmlns="" xmlns:a16="http://schemas.microsoft.com/office/drawing/2014/main" id="{4CD531F0-D633-45D3-8117-7387ADA5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70300" y="6356350"/>
            <a:ext cx="919480" cy="3651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/>
              <a:t>23.05.2018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3127D67F-AF17-4278-9410-45591C1A8B4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602" y="472341"/>
            <a:ext cx="2635970" cy="892175"/>
          </a:xfrm>
          <a:prstGeom prst="rect">
            <a:avLst/>
          </a:prstGeom>
        </p:spPr>
      </p:pic>
      <p:sp>
        <p:nvSpPr>
          <p:cNvPr id="35" name="Дата 3">
            <a:extLst>
              <a:ext uri="{FF2B5EF4-FFF2-40B4-BE49-F238E27FC236}">
                <a16:creationId xmlns="" xmlns:a16="http://schemas.microsoft.com/office/drawing/2014/main" id="{57328412-B85A-484D-98C1-4EAF37205DE7}"/>
              </a:ext>
            </a:extLst>
          </p:cNvPr>
          <p:cNvSpPr txBox="1">
            <a:spLocks/>
          </p:cNvSpPr>
          <p:nvPr userDrawn="1"/>
        </p:nvSpPr>
        <p:spPr>
          <a:xfrm>
            <a:off x="2583727" y="6356350"/>
            <a:ext cx="276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rgbClr val="C2A17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>
                <a:solidFill>
                  <a:schemeClr val="tx1">
                    <a:lumMod val="50000"/>
                    <a:lumOff val="50000"/>
                  </a:schemeClr>
                </a:solidFill>
              </a:rPr>
              <a:t>президентскиегранты.рф</a:t>
            </a:r>
          </a:p>
        </p:txBody>
      </p:sp>
    </p:spTree>
    <p:extLst>
      <p:ext uri="{BB962C8B-B14F-4D97-AF65-F5344CB8AC3E}">
        <p14:creationId xmlns:p14="http://schemas.microsoft.com/office/powerpoint/2010/main" val="178049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658CD6-363A-4057-A543-2B8F4DCB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2E2491D-61B6-4C50-87FE-457F9A9ED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79C408-6D8B-427A-8F4B-D9A3A54D9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23.05.2018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D67F017-7C33-4A89-A9DB-253780D1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A3BC00A-A628-4E96-9381-31CC7446E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vmlDrawing" Target="../drawings/vmlDrawing1.vml"/><Relationship Id="rId8" Type="http://schemas.openxmlformats.org/officeDocument/2006/relationships/tags" Target="../tags/tag1.xml"/><Relationship Id="rId9" Type="http://schemas.openxmlformats.org/officeDocument/2006/relationships/oleObject" Target="../embeddings/oleObject1.bin"/><Relationship Id="rId1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8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85958B84-B196-45B8-99D6-40543AD83C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think-cell Slide" r:id="rId9" imgW="360" imgH="360" progId="TCLayout.ActiveDocument.1">
                  <p:embed/>
                </p:oleObj>
              </mc:Choice>
              <mc:Fallback>
                <p:oleObj name="think-cell Slide" r:id="rId9" imgW="360" imgH="360" progId="TCLayout.ActiveDocument.1">
                  <p:embed/>
                  <p:pic>
                    <p:nvPicPr>
                      <p:cNvPr id="3" name="Объект 2" hidden="1">
                        <a:extLst>
                          <a:ext uri="{FF2B5EF4-FFF2-40B4-BE49-F238E27FC236}">
                            <a16:creationId xmlns="" xmlns:a16="http://schemas.microsoft.com/office/drawing/2014/main" id="{85958B84-B196-45B8-99D6-40543AD83C0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F0F9B9-BA6D-4FB8-87EA-F482D7E90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760" y="6356350"/>
            <a:ext cx="91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2A171"/>
                </a:solidFill>
              </a:defRPr>
            </a:lvl1pPr>
          </a:lstStyle>
          <a:p>
            <a:fld id="{DD09A8CE-1227-4C94-AA10-F48B3901489B}" type="datetime1">
              <a:rPr lang="ru-RU" smtClean="0"/>
              <a:pPr/>
              <a:t>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36350F-BD8C-44D0-A41E-ABB907643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2A17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094CD5-3A6E-41D0-B402-372A4773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2A17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5272C3-5B3F-44C0-B244-DC32033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4C7BB33F-766F-4246-B936-7EC1296D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60" y="1276205"/>
            <a:ext cx="10607040" cy="492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26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F0F9B9-BA6D-4FB8-87EA-F482D7E90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6760" y="6356350"/>
            <a:ext cx="919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2A171"/>
                </a:solidFill>
              </a:defRPr>
            </a:lvl1pPr>
          </a:lstStyle>
          <a:p>
            <a:r>
              <a:rPr lang="ru-RU"/>
              <a:t>23.05.2018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36350F-BD8C-44D0-A41E-ABB9076432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77540" y="6356350"/>
            <a:ext cx="6995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2A17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094CD5-3A6E-41D0-B402-372A47739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3240" y="6356350"/>
            <a:ext cx="769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2A171"/>
                </a:solidFill>
              </a:defRPr>
            </a:lvl1pPr>
          </a:lstStyle>
          <a:p>
            <a:fld id="{F89439AD-A166-441A-9978-3BDD957F12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5272C3-5B3F-44C0-B244-DC320338D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60333"/>
            <a:ext cx="8895080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4C7BB33F-766F-4246-B936-7EC1296D2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6760" y="1276205"/>
            <a:ext cx="10607040" cy="4927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276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hf hdr="0" ftr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5.svg"/><Relationship Id="rId5" Type="http://schemas.openxmlformats.org/officeDocument/2006/relationships/image" Target="../media/image13.png"/><Relationship Id="rId6" Type="http://schemas.openxmlformats.org/officeDocument/2006/relationships/image" Target="../media/image22.svg"/><Relationship Id="rId7" Type="http://schemas.openxmlformats.org/officeDocument/2006/relationships/image" Target="../media/image4.png"/><Relationship Id="rId8" Type="http://schemas.openxmlformats.org/officeDocument/2006/relationships/image" Target="../media/image23.svg"/><Relationship Id="rId9" Type="http://schemas.openxmlformats.org/officeDocument/2006/relationships/image" Target="../media/image14.png"/><Relationship Id="rId10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png"/><Relationship Id="rId12" Type="http://schemas.openxmlformats.org/officeDocument/2006/relationships/image" Target="../media/image23.sv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3.svg"/><Relationship Id="rId5" Type="http://schemas.openxmlformats.org/officeDocument/2006/relationships/image" Target="../media/image13.png"/><Relationship Id="rId6" Type="http://schemas.openxmlformats.org/officeDocument/2006/relationships/image" Target="../media/image22.svg"/><Relationship Id="rId7" Type="http://schemas.openxmlformats.org/officeDocument/2006/relationships/image" Target="../media/image14.png"/><Relationship Id="rId8" Type="http://schemas.openxmlformats.org/officeDocument/2006/relationships/image" Target="../media/image25.svg"/><Relationship Id="rId9" Type="http://schemas.openxmlformats.org/officeDocument/2006/relationships/image" Target="../media/image57.png"/><Relationship Id="rId10" Type="http://schemas.openxmlformats.org/officeDocument/2006/relationships/image" Target="../media/image135.svg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35.svg"/><Relationship Id="rId13" Type="http://schemas.openxmlformats.org/officeDocument/2006/relationships/image" Target="../media/image20.png"/><Relationship Id="rId14" Type="http://schemas.openxmlformats.org/officeDocument/2006/relationships/image" Target="../media/image37.sv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27.svg"/><Relationship Id="rId5" Type="http://schemas.openxmlformats.org/officeDocument/2006/relationships/image" Target="../media/image16.png"/><Relationship Id="rId6" Type="http://schemas.openxmlformats.org/officeDocument/2006/relationships/image" Target="../media/image29.svg"/><Relationship Id="rId7" Type="http://schemas.openxmlformats.org/officeDocument/2006/relationships/image" Target="../media/image17.png"/><Relationship Id="rId8" Type="http://schemas.openxmlformats.org/officeDocument/2006/relationships/image" Target="../media/image31.svg"/><Relationship Id="rId9" Type="http://schemas.openxmlformats.org/officeDocument/2006/relationships/image" Target="../media/image18.png"/><Relationship Id="rId10" Type="http://schemas.openxmlformats.org/officeDocument/2006/relationships/image" Target="../media/image3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43.svg"/><Relationship Id="rId5" Type="http://schemas.openxmlformats.org/officeDocument/2006/relationships/image" Target="../media/image22.png"/><Relationship Id="rId6" Type="http://schemas.openxmlformats.org/officeDocument/2006/relationships/image" Target="../media/image45.svg"/><Relationship Id="rId7" Type="http://schemas.openxmlformats.org/officeDocument/2006/relationships/image" Target="../media/image23.png"/><Relationship Id="rId8" Type="http://schemas.openxmlformats.org/officeDocument/2006/relationships/image" Target="../media/image47.svg"/><Relationship Id="rId9" Type="http://schemas.openxmlformats.org/officeDocument/2006/relationships/image" Target="../media/image24.png"/><Relationship Id="rId10" Type="http://schemas.openxmlformats.org/officeDocument/2006/relationships/image" Target="../media/image49.sv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jpeg"/><Relationship Id="rId20" Type="http://schemas.openxmlformats.org/officeDocument/2006/relationships/image" Target="../media/image44.png"/><Relationship Id="rId21" Type="http://schemas.openxmlformats.org/officeDocument/2006/relationships/image" Target="../media/image72.svg"/><Relationship Id="rId10" Type="http://schemas.openxmlformats.org/officeDocument/2006/relationships/image" Target="../media/image36.jpeg"/><Relationship Id="rId11" Type="http://schemas.openxmlformats.org/officeDocument/2006/relationships/image" Target="../media/image37.png"/><Relationship Id="rId12" Type="http://schemas.openxmlformats.org/officeDocument/2006/relationships/image" Target="../media/image38.jpe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66.svg"/><Relationship Id="rId16" Type="http://schemas.openxmlformats.org/officeDocument/2006/relationships/image" Target="../media/image41.png"/><Relationship Id="rId17" Type="http://schemas.openxmlformats.org/officeDocument/2006/relationships/image" Target="../media/image68.svg"/><Relationship Id="rId18" Type="http://schemas.openxmlformats.org/officeDocument/2006/relationships/image" Target="../media/image42.png"/><Relationship Id="rId19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8.jpe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jpeg"/><Relationship Id="rId7" Type="http://schemas.openxmlformats.org/officeDocument/2006/relationships/image" Target="../media/image33.png"/><Relationship Id="rId8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Relationship Id="rId5" Type="http://schemas.openxmlformats.org/officeDocument/2006/relationships/oleObject" Target="../embeddings/oleObject7.bin"/><Relationship Id="rId6" Type="http://schemas.openxmlformats.org/officeDocument/2006/relationships/image" Target="../media/image1.emf"/><Relationship Id="rId7" Type="http://schemas.openxmlformats.org/officeDocument/2006/relationships/image" Target="../media/image45.png"/><Relationship Id="rId8" Type="http://schemas.openxmlformats.org/officeDocument/2006/relationships/image" Target="../media/image74.svg"/><Relationship Id="rId1" Type="http://schemas.openxmlformats.org/officeDocument/2006/relationships/vmlDrawing" Target="../drawings/vmlDrawing7.vml"/><Relationship Id="rId2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104.sv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50.png"/><Relationship Id="rId20" Type="http://schemas.openxmlformats.org/officeDocument/2006/relationships/image" Target="../media/image130.svg"/><Relationship Id="rId21" Type="http://schemas.openxmlformats.org/officeDocument/2006/relationships/image" Target="../media/image56.png"/><Relationship Id="rId22" Type="http://schemas.openxmlformats.org/officeDocument/2006/relationships/image" Target="../media/image132.svg"/><Relationship Id="rId10" Type="http://schemas.openxmlformats.org/officeDocument/2006/relationships/image" Target="../media/image120.svg"/><Relationship Id="rId11" Type="http://schemas.openxmlformats.org/officeDocument/2006/relationships/image" Target="../media/image51.png"/><Relationship Id="rId12" Type="http://schemas.openxmlformats.org/officeDocument/2006/relationships/image" Target="../media/image122.svg"/><Relationship Id="rId13" Type="http://schemas.openxmlformats.org/officeDocument/2006/relationships/image" Target="../media/image52.png"/><Relationship Id="rId14" Type="http://schemas.openxmlformats.org/officeDocument/2006/relationships/image" Target="../media/image124.svg"/><Relationship Id="rId15" Type="http://schemas.openxmlformats.org/officeDocument/2006/relationships/image" Target="../media/image53.png"/><Relationship Id="rId16" Type="http://schemas.openxmlformats.org/officeDocument/2006/relationships/image" Target="../media/image126.svg"/><Relationship Id="rId17" Type="http://schemas.openxmlformats.org/officeDocument/2006/relationships/image" Target="../media/image54.png"/><Relationship Id="rId18" Type="http://schemas.openxmlformats.org/officeDocument/2006/relationships/image" Target="../media/image128.svg"/><Relationship Id="rId19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7.png"/><Relationship Id="rId4" Type="http://schemas.openxmlformats.org/officeDocument/2006/relationships/image" Target="../media/image114.svg"/><Relationship Id="rId5" Type="http://schemas.openxmlformats.org/officeDocument/2006/relationships/image" Target="../media/image48.png"/><Relationship Id="rId6" Type="http://schemas.openxmlformats.org/officeDocument/2006/relationships/image" Target="../media/image116.svg"/><Relationship Id="rId7" Type="http://schemas.openxmlformats.org/officeDocument/2006/relationships/image" Target="../media/image49.png"/><Relationship Id="rId8" Type="http://schemas.openxmlformats.org/officeDocument/2006/relationships/image" Target="../media/image1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CDE201-9CEB-42C5-9549-6D9ACC957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63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78768F0-7E36-4677-8F6F-0222994B7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40D25B0-A8DD-4664-BE57-C36348CC04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63501" y="472341"/>
            <a:ext cx="2635970" cy="8921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EBBABF3-26BF-4946-BD71-648CC4ACF14A}"/>
              </a:ext>
            </a:extLst>
          </p:cNvPr>
          <p:cNvSpPr txBox="1">
            <a:spLocks/>
          </p:cNvSpPr>
          <p:nvPr/>
        </p:nvSpPr>
        <p:spPr>
          <a:xfrm>
            <a:off x="754338" y="2823652"/>
            <a:ext cx="10776856" cy="2387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/>
            <a:r>
              <a:rPr lang="ru-RU" sz="6000" dirty="0">
                <a:solidFill>
                  <a:srgbClr val="624E33"/>
                </a:solidFill>
              </a:rPr>
              <a:t>Президентские гранты:</a:t>
            </a:r>
            <a:br>
              <a:rPr lang="ru-RU" sz="6000" dirty="0">
                <a:solidFill>
                  <a:srgbClr val="624E33"/>
                </a:solidFill>
              </a:rPr>
            </a:br>
            <a:r>
              <a:rPr lang="ru-RU" sz="6000" b="0" dirty="0">
                <a:solidFill>
                  <a:srgbClr val="624E33"/>
                </a:solidFill>
              </a:rPr>
              <a:t>три года в новом формате</a:t>
            </a:r>
            <a:endParaRPr lang="ru-RU" sz="4000" b="0" dirty="0">
              <a:solidFill>
                <a:srgbClr val="624E33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A7D0072D-DDEB-417D-BA92-B7392BEF76CD}"/>
              </a:ext>
            </a:extLst>
          </p:cNvPr>
          <p:cNvSpPr/>
          <p:nvPr/>
        </p:nvSpPr>
        <p:spPr>
          <a:xfrm>
            <a:off x="10060057" y="4374351"/>
            <a:ext cx="4263885" cy="509241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4EB8D754-47E8-47A8-9EED-A3377BD5F2D5}"/>
              </a:ext>
            </a:extLst>
          </p:cNvPr>
          <p:cNvGrpSpPr/>
          <p:nvPr/>
        </p:nvGrpSpPr>
        <p:grpSpPr>
          <a:xfrm>
            <a:off x="716630" y="553072"/>
            <a:ext cx="1389286" cy="1594269"/>
            <a:chOff x="787884" y="980586"/>
            <a:chExt cx="1389286" cy="1594269"/>
          </a:xfrm>
        </p:grpSpPr>
        <p:sp>
          <p:nvSpPr>
            <p:cNvPr id="9" name="Полилиния: фигура 8">
              <a:extLst>
                <a:ext uri="{FF2B5EF4-FFF2-40B4-BE49-F238E27FC236}">
                  <a16:creationId xmlns="" xmlns:a16="http://schemas.microsoft.com/office/drawing/2014/main" id="{A10BA1AA-9808-4B34-8A35-A12023899248}"/>
                </a:ext>
              </a:extLst>
            </p:cNvPr>
            <p:cNvSpPr/>
            <p:nvPr/>
          </p:nvSpPr>
          <p:spPr>
            <a:xfrm>
              <a:off x="787884" y="1613689"/>
              <a:ext cx="801710" cy="961166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D3665D42-54FA-492C-832D-C8E026BDE786}"/>
                </a:ext>
              </a:extLst>
            </p:cNvPr>
            <p:cNvSpPr/>
            <p:nvPr/>
          </p:nvSpPr>
          <p:spPr>
            <a:xfrm>
              <a:off x="1101219" y="980586"/>
              <a:ext cx="1075951" cy="1285023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3A1702F1-D86D-4CCE-B89F-8FC3E38C1CAB}"/>
              </a:ext>
            </a:extLst>
          </p:cNvPr>
          <p:cNvSpPr/>
          <p:nvPr/>
        </p:nvSpPr>
        <p:spPr>
          <a:xfrm>
            <a:off x="10335744" y="691830"/>
            <a:ext cx="858778" cy="1029585"/>
          </a:xfrm>
          <a:custGeom>
            <a:avLst/>
            <a:gdLst>
              <a:gd name="connsiteX0" fmla="*/ 788975 w 801709"/>
              <a:gd name="connsiteY0" fmla="*/ 1973 h 961165"/>
              <a:gd name="connsiteX1" fmla="*/ 801378 w 801709"/>
              <a:gd name="connsiteY1" fmla="*/ 14818 h 961165"/>
              <a:gd name="connsiteX2" fmla="*/ 788754 w 801709"/>
              <a:gd name="connsiteY2" fmla="*/ 33864 h 961165"/>
              <a:gd name="connsiteX3" fmla="*/ 705261 w 801709"/>
              <a:gd name="connsiteY3" fmla="*/ 128209 h 961165"/>
              <a:gd name="connsiteX4" fmla="*/ 541376 w 801709"/>
              <a:gd name="connsiteY4" fmla="*/ 738128 h 961165"/>
              <a:gd name="connsiteX5" fmla="*/ 434186 w 801709"/>
              <a:gd name="connsiteY5" fmla="*/ 859271 h 961165"/>
              <a:gd name="connsiteX6" fmla="*/ 14063 w 801709"/>
              <a:gd name="connsiteY6" fmla="*/ 960702 h 961165"/>
              <a:gd name="connsiteX7" fmla="*/ 1661 w 801709"/>
              <a:gd name="connsiteY7" fmla="*/ 947636 h 961165"/>
              <a:gd name="connsiteX8" fmla="*/ 14285 w 801709"/>
              <a:gd name="connsiteY8" fmla="*/ 928590 h 961165"/>
              <a:gd name="connsiteX9" fmla="*/ 97778 w 801709"/>
              <a:gd name="connsiteY9" fmla="*/ 834245 h 961165"/>
              <a:gd name="connsiteX10" fmla="*/ 261663 w 801709"/>
              <a:gd name="connsiteY10" fmla="*/ 224325 h 961165"/>
              <a:gd name="connsiteX11" fmla="*/ 368853 w 801709"/>
              <a:gd name="connsiteY11" fmla="*/ 103183 h 961165"/>
              <a:gd name="connsiteX12" fmla="*/ 788975 w 801709"/>
              <a:gd name="connsiteY12" fmla="*/ 1973 h 961165"/>
              <a:gd name="connsiteX13" fmla="*/ 682007 w 801709"/>
              <a:gd name="connsiteY13" fmla="*/ 122894 h 961165"/>
              <a:gd name="connsiteX14" fmla="*/ 717885 w 801709"/>
              <a:gd name="connsiteY14" fmla="*/ 50917 h 961165"/>
              <a:gd name="connsiteX15" fmla="*/ 368631 w 801709"/>
              <a:gd name="connsiteY15" fmla="*/ 135074 h 961165"/>
              <a:gd name="connsiteX16" fmla="*/ 285138 w 801709"/>
              <a:gd name="connsiteY16" fmla="*/ 229641 h 961165"/>
              <a:gd name="connsiteX17" fmla="*/ 121253 w 801709"/>
              <a:gd name="connsiteY17" fmla="*/ 839560 h 961165"/>
              <a:gd name="connsiteX18" fmla="*/ 85375 w 801709"/>
              <a:gd name="connsiteY18" fmla="*/ 911537 h 961165"/>
              <a:gd name="connsiteX19" fmla="*/ 434629 w 801709"/>
              <a:gd name="connsiteY19" fmla="*/ 827379 h 961165"/>
              <a:gd name="connsiteX20" fmla="*/ 518121 w 801709"/>
              <a:gd name="connsiteY20" fmla="*/ 732813 h 961165"/>
              <a:gd name="connsiteX21" fmla="*/ 682007 w 801709"/>
              <a:gd name="connsiteY21" fmla="*/ 122894 h 96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1709" h="961165">
                <a:moveTo>
                  <a:pt x="788975" y="1973"/>
                </a:moveTo>
                <a:cubicBezTo>
                  <a:pt x="795841" y="201"/>
                  <a:pt x="801378" y="6181"/>
                  <a:pt x="801378" y="14818"/>
                </a:cubicBezTo>
                <a:cubicBezTo>
                  <a:pt x="801378" y="23677"/>
                  <a:pt x="795841" y="32092"/>
                  <a:pt x="788754" y="33864"/>
                </a:cubicBezTo>
                <a:cubicBezTo>
                  <a:pt x="751769" y="42723"/>
                  <a:pt x="718106" y="80593"/>
                  <a:pt x="705261" y="128209"/>
                </a:cubicBezTo>
                <a:lnTo>
                  <a:pt x="541376" y="738128"/>
                </a:lnTo>
                <a:cubicBezTo>
                  <a:pt x="524987" y="799253"/>
                  <a:pt x="482022" y="847976"/>
                  <a:pt x="434186" y="859271"/>
                </a:cubicBezTo>
                <a:lnTo>
                  <a:pt x="14063" y="960702"/>
                </a:lnTo>
                <a:cubicBezTo>
                  <a:pt x="7198" y="962474"/>
                  <a:pt x="1661" y="956495"/>
                  <a:pt x="1661" y="947636"/>
                </a:cubicBezTo>
                <a:cubicBezTo>
                  <a:pt x="1661" y="938777"/>
                  <a:pt x="7198" y="930361"/>
                  <a:pt x="14285" y="928590"/>
                </a:cubicBezTo>
                <a:cubicBezTo>
                  <a:pt x="51270" y="919731"/>
                  <a:pt x="84933" y="881639"/>
                  <a:pt x="97778" y="834245"/>
                </a:cubicBezTo>
                <a:lnTo>
                  <a:pt x="261663" y="224325"/>
                </a:lnTo>
                <a:cubicBezTo>
                  <a:pt x="278052" y="163201"/>
                  <a:pt x="321016" y="114478"/>
                  <a:pt x="368853" y="103183"/>
                </a:cubicBezTo>
                <a:lnTo>
                  <a:pt x="788975" y="1973"/>
                </a:lnTo>
                <a:close/>
                <a:moveTo>
                  <a:pt x="682007" y="122894"/>
                </a:moveTo>
                <a:cubicBezTo>
                  <a:pt x="689315" y="95653"/>
                  <a:pt x="701939" y="71070"/>
                  <a:pt x="717885" y="50917"/>
                </a:cubicBezTo>
                <a:lnTo>
                  <a:pt x="368631" y="135074"/>
                </a:lnTo>
                <a:cubicBezTo>
                  <a:pt x="331425" y="143933"/>
                  <a:pt x="297984" y="182025"/>
                  <a:pt x="285138" y="229641"/>
                </a:cubicBezTo>
                <a:lnTo>
                  <a:pt x="121253" y="839560"/>
                </a:lnTo>
                <a:cubicBezTo>
                  <a:pt x="113945" y="866800"/>
                  <a:pt x="101321" y="891383"/>
                  <a:pt x="85375" y="911537"/>
                </a:cubicBezTo>
                <a:lnTo>
                  <a:pt x="434629" y="827379"/>
                </a:lnTo>
                <a:cubicBezTo>
                  <a:pt x="471835" y="818521"/>
                  <a:pt x="505276" y="780428"/>
                  <a:pt x="518121" y="732813"/>
                </a:cubicBezTo>
                <a:lnTo>
                  <a:pt x="682007" y="122894"/>
                </a:lnTo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7295CEF5-E2F2-4935-8C14-2D00CD38097E}"/>
              </a:ext>
            </a:extLst>
          </p:cNvPr>
          <p:cNvSpPr/>
          <p:nvPr/>
        </p:nvSpPr>
        <p:spPr>
          <a:xfrm>
            <a:off x="502121" y="5779059"/>
            <a:ext cx="527844" cy="633413"/>
          </a:xfrm>
          <a:custGeom>
            <a:avLst/>
            <a:gdLst>
              <a:gd name="connsiteX0" fmla="*/ 738240 w 758421"/>
              <a:gd name="connsiteY0" fmla="*/ 2377 h 910106"/>
              <a:gd name="connsiteX1" fmla="*/ 757265 w 758421"/>
              <a:gd name="connsiteY1" fmla="*/ 21916 h 910106"/>
              <a:gd name="connsiteX2" fmla="*/ 738240 w 758421"/>
              <a:gd name="connsiteY2" fmla="*/ 50710 h 910106"/>
              <a:gd name="connsiteX3" fmla="*/ 667797 w 758421"/>
              <a:gd name="connsiteY3" fmla="*/ 130152 h 910106"/>
              <a:gd name="connsiteX4" fmla="*/ 516113 w 758421"/>
              <a:gd name="connsiteY4" fmla="*/ 694726 h 910106"/>
              <a:gd name="connsiteX5" fmla="*/ 409933 w 758421"/>
              <a:gd name="connsiteY5" fmla="*/ 814789 h 910106"/>
              <a:gd name="connsiteX6" fmla="*/ 20953 w 758421"/>
              <a:gd name="connsiteY6" fmla="*/ 908370 h 910106"/>
              <a:gd name="connsiteX7" fmla="*/ 1928 w 758421"/>
              <a:gd name="connsiteY7" fmla="*/ 888831 h 910106"/>
              <a:gd name="connsiteX8" fmla="*/ 20953 w 758421"/>
              <a:gd name="connsiteY8" fmla="*/ 860037 h 910106"/>
              <a:gd name="connsiteX9" fmla="*/ 91396 w 758421"/>
              <a:gd name="connsiteY9" fmla="*/ 780595 h 910106"/>
              <a:gd name="connsiteX10" fmla="*/ 243081 w 758421"/>
              <a:gd name="connsiteY10" fmla="*/ 216021 h 910106"/>
              <a:gd name="connsiteX11" fmla="*/ 349260 w 758421"/>
              <a:gd name="connsiteY11" fmla="*/ 95958 h 910106"/>
              <a:gd name="connsiteX12" fmla="*/ 738240 w 758421"/>
              <a:gd name="connsiteY12" fmla="*/ 2377 h 910106"/>
              <a:gd name="connsiteX13" fmla="*/ 632318 w 758421"/>
              <a:gd name="connsiteY13" fmla="*/ 122182 h 910106"/>
              <a:gd name="connsiteX14" fmla="*/ 653914 w 758421"/>
              <a:gd name="connsiteY14" fmla="*/ 71020 h 910106"/>
              <a:gd name="connsiteX15" fmla="*/ 349003 w 758421"/>
              <a:gd name="connsiteY15" fmla="*/ 144292 h 910106"/>
              <a:gd name="connsiteX16" fmla="*/ 278559 w 758421"/>
              <a:gd name="connsiteY16" fmla="*/ 223990 h 910106"/>
              <a:gd name="connsiteX17" fmla="*/ 126875 w 758421"/>
              <a:gd name="connsiteY17" fmla="*/ 788565 h 910106"/>
              <a:gd name="connsiteX18" fmla="*/ 105279 w 758421"/>
              <a:gd name="connsiteY18" fmla="*/ 839727 h 910106"/>
              <a:gd name="connsiteX19" fmla="*/ 410191 w 758421"/>
              <a:gd name="connsiteY19" fmla="*/ 766198 h 910106"/>
              <a:gd name="connsiteX20" fmla="*/ 480634 w 758421"/>
              <a:gd name="connsiteY20" fmla="*/ 686500 h 910106"/>
              <a:gd name="connsiteX21" fmla="*/ 632318 w 758421"/>
              <a:gd name="connsiteY21" fmla="*/ 122182 h 91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8421" h="910106">
                <a:moveTo>
                  <a:pt x="738240" y="2377"/>
                </a:moveTo>
                <a:cubicBezTo>
                  <a:pt x="748781" y="-194"/>
                  <a:pt x="757265" y="8547"/>
                  <a:pt x="757265" y="21916"/>
                </a:cubicBezTo>
                <a:cubicBezTo>
                  <a:pt x="757265" y="35285"/>
                  <a:pt x="748781" y="48139"/>
                  <a:pt x="738240" y="50710"/>
                </a:cubicBezTo>
                <a:cubicBezTo>
                  <a:pt x="707132" y="58166"/>
                  <a:pt x="678852" y="90045"/>
                  <a:pt x="667797" y="130152"/>
                </a:cubicBezTo>
                <a:lnTo>
                  <a:pt x="516113" y="694726"/>
                </a:lnTo>
                <a:cubicBezTo>
                  <a:pt x="499916" y="755143"/>
                  <a:pt x="457238" y="803477"/>
                  <a:pt x="409933" y="814789"/>
                </a:cubicBezTo>
                <a:lnTo>
                  <a:pt x="20953" y="908370"/>
                </a:lnTo>
                <a:cubicBezTo>
                  <a:pt x="10412" y="910941"/>
                  <a:pt x="1928" y="902200"/>
                  <a:pt x="1928" y="888831"/>
                </a:cubicBezTo>
                <a:cubicBezTo>
                  <a:pt x="1928" y="875462"/>
                  <a:pt x="10412" y="862608"/>
                  <a:pt x="20953" y="860037"/>
                </a:cubicBezTo>
                <a:cubicBezTo>
                  <a:pt x="52061" y="852581"/>
                  <a:pt x="80341" y="820702"/>
                  <a:pt x="91396" y="780595"/>
                </a:cubicBezTo>
                <a:lnTo>
                  <a:pt x="243081" y="216021"/>
                </a:lnTo>
                <a:cubicBezTo>
                  <a:pt x="259277" y="155604"/>
                  <a:pt x="301955" y="107270"/>
                  <a:pt x="349260" y="95958"/>
                </a:cubicBezTo>
                <a:lnTo>
                  <a:pt x="738240" y="2377"/>
                </a:lnTo>
                <a:close/>
                <a:moveTo>
                  <a:pt x="632318" y="122182"/>
                </a:moveTo>
                <a:cubicBezTo>
                  <a:pt x="637203" y="103671"/>
                  <a:pt x="644659" y="86446"/>
                  <a:pt x="653914" y="71020"/>
                </a:cubicBezTo>
                <a:lnTo>
                  <a:pt x="349003" y="144292"/>
                </a:lnTo>
                <a:cubicBezTo>
                  <a:pt x="317637" y="151747"/>
                  <a:pt x="289357" y="183884"/>
                  <a:pt x="278559" y="223990"/>
                </a:cubicBezTo>
                <a:lnTo>
                  <a:pt x="126875" y="788565"/>
                </a:lnTo>
                <a:cubicBezTo>
                  <a:pt x="121990" y="807076"/>
                  <a:pt x="114535" y="824301"/>
                  <a:pt x="105279" y="839727"/>
                </a:cubicBezTo>
                <a:lnTo>
                  <a:pt x="410191" y="766198"/>
                </a:lnTo>
                <a:cubicBezTo>
                  <a:pt x="441556" y="758742"/>
                  <a:pt x="469836" y="726606"/>
                  <a:pt x="480634" y="686500"/>
                </a:cubicBezTo>
                <a:lnTo>
                  <a:pt x="632318" y="122182"/>
                </a:lnTo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7F270BF-9874-4903-905D-A8427ACD58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6766" y="5124963"/>
            <a:ext cx="2052000" cy="20338"/>
          </a:xfrm>
          <a:prstGeom prst="rect">
            <a:avLst/>
          </a:prstGeom>
        </p:spPr>
      </p:pic>
      <p:sp>
        <p:nvSpPr>
          <p:cNvPr id="27" name="Подзаголовок 6">
            <a:extLst>
              <a:ext uri="{FF2B5EF4-FFF2-40B4-BE49-F238E27FC236}">
                <a16:creationId xmlns="" xmlns:a16="http://schemas.microsoft.com/office/drawing/2014/main" id="{6560523B-0574-4357-AFDF-675791F16468}"/>
              </a:ext>
            </a:extLst>
          </p:cNvPr>
          <p:cNvSpPr txBox="1">
            <a:spLocks/>
          </p:cNvSpPr>
          <p:nvPr/>
        </p:nvSpPr>
        <p:spPr>
          <a:xfrm>
            <a:off x="3237760" y="4648289"/>
            <a:ext cx="5734595" cy="2498569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2400" dirty="0">
                <a:solidFill>
                  <a:srgbClr val="3C3837"/>
                </a:solidFill>
              </a:rPr>
              <a:t/>
            </a:r>
            <a:br>
              <a:rPr lang="ru-RU" sz="2400" dirty="0">
                <a:solidFill>
                  <a:srgbClr val="3C3837"/>
                </a:solidFill>
              </a:rPr>
            </a:br>
            <a:endParaRPr lang="ru-RU" sz="2400" dirty="0">
              <a:solidFill>
                <a:srgbClr val="3C3837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B332AF8-F27C-4915-8E3B-1297590B41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16766" y="2301311"/>
            <a:ext cx="2052000" cy="2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1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CDE201-9CEB-42C5-9549-6D9ACC9579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63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D78768F0-7E36-4677-8F6F-0222994B7F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DEBBABF3-26BF-4946-BD71-648CC4ACF14A}"/>
              </a:ext>
            </a:extLst>
          </p:cNvPr>
          <p:cNvSpPr txBox="1">
            <a:spLocks/>
          </p:cNvSpPr>
          <p:nvPr/>
        </p:nvSpPr>
        <p:spPr>
          <a:xfrm>
            <a:off x="1402079" y="2449523"/>
            <a:ext cx="9493045" cy="2387600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>
                <a:ln>
                  <a:noFill/>
                </a:ln>
                <a:solidFill>
                  <a:srgbClr val="624E33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президентскиегранты.рф</a:t>
            </a:r>
          </a:p>
        </p:txBody>
      </p:sp>
      <p:sp>
        <p:nvSpPr>
          <p:cNvPr id="8" name="Подзаголовок 6">
            <a:extLst>
              <a:ext uri="{FF2B5EF4-FFF2-40B4-BE49-F238E27FC236}">
                <a16:creationId xmlns="" xmlns:a16="http://schemas.microsoft.com/office/drawing/2014/main" id="{E000C5EA-63B6-43F7-A4D3-63F23C7430C4}"/>
              </a:ext>
            </a:extLst>
          </p:cNvPr>
          <p:cNvSpPr txBox="1">
            <a:spLocks/>
          </p:cNvSpPr>
          <p:nvPr/>
        </p:nvSpPr>
        <p:spPr>
          <a:xfrm>
            <a:off x="1576601" y="4103210"/>
            <a:ext cx="9144000" cy="2498569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office@pgrants.ru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+7 (495) 150-42-22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</a:t>
            </a:r>
            <a:r>
              <a:rPr kumimoji="0" lang="fr-FR" sz="2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/pgrants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07F270BF-9874-4903-905D-A8427ACD583D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0000" y="3646229"/>
            <a:ext cx="3852000" cy="203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9DE7AA15-67FB-4C45-A9FA-12707607F9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70677" y="5117428"/>
            <a:ext cx="2181225" cy="482426"/>
          </a:xfrm>
          <a:prstGeom prst="rect">
            <a:avLst/>
          </a:prstGeom>
        </p:spPr>
      </p:pic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747678CB-2989-45B8-9316-9A6A9AAB11B1}"/>
              </a:ext>
            </a:extLst>
          </p:cNvPr>
          <p:cNvGrpSpPr/>
          <p:nvPr/>
        </p:nvGrpSpPr>
        <p:grpSpPr>
          <a:xfrm>
            <a:off x="787884" y="691830"/>
            <a:ext cx="12712955" cy="8470782"/>
            <a:chOff x="787884" y="691830"/>
            <a:chExt cx="12712955" cy="8470782"/>
          </a:xfrm>
        </p:grpSpPr>
        <p:sp>
          <p:nvSpPr>
            <p:cNvPr id="18" name="Полилиния: фигура 17">
              <a:extLst>
                <a:ext uri="{FF2B5EF4-FFF2-40B4-BE49-F238E27FC236}">
                  <a16:creationId xmlns="" xmlns:a16="http://schemas.microsoft.com/office/drawing/2014/main" id="{E370EBF8-280E-4AA8-AF69-B4B7FAF6456E}"/>
                </a:ext>
              </a:extLst>
            </p:cNvPr>
            <p:cNvSpPr/>
            <p:nvPr/>
          </p:nvSpPr>
          <p:spPr>
            <a:xfrm>
              <a:off x="9236954" y="4070196"/>
              <a:ext cx="4263885" cy="5092416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="" xmlns:a16="http://schemas.microsoft.com/office/drawing/2014/main" id="{C9508A02-FBA8-4C76-BD5B-75D5EF1FDF94}"/>
                </a:ext>
              </a:extLst>
            </p:cNvPr>
            <p:cNvSpPr/>
            <p:nvPr/>
          </p:nvSpPr>
          <p:spPr>
            <a:xfrm>
              <a:off x="787884" y="1613689"/>
              <a:ext cx="801710" cy="961166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="" xmlns:a16="http://schemas.microsoft.com/office/drawing/2014/main" id="{14FFF594-66C9-40F4-A15B-8DA8D8C5EAC3}"/>
                </a:ext>
              </a:extLst>
            </p:cNvPr>
            <p:cNvSpPr/>
            <p:nvPr/>
          </p:nvSpPr>
          <p:spPr>
            <a:xfrm>
              <a:off x="1101219" y="980586"/>
              <a:ext cx="1075951" cy="1285023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="" xmlns:a16="http://schemas.microsoft.com/office/drawing/2014/main" id="{35C5336B-F431-46E1-8EB1-BB94816076DF}"/>
                </a:ext>
              </a:extLst>
            </p:cNvPr>
            <p:cNvSpPr/>
            <p:nvPr/>
          </p:nvSpPr>
          <p:spPr>
            <a:xfrm>
              <a:off x="10335744" y="691830"/>
              <a:ext cx="858778" cy="1029585"/>
            </a:xfrm>
            <a:custGeom>
              <a:avLst/>
              <a:gdLst>
                <a:gd name="connsiteX0" fmla="*/ 788975 w 801709"/>
                <a:gd name="connsiteY0" fmla="*/ 1973 h 961165"/>
                <a:gd name="connsiteX1" fmla="*/ 801378 w 801709"/>
                <a:gd name="connsiteY1" fmla="*/ 14818 h 961165"/>
                <a:gd name="connsiteX2" fmla="*/ 788754 w 801709"/>
                <a:gd name="connsiteY2" fmla="*/ 33864 h 961165"/>
                <a:gd name="connsiteX3" fmla="*/ 705261 w 801709"/>
                <a:gd name="connsiteY3" fmla="*/ 128209 h 961165"/>
                <a:gd name="connsiteX4" fmla="*/ 541376 w 801709"/>
                <a:gd name="connsiteY4" fmla="*/ 738128 h 961165"/>
                <a:gd name="connsiteX5" fmla="*/ 434186 w 801709"/>
                <a:gd name="connsiteY5" fmla="*/ 859271 h 961165"/>
                <a:gd name="connsiteX6" fmla="*/ 14063 w 801709"/>
                <a:gd name="connsiteY6" fmla="*/ 960702 h 961165"/>
                <a:gd name="connsiteX7" fmla="*/ 1661 w 801709"/>
                <a:gd name="connsiteY7" fmla="*/ 947636 h 961165"/>
                <a:gd name="connsiteX8" fmla="*/ 14285 w 801709"/>
                <a:gd name="connsiteY8" fmla="*/ 928590 h 961165"/>
                <a:gd name="connsiteX9" fmla="*/ 97778 w 801709"/>
                <a:gd name="connsiteY9" fmla="*/ 834245 h 961165"/>
                <a:gd name="connsiteX10" fmla="*/ 261663 w 801709"/>
                <a:gd name="connsiteY10" fmla="*/ 224325 h 961165"/>
                <a:gd name="connsiteX11" fmla="*/ 368853 w 801709"/>
                <a:gd name="connsiteY11" fmla="*/ 103183 h 961165"/>
                <a:gd name="connsiteX12" fmla="*/ 788975 w 801709"/>
                <a:gd name="connsiteY12" fmla="*/ 1973 h 961165"/>
                <a:gd name="connsiteX13" fmla="*/ 682007 w 801709"/>
                <a:gd name="connsiteY13" fmla="*/ 122894 h 961165"/>
                <a:gd name="connsiteX14" fmla="*/ 717885 w 801709"/>
                <a:gd name="connsiteY14" fmla="*/ 50917 h 961165"/>
                <a:gd name="connsiteX15" fmla="*/ 368631 w 801709"/>
                <a:gd name="connsiteY15" fmla="*/ 135074 h 961165"/>
                <a:gd name="connsiteX16" fmla="*/ 285138 w 801709"/>
                <a:gd name="connsiteY16" fmla="*/ 229641 h 961165"/>
                <a:gd name="connsiteX17" fmla="*/ 121253 w 801709"/>
                <a:gd name="connsiteY17" fmla="*/ 839560 h 961165"/>
                <a:gd name="connsiteX18" fmla="*/ 85375 w 801709"/>
                <a:gd name="connsiteY18" fmla="*/ 911537 h 961165"/>
                <a:gd name="connsiteX19" fmla="*/ 434629 w 801709"/>
                <a:gd name="connsiteY19" fmla="*/ 827379 h 961165"/>
                <a:gd name="connsiteX20" fmla="*/ 518121 w 801709"/>
                <a:gd name="connsiteY20" fmla="*/ 732813 h 961165"/>
                <a:gd name="connsiteX21" fmla="*/ 682007 w 801709"/>
                <a:gd name="connsiteY21" fmla="*/ 122894 h 961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01709" h="961165">
                  <a:moveTo>
                    <a:pt x="788975" y="1973"/>
                  </a:moveTo>
                  <a:cubicBezTo>
                    <a:pt x="795841" y="201"/>
                    <a:pt x="801378" y="6181"/>
                    <a:pt x="801378" y="14818"/>
                  </a:cubicBezTo>
                  <a:cubicBezTo>
                    <a:pt x="801378" y="23677"/>
                    <a:pt x="795841" y="32092"/>
                    <a:pt x="788754" y="33864"/>
                  </a:cubicBezTo>
                  <a:cubicBezTo>
                    <a:pt x="751769" y="42723"/>
                    <a:pt x="718106" y="80593"/>
                    <a:pt x="705261" y="128209"/>
                  </a:cubicBezTo>
                  <a:lnTo>
                    <a:pt x="541376" y="738128"/>
                  </a:lnTo>
                  <a:cubicBezTo>
                    <a:pt x="524987" y="799253"/>
                    <a:pt x="482022" y="847976"/>
                    <a:pt x="434186" y="859271"/>
                  </a:cubicBezTo>
                  <a:lnTo>
                    <a:pt x="14063" y="960702"/>
                  </a:lnTo>
                  <a:cubicBezTo>
                    <a:pt x="7198" y="962474"/>
                    <a:pt x="1661" y="956495"/>
                    <a:pt x="1661" y="947636"/>
                  </a:cubicBezTo>
                  <a:cubicBezTo>
                    <a:pt x="1661" y="938777"/>
                    <a:pt x="7198" y="930361"/>
                    <a:pt x="14285" y="928590"/>
                  </a:cubicBezTo>
                  <a:cubicBezTo>
                    <a:pt x="51270" y="919731"/>
                    <a:pt x="84933" y="881639"/>
                    <a:pt x="97778" y="834245"/>
                  </a:cubicBezTo>
                  <a:lnTo>
                    <a:pt x="261663" y="224325"/>
                  </a:lnTo>
                  <a:cubicBezTo>
                    <a:pt x="278052" y="163201"/>
                    <a:pt x="321016" y="114478"/>
                    <a:pt x="368853" y="103183"/>
                  </a:cubicBezTo>
                  <a:lnTo>
                    <a:pt x="788975" y="1973"/>
                  </a:lnTo>
                  <a:close/>
                  <a:moveTo>
                    <a:pt x="682007" y="122894"/>
                  </a:moveTo>
                  <a:cubicBezTo>
                    <a:pt x="689315" y="95653"/>
                    <a:pt x="701939" y="71070"/>
                    <a:pt x="717885" y="50917"/>
                  </a:cubicBezTo>
                  <a:lnTo>
                    <a:pt x="368631" y="135074"/>
                  </a:lnTo>
                  <a:cubicBezTo>
                    <a:pt x="331425" y="143933"/>
                    <a:pt x="297984" y="182025"/>
                    <a:pt x="285138" y="229641"/>
                  </a:cubicBezTo>
                  <a:lnTo>
                    <a:pt x="121253" y="839560"/>
                  </a:lnTo>
                  <a:cubicBezTo>
                    <a:pt x="113945" y="866800"/>
                    <a:pt x="101321" y="891383"/>
                    <a:pt x="85375" y="911537"/>
                  </a:cubicBezTo>
                  <a:lnTo>
                    <a:pt x="434629" y="827379"/>
                  </a:lnTo>
                  <a:cubicBezTo>
                    <a:pt x="471835" y="818521"/>
                    <a:pt x="505276" y="780428"/>
                    <a:pt x="518121" y="732813"/>
                  </a:cubicBezTo>
                  <a:lnTo>
                    <a:pt x="682007" y="122894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="" xmlns:a16="http://schemas.microsoft.com/office/drawing/2014/main" id="{10E478BD-739A-49B0-BE7C-F7B7D05B5D5C}"/>
                </a:ext>
              </a:extLst>
            </p:cNvPr>
            <p:cNvSpPr/>
            <p:nvPr/>
          </p:nvSpPr>
          <p:spPr>
            <a:xfrm>
              <a:off x="1962271" y="5314924"/>
              <a:ext cx="527844" cy="633413"/>
            </a:xfrm>
            <a:custGeom>
              <a:avLst/>
              <a:gdLst>
                <a:gd name="connsiteX0" fmla="*/ 738240 w 758421"/>
                <a:gd name="connsiteY0" fmla="*/ 2377 h 910106"/>
                <a:gd name="connsiteX1" fmla="*/ 757265 w 758421"/>
                <a:gd name="connsiteY1" fmla="*/ 21916 h 910106"/>
                <a:gd name="connsiteX2" fmla="*/ 738240 w 758421"/>
                <a:gd name="connsiteY2" fmla="*/ 50710 h 910106"/>
                <a:gd name="connsiteX3" fmla="*/ 667797 w 758421"/>
                <a:gd name="connsiteY3" fmla="*/ 130152 h 910106"/>
                <a:gd name="connsiteX4" fmla="*/ 516113 w 758421"/>
                <a:gd name="connsiteY4" fmla="*/ 694726 h 910106"/>
                <a:gd name="connsiteX5" fmla="*/ 409933 w 758421"/>
                <a:gd name="connsiteY5" fmla="*/ 814789 h 910106"/>
                <a:gd name="connsiteX6" fmla="*/ 20953 w 758421"/>
                <a:gd name="connsiteY6" fmla="*/ 908370 h 910106"/>
                <a:gd name="connsiteX7" fmla="*/ 1928 w 758421"/>
                <a:gd name="connsiteY7" fmla="*/ 888831 h 910106"/>
                <a:gd name="connsiteX8" fmla="*/ 20953 w 758421"/>
                <a:gd name="connsiteY8" fmla="*/ 860037 h 910106"/>
                <a:gd name="connsiteX9" fmla="*/ 91396 w 758421"/>
                <a:gd name="connsiteY9" fmla="*/ 780595 h 910106"/>
                <a:gd name="connsiteX10" fmla="*/ 243081 w 758421"/>
                <a:gd name="connsiteY10" fmla="*/ 216021 h 910106"/>
                <a:gd name="connsiteX11" fmla="*/ 349260 w 758421"/>
                <a:gd name="connsiteY11" fmla="*/ 95958 h 910106"/>
                <a:gd name="connsiteX12" fmla="*/ 738240 w 758421"/>
                <a:gd name="connsiteY12" fmla="*/ 2377 h 910106"/>
                <a:gd name="connsiteX13" fmla="*/ 632318 w 758421"/>
                <a:gd name="connsiteY13" fmla="*/ 122182 h 910106"/>
                <a:gd name="connsiteX14" fmla="*/ 653914 w 758421"/>
                <a:gd name="connsiteY14" fmla="*/ 71020 h 910106"/>
                <a:gd name="connsiteX15" fmla="*/ 349003 w 758421"/>
                <a:gd name="connsiteY15" fmla="*/ 144292 h 910106"/>
                <a:gd name="connsiteX16" fmla="*/ 278559 w 758421"/>
                <a:gd name="connsiteY16" fmla="*/ 223990 h 910106"/>
                <a:gd name="connsiteX17" fmla="*/ 126875 w 758421"/>
                <a:gd name="connsiteY17" fmla="*/ 788565 h 910106"/>
                <a:gd name="connsiteX18" fmla="*/ 105279 w 758421"/>
                <a:gd name="connsiteY18" fmla="*/ 839727 h 910106"/>
                <a:gd name="connsiteX19" fmla="*/ 410191 w 758421"/>
                <a:gd name="connsiteY19" fmla="*/ 766198 h 910106"/>
                <a:gd name="connsiteX20" fmla="*/ 480634 w 758421"/>
                <a:gd name="connsiteY20" fmla="*/ 686500 h 910106"/>
                <a:gd name="connsiteX21" fmla="*/ 632318 w 758421"/>
                <a:gd name="connsiteY21" fmla="*/ 122182 h 910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58421" h="910106">
                  <a:moveTo>
                    <a:pt x="738240" y="2377"/>
                  </a:moveTo>
                  <a:cubicBezTo>
                    <a:pt x="748781" y="-194"/>
                    <a:pt x="757265" y="8547"/>
                    <a:pt x="757265" y="21916"/>
                  </a:cubicBezTo>
                  <a:cubicBezTo>
                    <a:pt x="757265" y="35285"/>
                    <a:pt x="748781" y="48139"/>
                    <a:pt x="738240" y="50710"/>
                  </a:cubicBezTo>
                  <a:cubicBezTo>
                    <a:pt x="707132" y="58166"/>
                    <a:pt x="678852" y="90045"/>
                    <a:pt x="667797" y="130152"/>
                  </a:cubicBezTo>
                  <a:lnTo>
                    <a:pt x="516113" y="694726"/>
                  </a:lnTo>
                  <a:cubicBezTo>
                    <a:pt x="499916" y="755143"/>
                    <a:pt x="457238" y="803477"/>
                    <a:pt x="409933" y="814789"/>
                  </a:cubicBezTo>
                  <a:lnTo>
                    <a:pt x="20953" y="908370"/>
                  </a:lnTo>
                  <a:cubicBezTo>
                    <a:pt x="10412" y="910941"/>
                    <a:pt x="1928" y="902200"/>
                    <a:pt x="1928" y="888831"/>
                  </a:cubicBezTo>
                  <a:cubicBezTo>
                    <a:pt x="1928" y="875462"/>
                    <a:pt x="10412" y="862608"/>
                    <a:pt x="20953" y="860037"/>
                  </a:cubicBezTo>
                  <a:cubicBezTo>
                    <a:pt x="52061" y="852581"/>
                    <a:pt x="80341" y="820702"/>
                    <a:pt x="91396" y="780595"/>
                  </a:cubicBezTo>
                  <a:lnTo>
                    <a:pt x="243081" y="216021"/>
                  </a:lnTo>
                  <a:cubicBezTo>
                    <a:pt x="259277" y="155604"/>
                    <a:pt x="301955" y="107270"/>
                    <a:pt x="349260" y="95958"/>
                  </a:cubicBezTo>
                  <a:lnTo>
                    <a:pt x="738240" y="2377"/>
                  </a:lnTo>
                  <a:close/>
                  <a:moveTo>
                    <a:pt x="632318" y="122182"/>
                  </a:moveTo>
                  <a:cubicBezTo>
                    <a:pt x="637203" y="103671"/>
                    <a:pt x="644659" y="86446"/>
                    <a:pt x="653914" y="71020"/>
                  </a:cubicBezTo>
                  <a:lnTo>
                    <a:pt x="349003" y="144292"/>
                  </a:lnTo>
                  <a:cubicBezTo>
                    <a:pt x="317637" y="151747"/>
                    <a:pt x="289357" y="183884"/>
                    <a:pt x="278559" y="223990"/>
                  </a:cubicBezTo>
                  <a:lnTo>
                    <a:pt x="126875" y="788565"/>
                  </a:lnTo>
                  <a:cubicBezTo>
                    <a:pt x="121990" y="807076"/>
                    <a:pt x="114535" y="824301"/>
                    <a:pt x="105279" y="839727"/>
                  </a:cubicBezTo>
                  <a:lnTo>
                    <a:pt x="410191" y="766198"/>
                  </a:lnTo>
                  <a:cubicBezTo>
                    <a:pt x="441556" y="758742"/>
                    <a:pt x="469836" y="726606"/>
                    <a:pt x="480634" y="686500"/>
                  </a:cubicBezTo>
                  <a:lnTo>
                    <a:pt x="632318" y="122182"/>
                  </a:lnTo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253D86F7-19D1-45E4-8986-7A2E9972E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63501" y="472341"/>
            <a:ext cx="2635970" cy="89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0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олилиния: фигура 22">
            <a:extLst>
              <a:ext uri="{FF2B5EF4-FFF2-40B4-BE49-F238E27FC236}">
                <a16:creationId xmlns="" xmlns:a16="http://schemas.microsoft.com/office/drawing/2014/main" id="{7295CEF5-E2F2-4935-8C14-2D00CD38097E}"/>
              </a:ext>
            </a:extLst>
          </p:cNvPr>
          <p:cNvSpPr/>
          <p:nvPr/>
        </p:nvSpPr>
        <p:spPr>
          <a:xfrm>
            <a:off x="3395199" y="5750891"/>
            <a:ext cx="527844" cy="633413"/>
          </a:xfrm>
          <a:custGeom>
            <a:avLst/>
            <a:gdLst>
              <a:gd name="connsiteX0" fmla="*/ 738240 w 758421"/>
              <a:gd name="connsiteY0" fmla="*/ 2377 h 910106"/>
              <a:gd name="connsiteX1" fmla="*/ 757265 w 758421"/>
              <a:gd name="connsiteY1" fmla="*/ 21916 h 910106"/>
              <a:gd name="connsiteX2" fmla="*/ 738240 w 758421"/>
              <a:gd name="connsiteY2" fmla="*/ 50710 h 910106"/>
              <a:gd name="connsiteX3" fmla="*/ 667797 w 758421"/>
              <a:gd name="connsiteY3" fmla="*/ 130152 h 910106"/>
              <a:gd name="connsiteX4" fmla="*/ 516113 w 758421"/>
              <a:gd name="connsiteY4" fmla="*/ 694726 h 910106"/>
              <a:gd name="connsiteX5" fmla="*/ 409933 w 758421"/>
              <a:gd name="connsiteY5" fmla="*/ 814789 h 910106"/>
              <a:gd name="connsiteX6" fmla="*/ 20953 w 758421"/>
              <a:gd name="connsiteY6" fmla="*/ 908370 h 910106"/>
              <a:gd name="connsiteX7" fmla="*/ 1928 w 758421"/>
              <a:gd name="connsiteY7" fmla="*/ 888831 h 910106"/>
              <a:gd name="connsiteX8" fmla="*/ 20953 w 758421"/>
              <a:gd name="connsiteY8" fmla="*/ 860037 h 910106"/>
              <a:gd name="connsiteX9" fmla="*/ 91396 w 758421"/>
              <a:gd name="connsiteY9" fmla="*/ 780595 h 910106"/>
              <a:gd name="connsiteX10" fmla="*/ 243081 w 758421"/>
              <a:gd name="connsiteY10" fmla="*/ 216021 h 910106"/>
              <a:gd name="connsiteX11" fmla="*/ 349260 w 758421"/>
              <a:gd name="connsiteY11" fmla="*/ 95958 h 910106"/>
              <a:gd name="connsiteX12" fmla="*/ 738240 w 758421"/>
              <a:gd name="connsiteY12" fmla="*/ 2377 h 910106"/>
              <a:gd name="connsiteX13" fmla="*/ 632318 w 758421"/>
              <a:gd name="connsiteY13" fmla="*/ 122182 h 910106"/>
              <a:gd name="connsiteX14" fmla="*/ 653914 w 758421"/>
              <a:gd name="connsiteY14" fmla="*/ 71020 h 910106"/>
              <a:gd name="connsiteX15" fmla="*/ 349003 w 758421"/>
              <a:gd name="connsiteY15" fmla="*/ 144292 h 910106"/>
              <a:gd name="connsiteX16" fmla="*/ 278559 w 758421"/>
              <a:gd name="connsiteY16" fmla="*/ 223990 h 910106"/>
              <a:gd name="connsiteX17" fmla="*/ 126875 w 758421"/>
              <a:gd name="connsiteY17" fmla="*/ 788565 h 910106"/>
              <a:gd name="connsiteX18" fmla="*/ 105279 w 758421"/>
              <a:gd name="connsiteY18" fmla="*/ 839727 h 910106"/>
              <a:gd name="connsiteX19" fmla="*/ 410191 w 758421"/>
              <a:gd name="connsiteY19" fmla="*/ 766198 h 910106"/>
              <a:gd name="connsiteX20" fmla="*/ 480634 w 758421"/>
              <a:gd name="connsiteY20" fmla="*/ 686500 h 910106"/>
              <a:gd name="connsiteX21" fmla="*/ 632318 w 758421"/>
              <a:gd name="connsiteY21" fmla="*/ 122182 h 91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58421" h="910106">
                <a:moveTo>
                  <a:pt x="738240" y="2377"/>
                </a:moveTo>
                <a:cubicBezTo>
                  <a:pt x="748781" y="-194"/>
                  <a:pt x="757265" y="8547"/>
                  <a:pt x="757265" y="21916"/>
                </a:cubicBezTo>
                <a:cubicBezTo>
                  <a:pt x="757265" y="35285"/>
                  <a:pt x="748781" y="48139"/>
                  <a:pt x="738240" y="50710"/>
                </a:cubicBezTo>
                <a:cubicBezTo>
                  <a:pt x="707132" y="58166"/>
                  <a:pt x="678852" y="90045"/>
                  <a:pt x="667797" y="130152"/>
                </a:cubicBezTo>
                <a:lnTo>
                  <a:pt x="516113" y="694726"/>
                </a:lnTo>
                <a:cubicBezTo>
                  <a:pt x="499916" y="755143"/>
                  <a:pt x="457238" y="803477"/>
                  <a:pt x="409933" y="814789"/>
                </a:cubicBezTo>
                <a:lnTo>
                  <a:pt x="20953" y="908370"/>
                </a:lnTo>
                <a:cubicBezTo>
                  <a:pt x="10412" y="910941"/>
                  <a:pt x="1928" y="902200"/>
                  <a:pt x="1928" y="888831"/>
                </a:cubicBezTo>
                <a:cubicBezTo>
                  <a:pt x="1928" y="875462"/>
                  <a:pt x="10412" y="862608"/>
                  <a:pt x="20953" y="860037"/>
                </a:cubicBezTo>
                <a:cubicBezTo>
                  <a:pt x="52061" y="852581"/>
                  <a:pt x="80341" y="820702"/>
                  <a:pt x="91396" y="780595"/>
                </a:cubicBezTo>
                <a:lnTo>
                  <a:pt x="243081" y="216021"/>
                </a:lnTo>
                <a:cubicBezTo>
                  <a:pt x="259277" y="155604"/>
                  <a:pt x="301955" y="107270"/>
                  <a:pt x="349260" y="95958"/>
                </a:cubicBezTo>
                <a:lnTo>
                  <a:pt x="738240" y="2377"/>
                </a:lnTo>
                <a:close/>
                <a:moveTo>
                  <a:pt x="632318" y="122182"/>
                </a:moveTo>
                <a:cubicBezTo>
                  <a:pt x="637203" y="103671"/>
                  <a:pt x="644659" y="86446"/>
                  <a:pt x="653914" y="71020"/>
                </a:cubicBezTo>
                <a:lnTo>
                  <a:pt x="349003" y="144292"/>
                </a:lnTo>
                <a:cubicBezTo>
                  <a:pt x="317637" y="151747"/>
                  <a:pt x="289357" y="183884"/>
                  <a:pt x="278559" y="223990"/>
                </a:cubicBezTo>
                <a:lnTo>
                  <a:pt x="126875" y="788565"/>
                </a:lnTo>
                <a:cubicBezTo>
                  <a:pt x="121990" y="807076"/>
                  <a:pt x="114535" y="824301"/>
                  <a:pt x="105279" y="839727"/>
                </a:cubicBezTo>
                <a:lnTo>
                  <a:pt x="410191" y="766198"/>
                </a:lnTo>
                <a:cubicBezTo>
                  <a:pt x="441556" y="758742"/>
                  <a:pt x="469836" y="726606"/>
                  <a:pt x="480634" y="686500"/>
                </a:cubicBezTo>
                <a:lnTo>
                  <a:pt x="632318" y="122182"/>
                </a:lnTo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="" xmlns:a16="http://schemas.microsoft.com/office/drawing/2014/main" id="{A7D0072D-DDEB-417D-BA92-B7392BEF76CD}"/>
              </a:ext>
            </a:extLst>
          </p:cNvPr>
          <p:cNvSpPr/>
          <p:nvPr/>
        </p:nvSpPr>
        <p:spPr>
          <a:xfrm>
            <a:off x="9236954" y="4070196"/>
            <a:ext cx="4263885" cy="509241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="" xmlns:a16="http://schemas.microsoft.com/office/drawing/2014/main" id="{A10BA1AA-9808-4B34-8A35-A12023899248}"/>
              </a:ext>
            </a:extLst>
          </p:cNvPr>
          <p:cNvSpPr/>
          <p:nvPr/>
        </p:nvSpPr>
        <p:spPr>
          <a:xfrm>
            <a:off x="-129738" y="1923112"/>
            <a:ext cx="801710" cy="961166"/>
          </a:xfrm>
          <a:custGeom>
            <a:avLst/>
            <a:gdLst>
              <a:gd name="connsiteX0" fmla="*/ 788975 w 801709"/>
              <a:gd name="connsiteY0" fmla="*/ 1973 h 961165"/>
              <a:gd name="connsiteX1" fmla="*/ 801378 w 801709"/>
              <a:gd name="connsiteY1" fmla="*/ 14818 h 961165"/>
              <a:gd name="connsiteX2" fmla="*/ 788754 w 801709"/>
              <a:gd name="connsiteY2" fmla="*/ 33864 h 961165"/>
              <a:gd name="connsiteX3" fmla="*/ 705261 w 801709"/>
              <a:gd name="connsiteY3" fmla="*/ 128209 h 961165"/>
              <a:gd name="connsiteX4" fmla="*/ 541376 w 801709"/>
              <a:gd name="connsiteY4" fmla="*/ 738128 h 961165"/>
              <a:gd name="connsiteX5" fmla="*/ 434186 w 801709"/>
              <a:gd name="connsiteY5" fmla="*/ 859271 h 961165"/>
              <a:gd name="connsiteX6" fmla="*/ 14063 w 801709"/>
              <a:gd name="connsiteY6" fmla="*/ 960702 h 961165"/>
              <a:gd name="connsiteX7" fmla="*/ 1661 w 801709"/>
              <a:gd name="connsiteY7" fmla="*/ 947636 h 961165"/>
              <a:gd name="connsiteX8" fmla="*/ 14285 w 801709"/>
              <a:gd name="connsiteY8" fmla="*/ 928590 h 961165"/>
              <a:gd name="connsiteX9" fmla="*/ 97778 w 801709"/>
              <a:gd name="connsiteY9" fmla="*/ 834245 h 961165"/>
              <a:gd name="connsiteX10" fmla="*/ 261663 w 801709"/>
              <a:gd name="connsiteY10" fmla="*/ 224325 h 961165"/>
              <a:gd name="connsiteX11" fmla="*/ 368853 w 801709"/>
              <a:gd name="connsiteY11" fmla="*/ 103183 h 961165"/>
              <a:gd name="connsiteX12" fmla="*/ 788975 w 801709"/>
              <a:gd name="connsiteY12" fmla="*/ 1973 h 961165"/>
              <a:gd name="connsiteX13" fmla="*/ 682007 w 801709"/>
              <a:gd name="connsiteY13" fmla="*/ 122894 h 961165"/>
              <a:gd name="connsiteX14" fmla="*/ 717885 w 801709"/>
              <a:gd name="connsiteY14" fmla="*/ 50917 h 961165"/>
              <a:gd name="connsiteX15" fmla="*/ 368631 w 801709"/>
              <a:gd name="connsiteY15" fmla="*/ 135074 h 961165"/>
              <a:gd name="connsiteX16" fmla="*/ 285138 w 801709"/>
              <a:gd name="connsiteY16" fmla="*/ 229641 h 961165"/>
              <a:gd name="connsiteX17" fmla="*/ 121253 w 801709"/>
              <a:gd name="connsiteY17" fmla="*/ 839560 h 961165"/>
              <a:gd name="connsiteX18" fmla="*/ 85375 w 801709"/>
              <a:gd name="connsiteY18" fmla="*/ 911537 h 961165"/>
              <a:gd name="connsiteX19" fmla="*/ 434629 w 801709"/>
              <a:gd name="connsiteY19" fmla="*/ 827379 h 961165"/>
              <a:gd name="connsiteX20" fmla="*/ 518121 w 801709"/>
              <a:gd name="connsiteY20" fmla="*/ 732813 h 961165"/>
              <a:gd name="connsiteX21" fmla="*/ 682007 w 801709"/>
              <a:gd name="connsiteY21" fmla="*/ 122894 h 96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1709" h="961165">
                <a:moveTo>
                  <a:pt x="788975" y="1973"/>
                </a:moveTo>
                <a:cubicBezTo>
                  <a:pt x="795841" y="201"/>
                  <a:pt x="801378" y="6181"/>
                  <a:pt x="801378" y="14818"/>
                </a:cubicBezTo>
                <a:cubicBezTo>
                  <a:pt x="801378" y="23677"/>
                  <a:pt x="795841" y="32092"/>
                  <a:pt x="788754" y="33864"/>
                </a:cubicBezTo>
                <a:cubicBezTo>
                  <a:pt x="751769" y="42723"/>
                  <a:pt x="718106" y="80593"/>
                  <a:pt x="705261" y="128209"/>
                </a:cubicBezTo>
                <a:lnTo>
                  <a:pt x="541376" y="738128"/>
                </a:lnTo>
                <a:cubicBezTo>
                  <a:pt x="524987" y="799253"/>
                  <a:pt x="482022" y="847976"/>
                  <a:pt x="434186" y="859271"/>
                </a:cubicBezTo>
                <a:lnTo>
                  <a:pt x="14063" y="960702"/>
                </a:lnTo>
                <a:cubicBezTo>
                  <a:pt x="7198" y="962474"/>
                  <a:pt x="1661" y="956495"/>
                  <a:pt x="1661" y="947636"/>
                </a:cubicBezTo>
                <a:cubicBezTo>
                  <a:pt x="1661" y="938777"/>
                  <a:pt x="7198" y="930361"/>
                  <a:pt x="14285" y="928590"/>
                </a:cubicBezTo>
                <a:cubicBezTo>
                  <a:pt x="51270" y="919731"/>
                  <a:pt x="84933" y="881639"/>
                  <a:pt x="97778" y="834245"/>
                </a:cubicBezTo>
                <a:lnTo>
                  <a:pt x="261663" y="224325"/>
                </a:lnTo>
                <a:cubicBezTo>
                  <a:pt x="278052" y="163201"/>
                  <a:pt x="321016" y="114478"/>
                  <a:pt x="368853" y="103183"/>
                </a:cubicBezTo>
                <a:lnTo>
                  <a:pt x="788975" y="1973"/>
                </a:lnTo>
                <a:close/>
                <a:moveTo>
                  <a:pt x="682007" y="122894"/>
                </a:moveTo>
                <a:cubicBezTo>
                  <a:pt x="689315" y="95653"/>
                  <a:pt x="701939" y="71070"/>
                  <a:pt x="717885" y="50917"/>
                </a:cubicBezTo>
                <a:lnTo>
                  <a:pt x="368631" y="135074"/>
                </a:lnTo>
                <a:cubicBezTo>
                  <a:pt x="331425" y="143933"/>
                  <a:pt x="297984" y="182025"/>
                  <a:pt x="285138" y="229641"/>
                </a:cubicBezTo>
                <a:lnTo>
                  <a:pt x="121253" y="839560"/>
                </a:lnTo>
                <a:cubicBezTo>
                  <a:pt x="113945" y="866800"/>
                  <a:pt x="101321" y="891383"/>
                  <a:pt x="85375" y="911537"/>
                </a:cubicBezTo>
                <a:lnTo>
                  <a:pt x="434629" y="827379"/>
                </a:lnTo>
                <a:cubicBezTo>
                  <a:pt x="471835" y="818521"/>
                  <a:pt x="505276" y="780428"/>
                  <a:pt x="518121" y="732813"/>
                </a:cubicBezTo>
                <a:lnTo>
                  <a:pt x="682007" y="122894"/>
                </a:lnTo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="" xmlns:a16="http://schemas.microsoft.com/office/drawing/2014/main" id="{D3665D42-54FA-492C-832D-C8E026BDE786}"/>
              </a:ext>
            </a:extLst>
          </p:cNvPr>
          <p:cNvSpPr/>
          <p:nvPr/>
        </p:nvSpPr>
        <p:spPr>
          <a:xfrm>
            <a:off x="183597" y="1290009"/>
            <a:ext cx="1075951" cy="1285023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="" xmlns:a16="http://schemas.microsoft.com/office/drawing/2014/main" id="{3A1702F1-D86D-4CCE-B89F-8FC3E38C1CAB}"/>
              </a:ext>
            </a:extLst>
          </p:cNvPr>
          <p:cNvSpPr/>
          <p:nvPr/>
        </p:nvSpPr>
        <p:spPr>
          <a:xfrm>
            <a:off x="10510118" y="1262160"/>
            <a:ext cx="858778" cy="1029585"/>
          </a:xfrm>
          <a:custGeom>
            <a:avLst/>
            <a:gdLst>
              <a:gd name="connsiteX0" fmla="*/ 788975 w 801709"/>
              <a:gd name="connsiteY0" fmla="*/ 1973 h 961165"/>
              <a:gd name="connsiteX1" fmla="*/ 801378 w 801709"/>
              <a:gd name="connsiteY1" fmla="*/ 14818 h 961165"/>
              <a:gd name="connsiteX2" fmla="*/ 788754 w 801709"/>
              <a:gd name="connsiteY2" fmla="*/ 33864 h 961165"/>
              <a:gd name="connsiteX3" fmla="*/ 705261 w 801709"/>
              <a:gd name="connsiteY3" fmla="*/ 128209 h 961165"/>
              <a:gd name="connsiteX4" fmla="*/ 541376 w 801709"/>
              <a:gd name="connsiteY4" fmla="*/ 738128 h 961165"/>
              <a:gd name="connsiteX5" fmla="*/ 434186 w 801709"/>
              <a:gd name="connsiteY5" fmla="*/ 859271 h 961165"/>
              <a:gd name="connsiteX6" fmla="*/ 14063 w 801709"/>
              <a:gd name="connsiteY6" fmla="*/ 960702 h 961165"/>
              <a:gd name="connsiteX7" fmla="*/ 1661 w 801709"/>
              <a:gd name="connsiteY7" fmla="*/ 947636 h 961165"/>
              <a:gd name="connsiteX8" fmla="*/ 14285 w 801709"/>
              <a:gd name="connsiteY8" fmla="*/ 928590 h 961165"/>
              <a:gd name="connsiteX9" fmla="*/ 97778 w 801709"/>
              <a:gd name="connsiteY9" fmla="*/ 834245 h 961165"/>
              <a:gd name="connsiteX10" fmla="*/ 261663 w 801709"/>
              <a:gd name="connsiteY10" fmla="*/ 224325 h 961165"/>
              <a:gd name="connsiteX11" fmla="*/ 368853 w 801709"/>
              <a:gd name="connsiteY11" fmla="*/ 103183 h 961165"/>
              <a:gd name="connsiteX12" fmla="*/ 788975 w 801709"/>
              <a:gd name="connsiteY12" fmla="*/ 1973 h 961165"/>
              <a:gd name="connsiteX13" fmla="*/ 682007 w 801709"/>
              <a:gd name="connsiteY13" fmla="*/ 122894 h 961165"/>
              <a:gd name="connsiteX14" fmla="*/ 717885 w 801709"/>
              <a:gd name="connsiteY14" fmla="*/ 50917 h 961165"/>
              <a:gd name="connsiteX15" fmla="*/ 368631 w 801709"/>
              <a:gd name="connsiteY15" fmla="*/ 135074 h 961165"/>
              <a:gd name="connsiteX16" fmla="*/ 285138 w 801709"/>
              <a:gd name="connsiteY16" fmla="*/ 229641 h 961165"/>
              <a:gd name="connsiteX17" fmla="*/ 121253 w 801709"/>
              <a:gd name="connsiteY17" fmla="*/ 839560 h 961165"/>
              <a:gd name="connsiteX18" fmla="*/ 85375 w 801709"/>
              <a:gd name="connsiteY18" fmla="*/ 911537 h 961165"/>
              <a:gd name="connsiteX19" fmla="*/ 434629 w 801709"/>
              <a:gd name="connsiteY19" fmla="*/ 827379 h 961165"/>
              <a:gd name="connsiteX20" fmla="*/ 518121 w 801709"/>
              <a:gd name="connsiteY20" fmla="*/ 732813 h 961165"/>
              <a:gd name="connsiteX21" fmla="*/ 682007 w 801709"/>
              <a:gd name="connsiteY21" fmla="*/ 122894 h 96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01709" h="961165">
                <a:moveTo>
                  <a:pt x="788975" y="1973"/>
                </a:moveTo>
                <a:cubicBezTo>
                  <a:pt x="795841" y="201"/>
                  <a:pt x="801378" y="6181"/>
                  <a:pt x="801378" y="14818"/>
                </a:cubicBezTo>
                <a:cubicBezTo>
                  <a:pt x="801378" y="23677"/>
                  <a:pt x="795841" y="32092"/>
                  <a:pt x="788754" y="33864"/>
                </a:cubicBezTo>
                <a:cubicBezTo>
                  <a:pt x="751769" y="42723"/>
                  <a:pt x="718106" y="80593"/>
                  <a:pt x="705261" y="128209"/>
                </a:cubicBezTo>
                <a:lnTo>
                  <a:pt x="541376" y="738128"/>
                </a:lnTo>
                <a:cubicBezTo>
                  <a:pt x="524987" y="799253"/>
                  <a:pt x="482022" y="847976"/>
                  <a:pt x="434186" y="859271"/>
                </a:cubicBezTo>
                <a:lnTo>
                  <a:pt x="14063" y="960702"/>
                </a:lnTo>
                <a:cubicBezTo>
                  <a:pt x="7198" y="962474"/>
                  <a:pt x="1661" y="956495"/>
                  <a:pt x="1661" y="947636"/>
                </a:cubicBezTo>
                <a:cubicBezTo>
                  <a:pt x="1661" y="938777"/>
                  <a:pt x="7198" y="930361"/>
                  <a:pt x="14285" y="928590"/>
                </a:cubicBezTo>
                <a:cubicBezTo>
                  <a:pt x="51270" y="919731"/>
                  <a:pt x="84933" y="881639"/>
                  <a:pt x="97778" y="834245"/>
                </a:cubicBezTo>
                <a:lnTo>
                  <a:pt x="261663" y="224325"/>
                </a:lnTo>
                <a:cubicBezTo>
                  <a:pt x="278052" y="163201"/>
                  <a:pt x="321016" y="114478"/>
                  <a:pt x="368853" y="103183"/>
                </a:cubicBezTo>
                <a:lnTo>
                  <a:pt x="788975" y="1973"/>
                </a:lnTo>
                <a:close/>
                <a:moveTo>
                  <a:pt x="682007" y="122894"/>
                </a:moveTo>
                <a:cubicBezTo>
                  <a:pt x="689315" y="95653"/>
                  <a:pt x="701939" y="71070"/>
                  <a:pt x="717885" y="50917"/>
                </a:cubicBezTo>
                <a:lnTo>
                  <a:pt x="368631" y="135074"/>
                </a:lnTo>
                <a:cubicBezTo>
                  <a:pt x="331425" y="143933"/>
                  <a:pt x="297984" y="182025"/>
                  <a:pt x="285138" y="229641"/>
                </a:cubicBezTo>
                <a:lnTo>
                  <a:pt x="121253" y="839560"/>
                </a:lnTo>
                <a:cubicBezTo>
                  <a:pt x="113945" y="866800"/>
                  <a:pt x="101321" y="891383"/>
                  <a:pt x="85375" y="911537"/>
                </a:cubicBezTo>
                <a:lnTo>
                  <a:pt x="434629" y="827379"/>
                </a:lnTo>
                <a:cubicBezTo>
                  <a:pt x="471835" y="818521"/>
                  <a:pt x="505276" y="780428"/>
                  <a:pt x="518121" y="732813"/>
                </a:cubicBezTo>
                <a:lnTo>
                  <a:pt x="682007" y="122894"/>
                </a:lnTo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8" name="Прямая со стрелкой 97">
            <a:extLst>
              <a:ext uri="{FF2B5EF4-FFF2-40B4-BE49-F238E27FC236}">
                <a16:creationId xmlns="" xmlns:a16="http://schemas.microsoft.com/office/drawing/2014/main" id="{75307F3F-A4A9-48EC-B0B3-3D4EB50E2DFE}"/>
              </a:ext>
            </a:extLst>
          </p:cNvPr>
          <p:cNvCxnSpPr>
            <a:cxnSpLocks/>
          </p:cNvCxnSpPr>
          <p:nvPr/>
        </p:nvCxnSpPr>
        <p:spPr>
          <a:xfrm rot="5400000" flipV="1">
            <a:off x="2034592" y="7817655"/>
            <a:ext cx="0" cy="2576634"/>
          </a:xfrm>
          <a:prstGeom prst="straightConnector1">
            <a:avLst/>
          </a:prstGeom>
          <a:noFill/>
          <a:ln w="60325" cap="rnd" cmpd="sng" algn="ctr">
            <a:solidFill>
              <a:srgbClr val="FFD415"/>
            </a:solidFill>
            <a:prstDash val="sysDot"/>
            <a:round/>
            <a:tailEnd type="none" w="lg" len="lg"/>
          </a:ln>
          <a:effectLst/>
        </p:spPr>
      </p:cxnSp>
      <p:sp>
        <p:nvSpPr>
          <p:cNvPr id="38" name="Заголовок 1">
            <a:extLst>
              <a:ext uri="{FF2B5EF4-FFF2-40B4-BE49-F238E27FC236}">
                <a16:creationId xmlns="" xmlns:a16="http://schemas.microsoft.com/office/drawing/2014/main" id="{B60FBF71-D6E2-420D-89D0-9C656008FF91}"/>
              </a:ext>
            </a:extLst>
          </p:cNvPr>
          <p:cNvSpPr txBox="1">
            <a:spLocks/>
          </p:cNvSpPr>
          <p:nvPr/>
        </p:nvSpPr>
        <p:spPr>
          <a:xfrm>
            <a:off x="898771" y="458728"/>
            <a:ext cx="10427686" cy="2224756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endParaRPr lang="ru-RU" sz="3200" dirty="0">
              <a:solidFill>
                <a:srgbClr val="624E33"/>
              </a:solidFill>
              <a:uFill>
                <a:solidFill>
                  <a:schemeClr val="accent5"/>
                </a:solidFill>
              </a:uFill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="" xmlns:a16="http://schemas.microsoft.com/office/drawing/2014/main" id="{DCAF3158-A891-4A98-9B73-F90296C6773E}"/>
              </a:ext>
            </a:extLst>
          </p:cNvPr>
          <p:cNvGrpSpPr/>
          <p:nvPr/>
        </p:nvGrpSpPr>
        <p:grpSpPr>
          <a:xfrm>
            <a:off x="6959965" y="1555566"/>
            <a:ext cx="4630628" cy="1100297"/>
            <a:chOff x="5776797" y="1350286"/>
            <a:chExt cx="4630628" cy="1100297"/>
          </a:xfrm>
        </p:grpSpPr>
        <p:sp>
          <p:nvSpPr>
            <p:cNvPr id="48" name="Полилиния: фигура 47">
              <a:extLst>
                <a:ext uri="{FF2B5EF4-FFF2-40B4-BE49-F238E27FC236}">
                  <a16:creationId xmlns="" xmlns:a16="http://schemas.microsoft.com/office/drawing/2014/main" id="{44DFC49A-D1DE-44F8-9AB0-DA4699ABA8D5}"/>
                </a:ext>
              </a:extLst>
            </p:cNvPr>
            <p:cNvSpPr/>
            <p:nvPr/>
          </p:nvSpPr>
          <p:spPr>
            <a:xfrm>
              <a:off x="6546994" y="1350286"/>
              <a:ext cx="489905" cy="585101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Объект 2">
              <a:extLst>
                <a:ext uri="{FF2B5EF4-FFF2-40B4-BE49-F238E27FC236}">
                  <a16:creationId xmlns="" xmlns:a16="http://schemas.microsoft.com/office/drawing/2014/main" id="{8EC52BC5-75DC-48C5-8315-27235FEB38F1}"/>
                </a:ext>
              </a:extLst>
            </p:cNvPr>
            <p:cNvSpPr txBox="1">
              <a:spLocks/>
            </p:cNvSpPr>
            <p:nvPr/>
          </p:nvSpPr>
          <p:spPr>
            <a:xfrm>
              <a:off x="6636288" y="1406639"/>
              <a:ext cx="1551789" cy="104394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/>
              </a:r>
              <a:b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DADDA8DE-A3B3-48D1-8215-9D9B379E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6797" y="1481688"/>
              <a:ext cx="646091" cy="905735"/>
            </a:xfrm>
            <a:prstGeom prst="rect">
              <a:avLst/>
            </a:prstGeom>
          </p:spPr>
        </p:pic>
        <p:sp>
          <p:nvSpPr>
            <p:cNvPr id="51" name="Прямоугольник 50">
              <a:extLst>
                <a:ext uri="{FF2B5EF4-FFF2-40B4-BE49-F238E27FC236}">
                  <a16:creationId xmlns="" xmlns:a16="http://schemas.microsoft.com/office/drawing/2014/main" id="{87B43904-709B-41CC-806B-D82FC2B30C56}"/>
                </a:ext>
              </a:extLst>
            </p:cNvPr>
            <p:cNvSpPr/>
            <p:nvPr/>
          </p:nvSpPr>
          <p:spPr>
            <a:xfrm>
              <a:off x="6636461" y="1803238"/>
              <a:ext cx="37709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ru-RU" dirty="0">
                  <a:solidFill>
                    <a:srgbClr val="3C3837"/>
                  </a:solidFill>
                </a:rPr>
                <a:t>конкурсов</a:t>
              </a:r>
              <a:br>
                <a:rPr lang="ru-RU" dirty="0">
                  <a:solidFill>
                    <a:srgbClr val="3C3837"/>
                  </a:solidFill>
                </a:rPr>
              </a:br>
              <a:r>
                <a:rPr lang="ru-RU" dirty="0">
                  <a:solidFill>
                    <a:srgbClr val="3C3837"/>
                  </a:solidFill>
                </a:rPr>
                <a:t>с апреля 2017 года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BA839CA9-CB8C-4C12-954D-C2C203D6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>
                <a:uFill>
                  <a:solidFill>
                    <a:schemeClr val="accent5"/>
                  </a:solidFill>
                </a:uFill>
              </a:rPr>
              <a:t>Конкурсы на предоставление грантов</a:t>
            </a:r>
            <a:endParaRPr lang="ru-RU" sz="3000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E70F3E1-4C07-4571-B242-E9E7C8CE3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0365" y="1080887"/>
            <a:ext cx="4946922" cy="2068126"/>
          </a:xfrm>
          <a:prstGeom prst="rect">
            <a:avLst/>
          </a:prstGeom>
        </p:spPr>
      </p:pic>
      <p:sp>
        <p:nvSpPr>
          <p:cNvPr id="57" name="Прямоугольник 56">
            <a:extLst>
              <a:ext uri="{FF2B5EF4-FFF2-40B4-BE49-F238E27FC236}">
                <a16:creationId xmlns="" xmlns:a16="http://schemas.microsoft.com/office/drawing/2014/main" id="{7BA52BC6-9F61-4107-BB97-FC010C3F0D6F}"/>
              </a:ext>
            </a:extLst>
          </p:cNvPr>
          <p:cNvSpPr/>
          <p:nvPr/>
        </p:nvSpPr>
        <p:spPr>
          <a:xfrm rot="5400000">
            <a:off x="4948673" y="-755331"/>
            <a:ext cx="2389120" cy="10954541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</a:t>
            </a:r>
          </a:p>
        </p:txBody>
      </p:sp>
      <p:grpSp>
        <p:nvGrpSpPr>
          <p:cNvPr id="61" name="Группа 60">
            <a:extLst>
              <a:ext uri="{FF2B5EF4-FFF2-40B4-BE49-F238E27FC236}">
                <a16:creationId xmlns="" xmlns:a16="http://schemas.microsoft.com/office/drawing/2014/main" id="{17C79059-FFEF-4EC1-BDD4-F75A78BDF38F}"/>
              </a:ext>
            </a:extLst>
          </p:cNvPr>
          <p:cNvGrpSpPr/>
          <p:nvPr/>
        </p:nvGrpSpPr>
        <p:grpSpPr>
          <a:xfrm>
            <a:off x="6622392" y="3816831"/>
            <a:ext cx="2250760" cy="1865403"/>
            <a:chOff x="6976657" y="3408039"/>
            <a:chExt cx="2250760" cy="1865403"/>
          </a:xfrm>
        </p:grpSpPr>
        <p:sp>
          <p:nvSpPr>
            <p:cNvPr id="40" name="Полилиния: фигура 39">
              <a:extLst>
                <a:ext uri="{FF2B5EF4-FFF2-40B4-BE49-F238E27FC236}">
                  <a16:creationId xmlns="" xmlns:a16="http://schemas.microsoft.com/office/drawing/2014/main" id="{DC0E09A8-3A37-483A-940E-A5D8D98652A9}"/>
                </a:ext>
              </a:extLst>
            </p:cNvPr>
            <p:cNvSpPr/>
            <p:nvPr/>
          </p:nvSpPr>
          <p:spPr>
            <a:xfrm>
              <a:off x="7207753" y="4184073"/>
              <a:ext cx="465513" cy="555969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69FEB3E1-C356-4D7C-A9D6-63A214B562A4}"/>
                </a:ext>
              </a:extLst>
            </p:cNvPr>
            <p:cNvSpPr/>
            <p:nvPr/>
          </p:nvSpPr>
          <p:spPr>
            <a:xfrm>
              <a:off x="6976657" y="4190068"/>
              <a:ext cx="2250760" cy="108337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algn="ctr">
                <a:defRPr/>
              </a:pPr>
              <a:r>
                <a:rPr lang="ru-RU" sz="3200" b="1" dirty="0">
                  <a:solidFill>
                    <a:srgbClr val="3C3837"/>
                  </a:solidFill>
                  <a:cs typeface="Calibri"/>
                </a:rPr>
                <a:t>33 </a:t>
              </a:r>
              <a:r>
                <a:rPr lang="ru-RU" sz="2400" b="1" dirty="0">
                  <a:solidFill>
                    <a:srgbClr val="3C3837"/>
                  </a:solidFill>
                  <a:cs typeface="Calibri"/>
                </a:rPr>
                <a:t>млрд ₽</a:t>
              </a:r>
              <a:r>
                <a:rPr lang="ru-RU" sz="3200" baseline="30000" dirty="0">
                  <a:solidFill>
                    <a:srgbClr val="3C3837"/>
                  </a:solidFill>
                  <a:cs typeface="Calibri"/>
                </a:rPr>
                <a:t> </a:t>
              </a:r>
            </a:p>
            <a:p>
              <a:pPr lvl="0" algn="ctr">
                <a:lnSpc>
                  <a:spcPct val="90000"/>
                </a:lnSpc>
                <a:defRPr/>
              </a:pPr>
              <a:r>
                <a:rPr lang="ru-RU" dirty="0">
                  <a:solidFill>
                    <a:srgbClr val="3C3837"/>
                  </a:solidFill>
                </a:rPr>
                <a:t>общая сумма поддержки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E2DB2398-D8B2-4700-815F-A469A6D7D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706097" y="3408039"/>
              <a:ext cx="735016" cy="735016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="" xmlns:a16="http://schemas.microsoft.com/office/drawing/2014/main" id="{80F31421-3AF0-40A7-BCCC-C2E50DD818E6}"/>
              </a:ext>
            </a:extLst>
          </p:cNvPr>
          <p:cNvGrpSpPr/>
          <p:nvPr/>
        </p:nvGrpSpPr>
        <p:grpSpPr>
          <a:xfrm>
            <a:off x="3467603" y="3799899"/>
            <a:ext cx="2448904" cy="2267699"/>
            <a:chOff x="4750793" y="3391107"/>
            <a:chExt cx="2448904" cy="2267699"/>
          </a:xfrm>
        </p:grpSpPr>
        <p:sp>
          <p:nvSpPr>
            <p:cNvPr id="44" name="Полилиния: фигура 43">
              <a:extLst>
                <a:ext uri="{FF2B5EF4-FFF2-40B4-BE49-F238E27FC236}">
                  <a16:creationId xmlns="" xmlns:a16="http://schemas.microsoft.com/office/drawing/2014/main" id="{C7AF36BB-8F33-47D7-931B-3A2357DCF001}"/>
                </a:ext>
              </a:extLst>
            </p:cNvPr>
            <p:cNvSpPr/>
            <p:nvPr/>
          </p:nvSpPr>
          <p:spPr>
            <a:xfrm>
              <a:off x="5210724" y="4184073"/>
              <a:ext cx="465513" cy="555969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="" xmlns:a16="http://schemas.microsoft.com/office/drawing/2014/main" id="{DC0773A0-6D9C-49E2-860E-52FBFD01B171}"/>
                </a:ext>
              </a:extLst>
            </p:cNvPr>
            <p:cNvSpPr/>
            <p:nvPr/>
          </p:nvSpPr>
          <p:spPr>
            <a:xfrm>
              <a:off x="4750793" y="4236878"/>
              <a:ext cx="2448904" cy="1421928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ru-RU" sz="3200" b="1" dirty="0">
                  <a:solidFill>
                    <a:srgbClr val="3C3837"/>
                  </a:solidFill>
                  <a:cs typeface="Calibri"/>
                </a:rPr>
                <a:t>15 877</a:t>
              </a:r>
              <a:br>
                <a:rPr lang="ru-RU" sz="3200" b="1" dirty="0">
                  <a:solidFill>
                    <a:srgbClr val="3C3837"/>
                  </a:solidFill>
                  <a:cs typeface="Calibri"/>
                </a:rPr>
              </a:br>
              <a:r>
                <a:rPr lang="ru-RU" dirty="0">
                  <a:solidFill>
                    <a:srgbClr val="3C3837"/>
                  </a:solidFill>
                </a:rPr>
                <a:t>проектов получили поддержку</a:t>
              </a:r>
              <a:br>
                <a:rPr lang="ru-RU" dirty="0">
                  <a:solidFill>
                    <a:srgbClr val="3C3837"/>
                  </a:solidFill>
                </a:rPr>
              </a:br>
              <a:endParaRPr lang="ru-RU" sz="2800" dirty="0">
                <a:solidFill>
                  <a:srgbClr val="3C3837"/>
                </a:solidFill>
                <a:cs typeface="Calibri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2B28C797-D4C4-4500-A483-7652217EB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679636" y="3391107"/>
              <a:ext cx="591218" cy="774366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A5C1C61D-0078-4E10-A0F3-0B976367D455}"/>
              </a:ext>
            </a:extLst>
          </p:cNvPr>
          <p:cNvGrpSpPr/>
          <p:nvPr/>
        </p:nvGrpSpPr>
        <p:grpSpPr>
          <a:xfrm>
            <a:off x="571499" y="3808917"/>
            <a:ext cx="2650080" cy="1618022"/>
            <a:chOff x="2540219" y="3400125"/>
            <a:chExt cx="2650080" cy="1618022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96C8A0B7-C9EC-4CF6-BF5F-41EC84A906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580469" y="3400125"/>
              <a:ext cx="491018" cy="694488"/>
            </a:xfrm>
            <a:prstGeom prst="rect">
              <a:avLst/>
            </a:prstGeom>
          </p:spPr>
        </p:pic>
        <p:sp>
          <p:nvSpPr>
            <p:cNvPr id="54" name="Полилиния: фигура 53">
              <a:extLst>
                <a:ext uri="{FF2B5EF4-FFF2-40B4-BE49-F238E27FC236}">
                  <a16:creationId xmlns="" xmlns:a16="http://schemas.microsoft.com/office/drawing/2014/main" id="{452E7412-B1B7-45C5-8DCE-BD7A3BAE99CC}"/>
                </a:ext>
              </a:extLst>
            </p:cNvPr>
            <p:cNvSpPr/>
            <p:nvPr/>
          </p:nvSpPr>
          <p:spPr>
            <a:xfrm>
              <a:off x="3132326" y="4165415"/>
              <a:ext cx="465513" cy="555969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Прямоугольник 54">
              <a:extLst>
                <a:ext uri="{FF2B5EF4-FFF2-40B4-BE49-F238E27FC236}">
                  <a16:creationId xmlns="" xmlns:a16="http://schemas.microsoft.com/office/drawing/2014/main" id="{7D8889AC-E543-4F74-804C-B04E2E786715}"/>
                </a:ext>
              </a:extLst>
            </p:cNvPr>
            <p:cNvSpPr/>
            <p:nvPr/>
          </p:nvSpPr>
          <p:spPr>
            <a:xfrm>
              <a:off x="2540219" y="4184073"/>
              <a:ext cx="2650080" cy="83407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algn="ctr">
                <a:defRPr/>
              </a:pPr>
              <a:r>
                <a:rPr lang="ru-RU" sz="3200" b="1" dirty="0">
                  <a:solidFill>
                    <a:srgbClr val="3C3837"/>
                  </a:solidFill>
                  <a:cs typeface="Calibri"/>
                </a:rPr>
                <a:t>77 506 </a:t>
              </a:r>
            </a:p>
            <a:p>
              <a:pPr lvl="0" algn="ctr">
                <a:lnSpc>
                  <a:spcPct val="90000"/>
                </a:lnSpc>
                <a:defRPr/>
              </a:pPr>
              <a:r>
                <a:rPr lang="ru-RU" dirty="0">
                  <a:solidFill>
                    <a:srgbClr val="3C3837"/>
                  </a:solidFill>
                </a:rPr>
                <a:t>проектов подано</a:t>
              </a:r>
              <a:endParaRPr kumimoji="0" lang="ru-RU" sz="180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9A870365-88C2-47D9-B1C2-1749F591AD35}"/>
              </a:ext>
            </a:extLst>
          </p:cNvPr>
          <p:cNvGrpSpPr/>
          <p:nvPr/>
        </p:nvGrpSpPr>
        <p:grpSpPr>
          <a:xfrm>
            <a:off x="9135624" y="4592865"/>
            <a:ext cx="2390416" cy="1089369"/>
            <a:chOff x="8618761" y="1818834"/>
            <a:chExt cx="2390416" cy="1089369"/>
          </a:xfrm>
        </p:grpSpPr>
        <p:sp>
          <p:nvSpPr>
            <p:cNvPr id="34" name="Полилиния: фигура 33">
              <a:extLst>
                <a:ext uri="{FF2B5EF4-FFF2-40B4-BE49-F238E27FC236}">
                  <a16:creationId xmlns="" xmlns:a16="http://schemas.microsoft.com/office/drawing/2014/main" id="{382E754A-BDAB-432E-AE58-9F15F3476A3F}"/>
                </a:ext>
              </a:extLst>
            </p:cNvPr>
            <p:cNvSpPr/>
            <p:nvPr/>
          </p:nvSpPr>
          <p:spPr>
            <a:xfrm>
              <a:off x="8989513" y="1818834"/>
              <a:ext cx="465513" cy="555969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8D5DB137-712E-4418-92CD-A4D8131E1C2B}"/>
                </a:ext>
              </a:extLst>
            </p:cNvPr>
            <p:cNvSpPr/>
            <p:nvPr/>
          </p:nvSpPr>
          <p:spPr>
            <a:xfrm>
              <a:off x="8618761" y="1824829"/>
              <a:ext cx="2390416" cy="1083374"/>
            </a:xfrm>
            <a:prstGeom prst="rect">
              <a:avLst/>
            </a:prstGeom>
          </p:spPr>
          <p:txBody>
            <a:bodyPr wrap="square" anchor="t">
              <a:spAutoFit/>
            </a:bodyPr>
            <a:lstStyle/>
            <a:p>
              <a:pPr lvl="0" algn="ctr">
                <a:defRPr/>
              </a:pPr>
              <a:r>
                <a:rPr lang="ru-RU" sz="3200" b="1" dirty="0">
                  <a:solidFill>
                    <a:srgbClr val="3C3837"/>
                  </a:solidFill>
                  <a:cs typeface="Calibri"/>
                </a:rPr>
                <a:t>23 </a:t>
              </a:r>
              <a:r>
                <a:rPr lang="ru-RU" sz="2400" b="1" dirty="0">
                  <a:solidFill>
                    <a:srgbClr val="3C3837"/>
                  </a:solidFill>
                  <a:cs typeface="Calibri"/>
                </a:rPr>
                <a:t>млрд ₽</a:t>
              </a:r>
              <a:r>
                <a:rPr lang="ru-RU" sz="3200" baseline="30000" dirty="0">
                  <a:solidFill>
                    <a:srgbClr val="3C3837"/>
                  </a:solidFill>
                  <a:cs typeface="Calibri"/>
                </a:rPr>
                <a:t> </a:t>
              </a:r>
            </a:p>
            <a:p>
              <a:pPr lvl="0" algn="ctr">
                <a:lnSpc>
                  <a:spcPct val="90000"/>
                </a:lnSpc>
                <a:defRPr/>
              </a:pPr>
              <a:r>
                <a:rPr lang="ru-RU" sz="1800" dirty="0"/>
                <a:t>сумма привлекаемого софинансирования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ED26935-1B31-4629-A903-DB8D328CE2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38165" y="3881600"/>
            <a:ext cx="945630" cy="593922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E8D9CB09-3E8C-46B3-BF42-B38FC2417B1D}"/>
              </a:ext>
            </a:extLst>
          </p:cNvPr>
          <p:cNvGrpSpPr/>
          <p:nvPr/>
        </p:nvGrpSpPr>
        <p:grpSpPr>
          <a:xfrm>
            <a:off x="3195588" y="3806509"/>
            <a:ext cx="5774837" cy="1840725"/>
            <a:chOff x="4878796" y="1914860"/>
            <a:chExt cx="4264946" cy="3247185"/>
          </a:xfrm>
        </p:grpSpPr>
        <p:cxnSp>
          <p:nvCxnSpPr>
            <p:cNvPr id="58" name="Прямая со стрелкой 57">
              <a:extLst>
                <a:ext uri="{FF2B5EF4-FFF2-40B4-BE49-F238E27FC236}">
                  <a16:creationId xmlns="" xmlns:a16="http://schemas.microsoft.com/office/drawing/2014/main" id="{1F743606-F7A6-4F20-B9AF-791AA4B93A9D}"/>
                </a:ext>
              </a:extLst>
            </p:cNvPr>
            <p:cNvCxnSpPr>
              <a:cxnSpLocks/>
            </p:cNvCxnSpPr>
            <p:nvPr/>
          </p:nvCxnSpPr>
          <p:spPr>
            <a:xfrm>
              <a:off x="4878796" y="1914860"/>
              <a:ext cx="0" cy="3247185"/>
            </a:xfrm>
            <a:prstGeom prst="straightConnector1">
              <a:avLst/>
            </a:prstGeom>
            <a:noFill/>
            <a:ln w="28575" cap="rnd" cmpd="sng" algn="ctr">
              <a:solidFill>
                <a:srgbClr val="FFD415"/>
              </a:solidFill>
              <a:prstDash val="sysDot"/>
              <a:round/>
              <a:tailEnd type="none" w="lg" len="lg"/>
            </a:ln>
            <a:effectLst/>
          </p:spPr>
        </p:cxnSp>
        <p:cxnSp>
          <p:nvCxnSpPr>
            <p:cNvPr id="60" name="Прямая со стрелкой 59">
              <a:extLst>
                <a:ext uri="{FF2B5EF4-FFF2-40B4-BE49-F238E27FC236}">
                  <a16:creationId xmlns="" xmlns:a16="http://schemas.microsoft.com/office/drawing/2014/main" id="{FE3DC34E-0DB0-420D-9970-49A8AB365D2B}"/>
                </a:ext>
              </a:extLst>
            </p:cNvPr>
            <p:cNvCxnSpPr>
              <a:cxnSpLocks/>
            </p:cNvCxnSpPr>
            <p:nvPr/>
          </p:nvCxnSpPr>
          <p:spPr>
            <a:xfrm>
              <a:off x="7020302" y="1914860"/>
              <a:ext cx="0" cy="3247185"/>
            </a:xfrm>
            <a:prstGeom prst="straightConnector1">
              <a:avLst/>
            </a:prstGeom>
            <a:noFill/>
            <a:ln w="28575" cap="rnd" cmpd="sng" algn="ctr">
              <a:solidFill>
                <a:srgbClr val="FFD415"/>
              </a:solidFill>
              <a:prstDash val="sysDot"/>
              <a:round/>
              <a:tailEnd type="none" w="lg" len="lg"/>
            </a:ln>
            <a:effectLst/>
          </p:spPr>
        </p:cxnSp>
        <p:cxnSp>
          <p:nvCxnSpPr>
            <p:cNvPr id="35" name="Прямая со стрелкой 34">
              <a:extLst>
                <a:ext uri="{FF2B5EF4-FFF2-40B4-BE49-F238E27FC236}">
                  <a16:creationId xmlns="" xmlns:a16="http://schemas.microsoft.com/office/drawing/2014/main" id="{68B7AA00-6E9B-4765-91D3-CC060795C3BF}"/>
                </a:ext>
              </a:extLst>
            </p:cNvPr>
            <p:cNvCxnSpPr>
              <a:cxnSpLocks/>
            </p:cNvCxnSpPr>
            <p:nvPr/>
          </p:nvCxnSpPr>
          <p:spPr>
            <a:xfrm>
              <a:off x="9143742" y="1914860"/>
              <a:ext cx="0" cy="3247185"/>
            </a:xfrm>
            <a:prstGeom prst="straightConnector1">
              <a:avLst/>
            </a:prstGeom>
            <a:noFill/>
            <a:ln w="28575" cap="rnd" cmpd="sng" algn="ctr">
              <a:solidFill>
                <a:srgbClr val="FFD415"/>
              </a:solidFill>
              <a:prstDash val="sysDot"/>
              <a:round/>
              <a:tailEnd type="none" w="lg" len="lg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149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1FB4600D-2120-4CBF-B2F9-AFF871374EBF}"/>
              </a:ext>
            </a:extLst>
          </p:cNvPr>
          <p:cNvSpPr/>
          <p:nvPr/>
        </p:nvSpPr>
        <p:spPr>
          <a:xfrm>
            <a:off x="7240218" y="1120493"/>
            <a:ext cx="4179220" cy="5185457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9161B8D2-358F-4D08-9E32-54D3E81149D1}"/>
              </a:ext>
            </a:extLst>
          </p:cNvPr>
          <p:cNvSpPr/>
          <p:nvPr/>
        </p:nvSpPr>
        <p:spPr>
          <a:xfrm rot="5400000">
            <a:off x="-248931" y="2191135"/>
            <a:ext cx="5185457" cy="3044181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Заголовок 6">
            <a:extLst>
              <a:ext uri="{FF2B5EF4-FFF2-40B4-BE49-F238E27FC236}">
                <a16:creationId xmlns="" xmlns:a16="http://schemas.microsoft.com/office/drawing/2014/main" id="{7E64E1A8-33AA-4E3C-A4AF-EE0319E5A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Обучающие мероприятия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8719D97-798C-4180-9E1F-70A372FD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439AD-A166-441A-9978-3BDD957F123B}" type="slidenum">
              <a:rPr lang="ru-RU" noProof="0" smtClean="0"/>
              <a:pPr lvl="0"/>
              <a:t>3</a:t>
            </a:fld>
            <a:endParaRPr lang="ru-RU" noProof="0"/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9491F28-F1D0-4374-AD77-89496371A584}"/>
              </a:ext>
            </a:extLst>
          </p:cNvPr>
          <p:cNvSpPr txBox="1">
            <a:spLocks/>
          </p:cNvSpPr>
          <p:nvPr/>
        </p:nvSpPr>
        <p:spPr>
          <a:xfrm>
            <a:off x="608160" y="1354114"/>
            <a:ext cx="3205862" cy="2560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>
              <a:ln>
                <a:noFill/>
              </a:ln>
              <a:solidFill>
                <a:srgbClr val="E9DECD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="" xmlns:a16="http://schemas.microsoft.com/office/drawing/2014/main" id="{537D30AB-A5DD-4C18-BE00-37FE153B340F}"/>
              </a:ext>
            </a:extLst>
          </p:cNvPr>
          <p:cNvSpPr txBox="1">
            <a:spLocks/>
          </p:cNvSpPr>
          <p:nvPr/>
        </p:nvSpPr>
        <p:spPr>
          <a:xfrm>
            <a:off x="4722050" y="1396634"/>
            <a:ext cx="5086961" cy="4212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D4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Заголовок 6">
            <a:extLst>
              <a:ext uri="{FF2B5EF4-FFF2-40B4-BE49-F238E27FC236}">
                <a16:creationId xmlns="" xmlns:a16="http://schemas.microsoft.com/office/drawing/2014/main" id="{FA9C5523-CA1A-0642-88DD-4D9EC29BBFB4}"/>
              </a:ext>
            </a:extLst>
          </p:cNvPr>
          <p:cNvSpPr txBox="1">
            <a:spLocks/>
          </p:cNvSpPr>
          <p:nvPr/>
        </p:nvSpPr>
        <p:spPr>
          <a:xfrm>
            <a:off x="2179289" y="2330962"/>
            <a:ext cx="2731626" cy="860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is-IS" sz="2400" dirty="0"/>
              <a:t>373</a:t>
            </a:r>
            <a:r>
              <a:rPr lang="ru-RU" sz="1800" b="0" dirty="0">
                <a:solidFill>
                  <a:srgbClr val="3C3837"/>
                </a:solidFill>
                <a:latin typeface="Calibri" panose="020F0502020204030204"/>
              </a:rPr>
              <a:t/>
            </a:r>
            <a:br>
              <a:rPr lang="ru-RU" sz="1800" b="0" dirty="0">
                <a:solidFill>
                  <a:srgbClr val="3C3837"/>
                </a:solidFill>
                <a:latin typeface="Calibri" panose="020F0502020204030204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обучающих </a:t>
            </a:r>
            <a: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</a:rPr>
              <a:t/>
            </a:r>
            <a:br>
              <a:rPr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мероприятия</a:t>
            </a:r>
            <a:r>
              <a:rPr lang="ru-RU" sz="1800" b="0" dirty="0">
                <a:solidFill>
                  <a:srgbClr val="3C3837"/>
                </a:solidFill>
                <a:latin typeface="Calibri" panose="020F0502020204030204"/>
              </a:rPr>
              <a:t> </a:t>
            </a:r>
            <a:endParaRPr lang="ru-RU" dirty="0">
              <a:solidFill>
                <a:srgbClr val="3C3837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8" name="Пятиугольник 5">
            <a:extLst>
              <a:ext uri="{FF2B5EF4-FFF2-40B4-BE49-F238E27FC236}">
                <a16:creationId xmlns="" xmlns:a16="http://schemas.microsoft.com/office/drawing/2014/main" id="{50B74BCC-2C9F-46B1-BEDF-E02E76207631}"/>
              </a:ext>
            </a:extLst>
          </p:cNvPr>
          <p:cNvSpPr/>
          <p:nvPr/>
        </p:nvSpPr>
        <p:spPr>
          <a:xfrm>
            <a:off x="7296884" y="4315377"/>
            <a:ext cx="1861142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D415"/>
              </a:buClr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3C3837"/>
                </a:solidFill>
                <a:latin typeface="Calibri"/>
              </a:rPr>
              <a:t>4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ru-RU" sz="2400" b="1" dirty="0">
                <a:solidFill>
                  <a:srgbClr val="3C3837"/>
                </a:solidFill>
                <a:latin typeface="Calibri"/>
              </a:rPr>
              <a:t>011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человек прошли все 10 уроков онлайн-курса</a:t>
            </a:r>
          </a:p>
        </p:txBody>
      </p:sp>
      <p:sp>
        <p:nvSpPr>
          <p:cNvPr id="49" name="Пятиугольник 5">
            <a:extLst>
              <a:ext uri="{FF2B5EF4-FFF2-40B4-BE49-F238E27FC236}">
                <a16:creationId xmlns="" xmlns:a16="http://schemas.microsoft.com/office/drawing/2014/main" id="{336E6098-12A3-4602-81BE-39B2086F98C2}"/>
              </a:ext>
            </a:extLst>
          </p:cNvPr>
          <p:cNvSpPr/>
          <p:nvPr/>
        </p:nvSpPr>
        <p:spPr>
          <a:xfrm>
            <a:off x="7421140" y="2947373"/>
            <a:ext cx="1736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  <a:defRPr/>
            </a:pPr>
            <a:r>
              <a:rPr lang="en-US" sz="2400" b="1" dirty="0">
                <a:solidFill>
                  <a:srgbClr val="3C3837"/>
                </a:solidFill>
              </a:rPr>
              <a:t>2</a:t>
            </a:r>
            <a:r>
              <a:rPr lang="ru-RU" sz="2400" b="1" dirty="0">
                <a:solidFill>
                  <a:srgbClr val="3C3837"/>
                </a:solidFill>
              </a:rPr>
              <a:t>1 485</a:t>
            </a:r>
            <a:br>
              <a:rPr lang="ru-RU" sz="2400" b="1" dirty="0">
                <a:solidFill>
                  <a:srgbClr val="3C3837"/>
                </a:solidFill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регистраций</a:t>
            </a:r>
          </a:p>
        </p:txBody>
      </p:sp>
      <p:sp>
        <p:nvSpPr>
          <p:cNvPr id="51" name="Полилиния: фигура 50">
            <a:extLst>
              <a:ext uri="{FF2B5EF4-FFF2-40B4-BE49-F238E27FC236}">
                <a16:creationId xmlns="" xmlns:a16="http://schemas.microsoft.com/office/drawing/2014/main" id="{E2668D7A-C45C-4456-A2CA-A8011577BFDD}"/>
              </a:ext>
            </a:extLst>
          </p:cNvPr>
          <p:cNvSpPr/>
          <p:nvPr/>
        </p:nvSpPr>
        <p:spPr>
          <a:xfrm>
            <a:off x="8353693" y="1249825"/>
            <a:ext cx="382727" cy="45709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FBCB3AB6-7EB6-4A32-8E57-73D0EAFF631D}"/>
              </a:ext>
            </a:extLst>
          </p:cNvPr>
          <p:cNvSpPr/>
          <p:nvPr/>
        </p:nvSpPr>
        <p:spPr>
          <a:xfrm>
            <a:off x="7001288" y="1310330"/>
            <a:ext cx="469107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Онлайн-курс</a:t>
            </a:r>
            <a:br>
              <a:rPr kumimoji="0" lang="ru-RU" sz="2400" b="1" i="0" u="none" strike="noStrike" kern="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социальному </a:t>
            </a:r>
            <a:b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000" b="0" i="0" u="none" strike="noStrike" kern="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проектированию</a:t>
            </a: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="" xmlns:a16="http://schemas.microsoft.com/office/drawing/2014/main" id="{34263A2B-FF94-482C-BF0B-B681923564FA}"/>
              </a:ext>
            </a:extLst>
          </p:cNvPr>
          <p:cNvSpPr/>
          <p:nvPr/>
        </p:nvSpPr>
        <p:spPr>
          <a:xfrm>
            <a:off x="1500939" y="1249825"/>
            <a:ext cx="382727" cy="45709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Заголовок 6">
            <a:extLst>
              <a:ext uri="{FF2B5EF4-FFF2-40B4-BE49-F238E27FC236}">
                <a16:creationId xmlns="" xmlns:a16="http://schemas.microsoft.com/office/drawing/2014/main" id="{CA87E8D9-8EA1-584E-80DB-A9BB8FBC3670}"/>
              </a:ext>
            </a:extLst>
          </p:cNvPr>
          <p:cNvSpPr txBox="1">
            <a:spLocks/>
          </p:cNvSpPr>
          <p:nvPr/>
        </p:nvSpPr>
        <p:spPr>
          <a:xfrm>
            <a:off x="618820" y="1248373"/>
            <a:ext cx="3528338" cy="81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Проведено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в 2017-2020 годах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42" name="Заголовок 6">
            <a:extLst>
              <a:ext uri="{FF2B5EF4-FFF2-40B4-BE49-F238E27FC236}">
                <a16:creationId xmlns="" xmlns:a16="http://schemas.microsoft.com/office/drawing/2014/main" id="{27576E9F-10ED-4EBD-A89C-28AA5EA1F241}"/>
              </a:ext>
            </a:extLst>
          </p:cNvPr>
          <p:cNvSpPr txBox="1">
            <a:spLocks/>
          </p:cNvSpPr>
          <p:nvPr/>
        </p:nvSpPr>
        <p:spPr>
          <a:xfrm>
            <a:off x="2175362" y="4897295"/>
            <a:ext cx="1213099" cy="96608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85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регионов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охвачено</a:t>
            </a:r>
          </a:p>
        </p:txBody>
      </p:sp>
      <p:sp>
        <p:nvSpPr>
          <p:cNvPr id="62" name="Заголовок 6">
            <a:extLst>
              <a:ext uri="{FF2B5EF4-FFF2-40B4-BE49-F238E27FC236}">
                <a16:creationId xmlns="" xmlns:a16="http://schemas.microsoft.com/office/drawing/2014/main" id="{1D8D5C1B-26C2-4B77-8EB5-479298B57D2A}"/>
              </a:ext>
            </a:extLst>
          </p:cNvPr>
          <p:cNvSpPr txBox="1">
            <a:spLocks/>
          </p:cNvSpPr>
          <p:nvPr/>
        </p:nvSpPr>
        <p:spPr>
          <a:xfrm>
            <a:off x="2175362" y="3755580"/>
            <a:ext cx="1663381" cy="8021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cs-CZ" sz="2400" dirty="0"/>
              <a:t>64</a:t>
            </a:r>
            <a:r>
              <a:rPr lang="ru-RU" sz="2400" dirty="0"/>
              <a:t> 990</a:t>
            </a:r>
            <a:r>
              <a:rPr lang="ru-RU" sz="2400" dirty="0">
                <a:solidFill>
                  <a:srgbClr val="3C3837"/>
                </a:solidFill>
                <a:latin typeface="Calibri" panose="020F0502020204030204"/>
              </a:rPr>
              <a:t> </a:t>
            </a:r>
            <a:r>
              <a:rPr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</a:rPr>
              <a:t/>
            </a:r>
            <a:br>
              <a:rPr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участников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58AEFF3-1929-4D24-BCC1-97CC96715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6038" y="2428462"/>
            <a:ext cx="813180" cy="7625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F4EBD2D-F2DD-454E-B949-8E9A521D86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40338" y="4997938"/>
            <a:ext cx="827339" cy="76479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49ECD1A-01C7-4D52-887E-984158E24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07709" y="3771289"/>
            <a:ext cx="813181" cy="564975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FFAAC2D2-AA68-46B2-8464-DED400CE8FAA}"/>
              </a:ext>
            </a:extLst>
          </p:cNvPr>
          <p:cNvGrpSpPr/>
          <p:nvPr/>
        </p:nvGrpSpPr>
        <p:grpSpPr>
          <a:xfrm>
            <a:off x="9266671" y="2677885"/>
            <a:ext cx="1481885" cy="2618161"/>
            <a:chOff x="9201355" y="2152190"/>
            <a:chExt cx="1481885" cy="241155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35A3A7D3-605E-4814-8501-FD9A663E45A4}"/>
                </a:ext>
              </a:extLst>
            </p:cNvPr>
            <p:cNvSpPr/>
            <p:nvPr/>
          </p:nvSpPr>
          <p:spPr>
            <a:xfrm>
              <a:off x="9201356" y="2368865"/>
              <a:ext cx="1481884" cy="623218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="" xmlns:a16="http://schemas.microsoft.com/office/drawing/2014/main" id="{5FA95A91-FF82-45A8-A47F-025E383653A2}"/>
                </a:ext>
              </a:extLst>
            </p:cNvPr>
            <p:cNvSpPr/>
            <p:nvPr/>
          </p:nvSpPr>
          <p:spPr>
            <a:xfrm>
              <a:off x="9201356" y="3705743"/>
              <a:ext cx="229605" cy="623218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7" name="Прямая соединительная линия 66">
              <a:extLst>
                <a:ext uri="{FF2B5EF4-FFF2-40B4-BE49-F238E27FC236}">
                  <a16:creationId xmlns="" xmlns:a16="http://schemas.microsoft.com/office/drawing/2014/main" id="{0676F3DA-0ED9-4E29-9F54-C694A5F4D0F9}"/>
                </a:ext>
              </a:extLst>
            </p:cNvPr>
            <p:cNvCxnSpPr>
              <a:cxnSpLocks/>
            </p:cNvCxnSpPr>
            <p:nvPr/>
          </p:nvCxnSpPr>
          <p:spPr>
            <a:xfrm>
              <a:off x="9201355" y="2152190"/>
              <a:ext cx="0" cy="2411550"/>
            </a:xfrm>
            <a:prstGeom prst="line">
              <a:avLst/>
            </a:prstGeom>
            <a:noFill/>
            <a:ln w="12700" cap="rnd">
              <a:solidFill>
                <a:schemeClr val="bg1">
                  <a:lumMod val="50000"/>
                </a:schemeClr>
              </a:solidFill>
              <a:prstDash val="sysDot"/>
              <a:round/>
              <a:headEnd type="none"/>
              <a:tailEnd type="none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3BB7B188-764B-48FA-803A-4FE91B81975B}"/>
              </a:ext>
            </a:extLst>
          </p:cNvPr>
          <p:cNvSpPr/>
          <p:nvPr/>
        </p:nvSpPr>
        <p:spPr>
          <a:xfrm rot="5400000">
            <a:off x="2958985" y="2265430"/>
            <a:ext cx="5185457" cy="2895600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3BF4B0E9-064B-47BA-A950-FE8583CADFE6}"/>
              </a:ext>
            </a:extLst>
          </p:cNvPr>
          <p:cNvSpPr/>
          <p:nvPr/>
        </p:nvSpPr>
        <p:spPr>
          <a:xfrm>
            <a:off x="4954762" y="1249825"/>
            <a:ext cx="382727" cy="45709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Заголовок 6">
            <a:extLst>
              <a:ext uri="{FF2B5EF4-FFF2-40B4-BE49-F238E27FC236}">
                <a16:creationId xmlns="" xmlns:a16="http://schemas.microsoft.com/office/drawing/2014/main" id="{DAF6DD20-EB5E-4B2B-AE9C-3B159143B3FE}"/>
              </a:ext>
            </a:extLst>
          </p:cNvPr>
          <p:cNvSpPr txBox="1">
            <a:spLocks/>
          </p:cNvSpPr>
          <p:nvPr/>
        </p:nvSpPr>
        <p:spPr>
          <a:xfrm>
            <a:off x="3803136" y="1307025"/>
            <a:ext cx="3528338" cy="8150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ru-RU" sz="2400">
                <a:solidFill>
                  <a:srgbClr val="3C3837"/>
                </a:solidFill>
              </a:rPr>
              <a:t>Сервис 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ru-RU" sz="2000" b="0">
                <a:solidFill>
                  <a:srgbClr val="3C3837"/>
                </a:solidFill>
              </a:rPr>
              <a:t>самопроверки </a:t>
            </a:r>
            <a:br>
              <a:rPr lang="ru-RU" sz="2000" b="0">
                <a:solidFill>
                  <a:srgbClr val="3C3837"/>
                </a:solidFill>
              </a:rPr>
            </a:br>
            <a:r>
              <a:rPr lang="ru-RU" sz="2000" b="0">
                <a:solidFill>
                  <a:srgbClr val="3C3837"/>
                </a:solidFill>
              </a:rPr>
              <a:t>заявки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D4B31D8-204C-48B0-98A0-65DD8D4317DD}"/>
              </a:ext>
            </a:extLst>
          </p:cNvPr>
          <p:cNvSpPr/>
          <p:nvPr/>
        </p:nvSpPr>
        <p:spPr>
          <a:xfrm>
            <a:off x="4427930" y="2981963"/>
            <a:ext cx="2322328" cy="32008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C3837"/>
                </a:solidFill>
                <a:latin typeface="Calibri" panose="020F0502020204030204"/>
                <a:ea typeface="+mj-ea"/>
                <a:cs typeface="+mj-cs"/>
              </a:rPr>
              <a:t>7</a:t>
            </a:r>
            <a:r>
              <a:rPr lang="ru-RU" sz="2400" b="1" dirty="0">
                <a:solidFill>
                  <a:srgbClr val="3C3837"/>
                </a:solidFill>
                <a:latin typeface="Calibri" panose="020F0502020204030204"/>
                <a:ea typeface="+mj-ea"/>
                <a:cs typeface="+mj-cs"/>
              </a:rPr>
              <a:t>40</a:t>
            </a:r>
            <a:r>
              <a:rPr lang="ru-RU" dirty="0">
                <a:solidFill>
                  <a:srgbClr val="3C3837"/>
                </a:solidFill>
              </a:rPr>
              <a:t> </a:t>
            </a:r>
            <a:br>
              <a:rPr lang="ru-RU" dirty="0">
                <a:solidFill>
                  <a:srgbClr val="3C3837"/>
                </a:solidFill>
              </a:rPr>
            </a:br>
            <a:r>
              <a:rPr lang="ru-RU" dirty="0">
                <a:solidFill>
                  <a:srgbClr val="3C3837"/>
                </a:solidFill>
                <a:latin typeface="Calibri"/>
                <a:ea typeface="+mj-ea"/>
                <a:cs typeface="+mj-cs"/>
              </a:rPr>
              <a:t>человек воспользовались сервисом</a:t>
            </a:r>
          </a:p>
          <a:p>
            <a:pPr algn="ctr"/>
            <a:endParaRPr lang="ru-RU" dirty="0">
              <a:solidFill>
                <a:srgbClr val="3C3837"/>
              </a:solidFill>
              <a:latin typeface="Calibri"/>
              <a:ea typeface="+mj-ea"/>
              <a:cs typeface="+mj-cs"/>
            </a:endParaRPr>
          </a:p>
          <a:p>
            <a:pPr algn="ctr"/>
            <a:endParaRPr lang="ru-RU" sz="1000" dirty="0">
              <a:solidFill>
                <a:srgbClr val="3C3837"/>
              </a:solidFill>
              <a:latin typeface="Calibri"/>
              <a:ea typeface="+mj-ea"/>
              <a:cs typeface="+mj-cs"/>
            </a:endParaRPr>
          </a:p>
          <a:p>
            <a:pPr algn="ctr"/>
            <a:endParaRPr lang="ru-RU" dirty="0">
              <a:solidFill>
                <a:srgbClr val="3C3837"/>
              </a:solidFill>
              <a:latin typeface="Calibri"/>
              <a:ea typeface="+mj-ea"/>
              <a:cs typeface="+mj-cs"/>
            </a:endParaRPr>
          </a:p>
          <a:p>
            <a:pPr algn="ctr"/>
            <a:r>
              <a:rPr lang="ru-RU" sz="2400" b="1" dirty="0">
                <a:solidFill>
                  <a:srgbClr val="3C3837"/>
                </a:solidFill>
                <a:latin typeface="Calibri" panose="020F0502020204030204"/>
                <a:ea typeface="+mj-ea"/>
                <a:cs typeface="+mj-cs"/>
              </a:rPr>
              <a:t>520</a:t>
            </a:r>
            <a:r>
              <a:rPr lang="ru-RU" dirty="0">
                <a:solidFill>
                  <a:srgbClr val="3C3837"/>
                </a:solidFill>
              </a:rPr>
              <a:t> </a:t>
            </a:r>
            <a:br>
              <a:rPr lang="ru-RU" dirty="0">
                <a:solidFill>
                  <a:srgbClr val="3C3837"/>
                </a:solidFill>
              </a:rPr>
            </a:br>
            <a:r>
              <a:rPr lang="ru-RU" dirty="0">
                <a:solidFill>
                  <a:srgbClr val="3C3837"/>
                </a:solidFill>
                <a:latin typeface="Calibri"/>
                <a:ea typeface="+mj-ea"/>
                <a:cs typeface="+mj-cs"/>
              </a:rPr>
              <a:t>проверил </a:t>
            </a:r>
            <a:br>
              <a:rPr lang="ru-RU" dirty="0">
                <a:solidFill>
                  <a:srgbClr val="3C3837"/>
                </a:solidFill>
                <a:latin typeface="Calibri"/>
                <a:ea typeface="+mj-ea"/>
                <a:cs typeface="+mj-cs"/>
              </a:rPr>
            </a:br>
            <a:r>
              <a:rPr lang="ru-RU" dirty="0">
                <a:solidFill>
                  <a:srgbClr val="3C3837"/>
                </a:solidFill>
                <a:latin typeface="Calibri"/>
                <a:ea typeface="+mj-ea"/>
                <a:cs typeface="+mj-cs"/>
              </a:rPr>
              <a:t>хотя бы одну заявку полностью</a:t>
            </a: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BCD7DF7F-F36D-4F69-ACC5-9D5308529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81298" y="2452628"/>
            <a:ext cx="813181" cy="5649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3B42DC1-5A4B-47B3-B393-791A4F6504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81528" y="4367056"/>
            <a:ext cx="432751" cy="53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3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: скругленные углы 29">
            <a:extLst>
              <a:ext uri="{FF2B5EF4-FFF2-40B4-BE49-F238E27FC236}">
                <a16:creationId xmlns="" xmlns:a16="http://schemas.microsoft.com/office/drawing/2014/main" id="{6D8D1E8E-80FF-41EF-8496-AE7072D681C6}"/>
              </a:ext>
            </a:extLst>
          </p:cNvPr>
          <p:cNvSpPr/>
          <p:nvPr/>
        </p:nvSpPr>
        <p:spPr>
          <a:xfrm rot="5400000">
            <a:off x="7382357" y="440589"/>
            <a:ext cx="1911380" cy="62991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1" name="Заголовок 6">
            <a:extLst>
              <a:ext uri="{FF2B5EF4-FFF2-40B4-BE49-F238E27FC236}">
                <a16:creationId xmlns="" xmlns:a16="http://schemas.microsoft.com/office/drawing/2014/main" id="{DCB74502-13CD-4723-83D7-93BEE5EADF42}"/>
              </a:ext>
            </a:extLst>
          </p:cNvPr>
          <p:cNvSpPr txBox="1">
            <a:spLocks/>
          </p:cNvSpPr>
          <p:nvPr/>
        </p:nvSpPr>
        <p:spPr>
          <a:xfrm>
            <a:off x="6884898" y="3972864"/>
            <a:ext cx="2917157" cy="48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C3837"/>
                </a:solidFill>
              </a:rPr>
              <a:t>1 373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участника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65FFFDCC-5523-4139-A904-2C892BCB63D8}"/>
              </a:ext>
            </a:extLst>
          </p:cNvPr>
          <p:cNvCxnSpPr>
            <a:cxnSpLocks/>
          </p:cNvCxnSpPr>
          <p:nvPr/>
        </p:nvCxnSpPr>
        <p:spPr>
          <a:xfrm flipH="1">
            <a:off x="5531006" y="4203984"/>
            <a:ext cx="1690157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54B2FEA5-8599-409F-BB5D-CB9A64B03236}"/>
              </a:ext>
            </a:extLst>
          </p:cNvPr>
          <p:cNvCxnSpPr>
            <a:cxnSpLocks/>
          </p:cNvCxnSpPr>
          <p:nvPr/>
        </p:nvCxnSpPr>
        <p:spPr>
          <a:xfrm flipH="1">
            <a:off x="9445083" y="4203984"/>
            <a:ext cx="1690157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FAE835-3D14-8845-B157-8E94FAA3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143" y="195058"/>
            <a:ext cx="9938657" cy="815027"/>
          </a:xfrm>
        </p:spPr>
        <p:txBody>
          <a:bodyPr/>
          <a:lstStyle/>
          <a:p>
            <a:r>
              <a:rPr lang="ru-RU"/>
              <a:t>Мероприятия для победителей </a:t>
            </a:r>
            <a:br>
              <a:rPr lang="ru-RU"/>
            </a:br>
            <a:r>
              <a:rPr lang="ru-RU"/>
              <a:t>и участников конкурсов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13BB6AB-61CA-5C4A-B623-260B58A23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="" xmlns:a16="http://schemas.microsoft.com/office/drawing/2014/main" id="{5D837A33-61A5-4C5A-B4CF-89A562E6F300}"/>
              </a:ext>
            </a:extLst>
          </p:cNvPr>
          <p:cNvSpPr/>
          <p:nvPr/>
        </p:nvSpPr>
        <p:spPr>
          <a:xfrm rot="5400000">
            <a:off x="7814662" y="-1233352"/>
            <a:ext cx="1046770" cy="62991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21" name="Заголовок 6">
            <a:extLst>
              <a:ext uri="{FF2B5EF4-FFF2-40B4-BE49-F238E27FC236}">
                <a16:creationId xmlns="" xmlns:a16="http://schemas.microsoft.com/office/drawing/2014/main" id="{574F1835-BC18-4567-8A47-F41C9EDADD61}"/>
              </a:ext>
            </a:extLst>
          </p:cNvPr>
          <p:cNvSpPr txBox="1">
            <a:spLocks/>
          </p:cNvSpPr>
          <p:nvPr/>
        </p:nvSpPr>
        <p:spPr>
          <a:xfrm>
            <a:off x="6884898" y="1906487"/>
            <a:ext cx="2917157" cy="48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>
                <a:solidFill>
                  <a:srgbClr val="3C3837"/>
                </a:solidFill>
              </a:rPr>
              <a:t>1 724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участника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463D7E5D-77B8-41E9-B299-AB7A519512AC}"/>
              </a:ext>
            </a:extLst>
          </p:cNvPr>
          <p:cNvCxnSpPr>
            <a:cxnSpLocks/>
          </p:cNvCxnSpPr>
          <p:nvPr/>
        </p:nvCxnSpPr>
        <p:spPr>
          <a:xfrm flipH="1">
            <a:off x="5531006" y="2137607"/>
            <a:ext cx="1690157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C964B8B9-CE5B-42B8-B734-E93D8FE71CCB}"/>
              </a:ext>
            </a:extLst>
          </p:cNvPr>
          <p:cNvCxnSpPr>
            <a:cxnSpLocks/>
          </p:cNvCxnSpPr>
          <p:nvPr/>
        </p:nvCxnSpPr>
        <p:spPr>
          <a:xfrm flipH="1">
            <a:off x="9445083" y="2137607"/>
            <a:ext cx="1690157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Прямоугольник: скругленные углы 36">
            <a:extLst>
              <a:ext uri="{FF2B5EF4-FFF2-40B4-BE49-F238E27FC236}">
                <a16:creationId xmlns="" xmlns:a16="http://schemas.microsoft.com/office/drawing/2014/main" id="{CBEC5563-FD44-49F8-83A0-AD4FAAD6ECA8}"/>
              </a:ext>
            </a:extLst>
          </p:cNvPr>
          <p:cNvSpPr/>
          <p:nvPr/>
        </p:nvSpPr>
        <p:spPr>
          <a:xfrm rot="5400000">
            <a:off x="7658100" y="2271091"/>
            <a:ext cx="1359893" cy="629916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srgbClr val="FFFFFF"/>
              </a:solidFill>
            </a:endParaRPr>
          </a:p>
        </p:txBody>
      </p:sp>
      <p:sp>
        <p:nvSpPr>
          <p:cNvPr id="38" name="Заголовок 6">
            <a:extLst>
              <a:ext uri="{FF2B5EF4-FFF2-40B4-BE49-F238E27FC236}">
                <a16:creationId xmlns="" xmlns:a16="http://schemas.microsoft.com/office/drawing/2014/main" id="{721F23FA-8F53-4CBF-A887-421039B1D801}"/>
              </a:ext>
            </a:extLst>
          </p:cNvPr>
          <p:cNvSpPr txBox="1">
            <a:spLocks/>
          </p:cNvSpPr>
          <p:nvPr/>
        </p:nvSpPr>
        <p:spPr>
          <a:xfrm>
            <a:off x="6700897" y="5552208"/>
            <a:ext cx="3285159" cy="4845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624E33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dirty="0">
                <a:solidFill>
                  <a:srgbClr val="3C3837"/>
                </a:solidFill>
              </a:rPr>
              <a:t>27 </a:t>
            </a:r>
            <a:r>
              <a:rPr lang="ru-RU" sz="1800" b="0" dirty="0">
                <a:solidFill>
                  <a:srgbClr val="3C3837"/>
                </a:solidFill>
                <a:latin typeface="Calibri"/>
              </a:rPr>
              <a:t>встреч,</a:t>
            </a:r>
            <a:r>
              <a:rPr lang="ru-RU" sz="2400" dirty="0">
                <a:solidFill>
                  <a:srgbClr val="3C3837"/>
                </a:solidFill>
              </a:rPr>
              <a:t> 78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участников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="" xmlns:a16="http://schemas.microsoft.com/office/drawing/2014/main" id="{2563794E-78F7-4F22-80D7-5AEB186AEC8F}"/>
              </a:ext>
            </a:extLst>
          </p:cNvPr>
          <p:cNvCxnSpPr>
            <a:cxnSpLocks/>
          </p:cNvCxnSpPr>
          <p:nvPr/>
        </p:nvCxnSpPr>
        <p:spPr>
          <a:xfrm flipH="1">
            <a:off x="5531008" y="5774079"/>
            <a:ext cx="1250792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="" xmlns:a16="http://schemas.microsoft.com/office/drawing/2014/main" id="{F2E959DC-D375-40A2-AF29-ADA711FF1BD9}"/>
              </a:ext>
            </a:extLst>
          </p:cNvPr>
          <p:cNvCxnSpPr>
            <a:cxnSpLocks/>
          </p:cNvCxnSpPr>
          <p:nvPr/>
        </p:nvCxnSpPr>
        <p:spPr>
          <a:xfrm flipH="1">
            <a:off x="9886950" y="5774079"/>
            <a:ext cx="1248292" cy="0"/>
          </a:xfrm>
          <a:prstGeom prst="line">
            <a:avLst/>
          </a:prstGeom>
          <a:noFill/>
          <a:ln w="2857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7E8ED0D2-5055-46ED-A31C-3B4DFF9A03DE}"/>
              </a:ext>
            </a:extLst>
          </p:cNvPr>
          <p:cNvGrpSpPr/>
          <p:nvPr/>
        </p:nvGrpSpPr>
        <p:grpSpPr>
          <a:xfrm>
            <a:off x="1138993" y="1042000"/>
            <a:ext cx="3523400" cy="3415407"/>
            <a:chOff x="1120069" y="1135982"/>
            <a:chExt cx="3196534" cy="3098560"/>
          </a:xfrm>
        </p:grpSpPr>
        <p:pic>
          <p:nvPicPr>
            <p:cNvPr id="12" name="Рисунок 11" descr="Изображение выглядит как человек, гора, вода, природа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5FEDC44A-A72C-D843-98DB-30CE071E7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7148" y="1244903"/>
              <a:ext cx="3002259" cy="2828617"/>
            </a:xfrm>
            <a:prstGeom prst="ellipse">
              <a:avLst/>
            </a:prstGeom>
          </p:spPr>
        </p:pic>
        <p:sp>
          <p:nvSpPr>
            <p:cNvPr id="41" name="Дуга 40">
              <a:extLst>
                <a:ext uri="{FF2B5EF4-FFF2-40B4-BE49-F238E27FC236}">
                  <a16:creationId xmlns="" xmlns:a16="http://schemas.microsoft.com/office/drawing/2014/main" id="{9C1EA03B-A11E-4AE8-AF7D-B9F6DAA7F3B6}"/>
                </a:ext>
              </a:extLst>
            </p:cNvPr>
            <p:cNvSpPr/>
            <p:nvPr/>
          </p:nvSpPr>
          <p:spPr>
            <a:xfrm>
              <a:off x="1120069" y="1135982"/>
              <a:ext cx="3196534" cy="3098560"/>
            </a:xfrm>
            <a:prstGeom prst="arc">
              <a:avLst>
                <a:gd name="adj1" fmla="val 9565307"/>
                <a:gd name="adj2" fmla="val 68126"/>
              </a:avLst>
            </a:prstGeom>
            <a:noFill/>
            <a:ln w="28575" cap="rnd">
              <a:solidFill>
                <a:schemeClr val="accent5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31410D53-D426-4B0D-B28F-0D92CC91BCAA}"/>
              </a:ext>
            </a:extLst>
          </p:cNvPr>
          <p:cNvGrpSpPr/>
          <p:nvPr/>
        </p:nvGrpSpPr>
        <p:grpSpPr>
          <a:xfrm>
            <a:off x="287724" y="3146240"/>
            <a:ext cx="2647600" cy="2640155"/>
            <a:chOff x="272144" y="3439886"/>
            <a:chExt cx="2629635" cy="2622240"/>
          </a:xfrm>
        </p:grpSpPr>
        <p:sp>
          <p:nvSpPr>
            <p:cNvPr id="43" name="Дуга 42">
              <a:extLst>
                <a:ext uri="{FF2B5EF4-FFF2-40B4-BE49-F238E27FC236}">
                  <a16:creationId xmlns="" xmlns:a16="http://schemas.microsoft.com/office/drawing/2014/main" id="{E0D592F8-6DD3-4931-9429-52238F63872B}"/>
                </a:ext>
              </a:extLst>
            </p:cNvPr>
            <p:cNvSpPr/>
            <p:nvPr/>
          </p:nvSpPr>
          <p:spPr>
            <a:xfrm>
              <a:off x="272144" y="3439886"/>
              <a:ext cx="2629635" cy="2622240"/>
            </a:xfrm>
            <a:prstGeom prst="arc">
              <a:avLst>
                <a:gd name="adj1" fmla="val 2124614"/>
                <a:gd name="adj2" fmla="val 12013065"/>
              </a:avLst>
            </a:prstGeom>
            <a:noFill/>
            <a:ln w="28575" cap="rnd">
              <a:solidFill>
                <a:schemeClr val="accent5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E1D164B6-B766-443B-B3CA-97C46A075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561"/>
            <a:stretch/>
          </p:blipFill>
          <p:spPr>
            <a:xfrm>
              <a:off x="392223" y="3560750"/>
              <a:ext cx="2402237" cy="2374249"/>
            </a:xfrm>
            <a:prstGeom prst="ellipse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40F3EDAE-44CF-4230-B65A-BB91E9202FB8}"/>
              </a:ext>
            </a:extLst>
          </p:cNvPr>
          <p:cNvGrpSpPr/>
          <p:nvPr/>
        </p:nvGrpSpPr>
        <p:grpSpPr>
          <a:xfrm>
            <a:off x="2832877" y="4399979"/>
            <a:ext cx="2051706" cy="1985724"/>
            <a:chOff x="2896721" y="3280124"/>
            <a:chExt cx="2068164" cy="2001653"/>
          </a:xfrm>
        </p:grpSpPr>
        <p:pic>
          <p:nvPicPr>
            <p:cNvPr id="53" name="Рисунок 52">
              <a:extLst>
                <a:ext uri="{FF2B5EF4-FFF2-40B4-BE49-F238E27FC236}">
                  <a16:creationId xmlns="" xmlns:a16="http://schemas.microsoft.com/office/drawing/2014/main" id="{1AD626FC-6010-4EC4-A5AD-12A94D2E40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04786" y="3394568"/>
              <a:ext cx="1848426" cy="1782711"/>
            </a:xfrm>
            <a:prstGeom prst="ellipse">
              <a:avLst/>
            </a:prstGeom>
          </p:spPr>
        </p:pic>
        <p:sp>
          <p:nvSpPr>
            <p:cNvPr id="42" name="Дуга 41">
              <a:extLst>
                <a:ext uri="{FF2B5EF4-FFF2-40B4-BE49-F238E27FC236}">
                  <a16:creationId xmlns="" xmlns:a16="http://schemas.microsoft.com/office/drawing/2014/main" id="{0DB78678-A673-41B0-AFAE-D8E6DC2D1724}"/>
                </a:ext>
              </a:extLst>
            </p:cNvPr>
            <p:cNvSpPr/>
            <p:nvPr/>
          </p:nvSpPr>
          <p:spPr>
            <a:xfrm>
              <a:off x="2896721" y="3280124"/>
              <a:ext cx="2068164" cy="2001653"/>
            </a:xfrm>
            <a:prstGeom prst="arc">
              <a:avLst>
                <a:gd name="adj1" fmla="val 19997464"/>
                <a:gd name="adj2" fmla="val 8946657"/>
              </a:avLst>
            </a:prstGeom>
            <a:noFill/>
            <a:ln w="28575" cap="rnd">
              <a:solidFill>
                <a:schemeClr val="accent5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2" name="Полилиния: фигура 31">
            <a:extLst>
              <a:ext uri="{FF2B5EF4-FFF2-40B4-BE49-F238E27FC236}">
                <a16:creationId xmlns="" xmlns:a16="http://schemas.microsoft.com/office/drawing/2014/main" id="{1DC8B4FE-D112-482E-BF0A-1461EDD2A87D}"/>
              </a:ext>
            </a:extLst>
          </p:cNvPr>
          <p:cNvSpPr/>
          <p:nvPr/>
        </p:nvSpPr>
        <p:spPr>
          <a:xfrm>
            <a:off x="6117908" y="1496836"/>
            <a:ext cx="376238" cy="44934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38B338A-FECC-FB42-85B9-6B74AF3924F9}"/>
              </a:ext>
            </a:extLst>
          </p:cNvPr>
          <p:cNvSpPr/>
          <p:nvPr/>
        </p:nvSpPr>
        <p:spPr>
          <a:xfrm>
            <a:off x="5510195" y="1557681"/>
            <a:ext cx="566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Форум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собственных конференций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ru-RU" sz="2000" b="0" i="1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="" xmlns:a16="http://schemas.microsoft.com/office/drawing/2014/main" id="{BD0F35B3-ADEE-45C0-92C9-0437E71814BA}"/>
              </a:ext>
            </a:extLst>
          </p:cNvPr>
          <p:cNvSpPr/>
          <p:nvPr/>
        </p:nvSpPr>
        <p:spPr>
          <a:xfrm>
            <a:off x="5992226" y="2747210"/>
            <a:ext cx="376238" cy="44934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Полилиния: фигура 35">
            <a:extLst>
              <a:ext uri="{FF2B5EF4-FFF2-40B4-BE49-F238E27FC236}">
                <a16:creationId xmlns="" xmlns:a16="http://schemas.microsoft.com/office/drawing/2014/main" id="{501566E8-F7A3-4E79-9DF0-CC8490D73F37}"/>
              </a:ext>
            </a:extLst>
          </p:cNvPr>
          <p:cNvSpPr/>
          <p:nvPr/>
        </p:nvSpPr>
        <p:spPr>
          <a:xfrm>
            <a:off x="6324659" y="4857950"/>
            <a:ext cx="376238" cy="44934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A32BE9B8-1DEB-6E4C-9E34-60B446BC65B8}"/>
              </a:ext>
            </a:extLst>
          </p:cNvPr>
          <p:cNvSpPr/>
          <p:nvPr/>
        </p:nvSpPr>
        <p:spPr>
          <a:xfrm>
            <a:off x="5349748" y="2805038"/>
            <a:ext cx="59874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участия лидеров проектов </a:t>
            </a:r>
            <a:b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значимых международных </a:t>
            </a:r>
            <a:b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1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общероссийских форумов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(ПМЭФ, ВЭФ, РИФ, РСВ, 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Парижский форум мира и др.)</a:t>
            </a:r>
            <a:endParaRPr kumimoji="0" lang="ru-RU" sz="2000" b="0" i="1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37A8001F-6439-0444-82E1-E62E21C6438D}"/>
              </a:ext>
            </a:extLst>
          </p:cNvPr>
          <p:cNvSpPr/>
          <p:nvPr/>
        </p:nvSpPr>
        <p:spPr>
          <a:xfrm>
            <a:off x="5031981" y="4927859"/>
            <a:ext cx="6622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3C383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Участие победителей во встречах </a:t>
            </a:r>
            <a:br>
              <a:rPr lang="ru-RU" sz="2000" b="1" dirty="0">
                <a:solidFill>
                  <a:srgbClr val="3C383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3C383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 Президентом Российской Федерации </a:t>
            </a:r>
            <a:r>
              <a:rPr lang="ru-RU" sz="2000" b="1" dirty="0" err="1">
                <a:solidFill>
                  <a:srgbClr val="3C383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В.В.Путиным</a:t>
            </a:r>
            <a:r>
              <a:rPr lang="ru-RU" sz="2000" b="1" dirty="0">
                <a:solidFill>
                  <a:srgbClr val="3C3837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76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DE0FC95C-0E7A-4338-BA44-FF86093F166A}"/>
              </a:ext>
            </a:extLst>
          </p:cNvPr>
          <p:cNvSpPr/>
          <p:nvPr/>
        </p:nvSpPr>
        <p:spPr>
          <a:xfrm>
            <a:off x="2327778" y="5218853"/>
            <a:ext cx="218219" cy="218219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C9A5D290-B62D-4AB5-BCEE-FEA8E4A07963}"/>
              </a:ext>
            </a:extLst>
          </p:cNvPr>
          <p:cNvGrpSpPr/>
          <p:nvPr/>
        </p:nvGrpSpPr>
        <p:grpSpPr>
          <a:xfrm>
            <a:off x="2627312" y="4664705"/>
            <a:ext cx="631886" cy="631886"/>
            <a:chOff x="2925354" y="5208103"/>
            <a:chExt cx="775996" cy="775996"/>
          </a:xfrm>
        </p:grpSpPr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0EC45D31-F1DE-49AD-BF7D-FF56136AFC7C}"/>
                </a:ext>
              </a:extLst>
            </p:cNvPr>
            <p:cNvSpPr/>
            <p:nvPr/>
          </p:nvSpPr>
          <p:spPr>
            <a:xfrm>
              <a:off x="2925354" y="5208103"/>
              <a:ext cx="775996" cy="775996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Picture 2" descr="http://sarppk.ru/wp-content/uploads/2017/08/saratov_24.jpg">
              <a:extLst>
                <a:ext uri="{FF2B5EF4-FFF2-40B4-BE49-F238E27FC236}">
                  <a16:creationId xmlns="" xmlns:a16="http://schemas.microsoft.com/office/drawing/2014/main" id="{95529F2B-B5F8-4FA9-B9B3-EF50AB59E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678" y="5346184"/>
              <a:ext cx="409520" cy="462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B75FF061-DC7C-4F85-82C0-EF7DF6B3594F}"/>
              </a:ext>
            </a:extLst>
          </p:cNvPr>
          <p:cNvSpPr/>
          <p:nvPr/>
        </p:nvSpPr>
        <p:spPr>
          <a:xfrm>
            <a:off x="3092438" y="5690701"/>
            <a:ext cx="141658" cy="14165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F59139A9-BFB1-474B-8941-1335179DFB23}"/>
              </a:ext>
            </a:extLst>
          </p:cNvPr>
          <p:cNvGrpSpPr/>
          <p:nvPr/>
        </p:nvGrpSpPr>
        <p:grpSpPr>
          <a:xfrm>
            <a:off x="718951" y="1105111"/>
            <a:ext cx="927888" cy="1010179"/>
            <a:chOff x="2201078" y="1886643"/>
            <a:chExt cx="775996" cy="844816"/>
          </a:xfrm>
        </p:grpSpPr>
        <p:sp>
          <p:nvSpPr>
            <p:cNvPr id="61" name="Овал 60">
              <a:extLst>
                <a:ext uri="{FF2B5EF4-FFF2-40B4-BE49-F238E27FC236}">
                  <a16:creationId xmlns="" xmlns:a16="http://schemas.microsoft.com/office/drawing/2014/main" id="{34366D97-8C82-4E3F-B314-CF324E79ECF1}"/>
                </a:ext>
              </a:extLst>
            </p:cNvPr>
            <p:cNvSpPr/>
            <p:nvPr/>
          </p:nvSpPr>
          <p:spPr>
            <a:xfrm>
              <a:off x="2201078" y="1948601"/>
              <a:ext cx="775996" cy="775996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E19F2AF0-B12B-4D8E-A3CD-C04090907E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141" r="75383"/>
            <a:stretch/>
          </p:blipFill>
          <p:spPr>
            <a:xfrm>
              <a:off x="2261728" y="1886643"/>
              <a:ext cx="610674" cy="844816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37E55A8E-00FB-4380-B0D6-BC13291F717D}"/>
              </a:ext>
            </a:extLst>
          </p:cNvPr>
          <p:cNvGrpSpPr/>
          <p:nvPr/>
        </p:nvGrpSpPr>
        <p:grpSpPr>
          <a:xfrm>
            <a:off x="622776" y="4422638"/>
            <a:ext cx="820548" cy="820548"/>
            <a:chOff x="425584" y="4780199"/>
            <a:chExt cx="1174203" cy="1174203"/>
          </a:xfrm>
        </p:grpSpPr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ED293F6D-6E41-41B6-873D-494EA19F15DD}"/>
                </a:ext>
              </a:extLst>
            </p:cNvPr>
            <p:cNvSpPr/>
            <p:nvPr/>
          </p:nvSpPr>
          <p:spPr>
            <a:xfrm>
              <a:off x="425584" y="4780199"/>
              <a:ext cx="1174203" cy="1174203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D4F3E360-0708-49CC-8A38-EA0C96C5F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7983" y="5229778"/>
              <a:ext cx="858804" cy="261775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07277141-4C95-4F24-B4A9-CDB7A9A41B04}"/>
              </a:ext>
            </a:extLst>
          </p:cNvPr>
          <p:cNvGrpSpPr/>
          <p:nvPr/>
        </p:nvGrpSpPr>
        <p:grpSpPr>
          <a:xfrm>
            <a:off x="2309964" y="5608319"/>
            <a:ext cx="593074" cy="593074"/>
            <a:chOff x="313741" y="3127296"/>
            <a:chExt cx="775996" cy="775996"/>
          </a:xfrm>
        </p:grpSpPr>
        <p:sp>
          <p:nvSpPr>
            <p:cNvPr id="67" name="Овал 66">
              <a:extLst>
                <a:ext uri="{FF2B5EF4-FFF2-40B4-BE49-F238E27FC236}">
                  <a16:creationId xmlns="" xmlns:a16="http://schemas.microsoft.com/office/drawing/2014/main" id="{249E6D4B-7F04-4ED9-8C10-B56F58810F98}"/>
                </a:ext>
              </a:extLst>
            </p:cNvPr>
            <p:cNvSpPr/>
            <p:nvPr/>
          </p:nvSpPr>
          <p:spPr>
            <a:xfrm>
              <a:off x="313741" y="3127296"/>
              <a:ext cx="775996" cy="775996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7C244124-CA53-46CB-B199-1E8F594B2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2878" y="3326677"/>
              <a:ext cx="526158" cy="36959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3C45A9D0-0498-48FA-9B5E-47FCDFE59812}"/>
              </a:ext>
            </a:extLst>
          </p:cNvPr>
          <p:cNvGrpSpPr/>
          <p:nvPr/>
        </p:nvGrpSpPr>
        <p:grpSpPr>
          <a:xfrm>
            <a:off x="2086614" y="1350545"/>
            <a:ext cx="1127763" cy="1127763"/>
            <a:chOff x="2640636" y="2437092"/>
            <a:chExt cx="1169874" cy="1169874"/>
          </a:xfrm>
        </p:grpSpPr>
        <p:sp>
          <p:nvSpPr>
            <p:cNvPr id="64" name="Овал 63">
              <a:extLst>
                <a:ext uri="{FF2B5EF4-FFF2-40B4-BE49-F238E27FC236}">
                  <a16:creationId xmlns="" xmlns:a16="http://schemas.microsoft.com/office/drawing/2014/main" id="{4D1C39C0-F6A7-4C86-BEB4-23D7494978B6}"/>
                </a:ext>
              </a:extLst>
            </p:cNvPr>
            <p:cNvSpPr/>
            <p:nvPr/>
          </p:nvSpPr>
          <p:spPr>
            <a:xfrm>
              <a:off x="2640636" y="2437092"/>
              <a:ext cx="1169874" cy="1169874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Рисунок 28">
              <a:extLst>
                <a:ext uri="{FF2B5EF4-FFF2-40B4-BE49-F238E27FC236}">
                  <a16:creationId xmlns="" xmlns:a16="http://schemas.microsoft.com/office/drawing/2014/main" id="{B66496FC-1FBF-441A-9499-C630DB2F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3181" y="2736470"/>
              <a:ext cx="1071471" cy="577945"/>
            </a:xfrm>
            <a:prstGeom prst="rect">
              <a:avLst/>
            </a:prstGeom>
          </p:spPr>
        </p:pic>
      </p:grpSp>
      <p:sp>
        <p:nvSpPr>
          <p:cNvPr id="102" name="Овал 101">
            <a:extLst>
              <a:ext uri="{FF2B5EF4-FFF2-40B4-BE49-F238E27FC236}">
                <a16:creationId xmlns="" xmlns:a16="http://schemas.microsoft.com/office/drawing/2014/main" id="{C9004C26-75CF-4326-A645-ACC8EA5614D7}"/>
              </a:ext>
            </a:extLst>
          </p:cNvPr>
          <p:cNvSpPr/>
          <p:nvPr/>
        </p:nvSpPr>
        <p:spPr>
          <a:xfrm>
            <a:off x="725722" y="2267545"/>
            <a:ext cx="2590454" cy="2590454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490EDE-C893-DC4A-9E7F-C68C685C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Информационная поддержка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A78044F-D0DB-4B48-919F-F3F0B0E40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3B53B5D-08AB-47AE-BFB7-24D43EB214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8" t="-8335" r="34383" b="-8335"/>
          <a:stretch/>
        </p:blipFill>
        <p:spPr>
          <a:xfrm>
            <a:off x="7545754" y="3698399"/>
            <a:ext cx="977884" cy="99939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56DB7779-6A4D-49E4-9D70-775BCB06CB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409" r="-20409"/>
          <a:stretch/>
        </p:blipFill>
        <p:spPr>
          <a:xfrm>
            <a:off x="10582923" y="1299746"/>
            <a:ext cx="1101669" cy="105977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</p:pic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82C42370-169A-4B92-8FAF-B1FEDE107140}"/>
              </a:ext>
            </a:extLst>
          </p:cNvPr>
          <p:cNvSpPr/>
          <p:nvPr/>
        </p:nvSpPr>
        <p:spPr>
          <a:xfrm>
            <a:off x="7842117" y="5643435"/>
            <a:ext cx="3424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1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Ежедневные публикации </a:t>
            </a:r>
            <a:br>
              <a:rPr kumimoji="0" lang="ru-RU" sz="1600" b="0" i="1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600" b="0" i="1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 победителях на страницах фонда </a:t>
            </a:r>
            <a:br>
              <a:rPr kumimoji="0" lang="ru-RU" sz="1600" b="0" i="1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ru-RU" sz="1600" b="0" i="1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социальных сетях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840DA873-CFC3-4FE0-843B-D1364FCCD60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21" t="12836" r="-4021" b="12836"/>
          <a:stretch/>
        </p:blipFill>
        <p:spPr>
          <a:xfrm>
            <a:off x="10736753" y="3938781"/>
            <a:ext cx="847223" cy="798029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0EB130C1-81EA-43F5-BE6F-A9FD7491F58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125" t="1323" r="-15125" b="18015"/>
          <a:stretch/>
        </p:blipFill>
        <p:spPr>
          <a:xfrm>
            <a:off x="7551198" y="1173554"/>
            <a:ext cx="1520746" cy="1460230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</p:pic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C00BBCFE-4397-443A-A688-A8A40D624D6C}"/>
              </a:ext>
            </a:extLst>
          </p:cNvPr>
          <p:cNvGrpSpPr/>
          <p:nvPr/>
        </p:nvGrpSpPr>
        <p:grpSpPr>
          <a:xfrm>
            <a:off x="1093502" y="3287404"/>
            <a:ext cx="2096173" cy="1400308"/>
            <a:chOff x="8338058" y="3744227"/>
            <a:chExt cx="2096173" cy="1400308"/>
          </a:xfrm>
        </p:grpSpPr>
        <p:sp>
          <p:nvSpPr>
            <p:cNvPr id="56" name="Объект 3">
              <a:extLst>
                <a:ext uri="{FF2B5EF4-FFF2-40B4-BE49-F238E27FC236}">
                  <a16:creationId xmlns="" xmlns:a16="http://schemas.microsoft.com/office/drawing/2014/main" id="{A7F39BA0-A93C-442B-B0BC-B94305B9116A}"/>
                </a:ext>
              </a:extLst>
            </p:cNvPr>
            <p:cNvSpPr txBox="1">
              <a:spLocks/>
            </p:cNvSpPr>
            <p:nvPr/>
          </p:nvSpPr>
          <p:spPr>
            <a:xfrm>
              <a:off x="8338058" y="4254654"/>
              <a:ext cx="1906010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сюжетов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на телевидении</a:t>
              </a:r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="" xmlns:a16="http://schemas.microsoft.com/office/drawing/2014/main" id="{44248266-A748-4E57-B7C6-E8253288951E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Объект 3">
              <a:extLst>
                <a:ext uri="{FF2B5EF4-FFF2-40B4-BE49-F238E27FC236}">
                  <a16:creationId xmlns="" xmlns:a16="http://schemas.microsoft.com/office/drawing/2014/main" id="{C7663E59-384E-4F35-BF51-840281E5355E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</a:t>
              </a:r>
              <a:r>
                <a:rPr lang="ru-RU" dirty="0">
                  <a:latin typeface="Calibri" panose="020F0502020204030204"/>
                </a:rPr>
                <a:t>430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1332DFD6-DD3D-44CE-9D88-D73101D26B28}"/>
              </a:ext>
            </a:extLst>
          </p:cNvPr>
          <p:cNvGrpSpPr/>
          <p:nvPr/>
        </p:nvGrpSpPr>
        <p:grpSpPr>
          <a:xfrm>
            <a:off x="4484442" y="1175940"/>
            <a:ext cx="1112641" cy="1112641"/>
            <a:chOff x="4418181" y="935938"/>
            <a:chExt cx="1122648" cy="1122648"/>
          </a:xfrm>
        </p:grpSpPr>
        <p:sp>
          <p:nvSpPr>
            <p:cNvPr id="75" name="Овал 74">
              <a:extLst>
                <a:ext uri="{FF2B5EF4-FFF2-40B4-BE49-F238E27FC236}">
                  <a16:creationId xmlns="" xmlns:a16="http://schemas.microsoft.com/office/drawing/2014/main" id="{558D6C0F-F1CA-4A35-A86E-3DEFEEAF5E09}"/>
                </a:ext>
              </a:extLst>
            </p:cNvPr>
            <p:cNvSpPr/>
            <p:nvPr/>
          </p:nvSpPr>
          <p:spPr>
            <a:xfrm>
              <a:off x="4418181" y="935938"/>
              <a:ext cx="1122648" cy="1122648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="" xmlns:a16="http://schemas.microsoft.com/office/drawing/2014/main" id="{E860575E-1704-4E41-8DE7-136F12E4EE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0535" y="1154523"/>
              <a:ext cx="707250" cy="707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2E3456DA-B1FE-402D-8B16-205CCEF16700}"/>
              </a:ext>
            </a:extLst>
          </p:cNvPr>
          <p:cNvGrpSpPr/>
          <p:nvPr/>
        </p:nvGrpSpPr>
        <p:grpSpPr>
          <a:xfrm>
            <a:off x="5642876" y="1350546"/>
            <a:ext cx="1430524" cy="1140030"/>
            <a:chOff x="5333706" y="1733798"/>
            <a:chExt cx="1430524" cy="1140030"/>
          </a:xfrm>
        </p:grpSpPr>
        <p:sp>
          <p:nvSpPr>
            <p:cNvPr id="77" name="Овал 76">
              <a:extLst>
                <a:ext uri="{FF2B5EF4-FFF2-40B4-BE49-F238E27FC236}">
                  <a16:creationId xmlns="" xmlns:a16="http://schemas.microsoft.com/office/drawing/2014/main" id="{4ACAB149-A44B-4F30-9172-C8BCBA9ED22F}"/>
                </a:ext>
              </a:extLst>
            </p:cNvPr>
            <p:cNvSpPr/>
            <p:nvPr/>
          </p:nvSpPr>
          <p:spPr>
            <a:xfrm>
              <a:off x="5516763" y="1733798"/>
              <a:ext cx="1140030" cy="1140030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E90C1FA7-C1C3-43A0-A026-4BC02E6DF4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706" y="1833061"/>
              <a:ext cx="1430524" cy="953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EDC2F939-4D23-4094-BA77-CBA3FC36E4C0}"/>
              </a:ext>
            </a:extLst>
          </p:cNvPr>
          <p:cNvGrpSpPr/>
          <p:nvPr/>
        </p:nvGrpSpPr>
        <p:grpSpPr>
          <a:xfrm>
            <a:off x="5150177" y="4762782"/>
            <a:ext cx="1489344" cy="1489344"/>
            <a:chOff x="4361425" y="4344270"/>
            <a:chExt cx="1621055" cy="1621055"/>
          </a:xfrm>
        </p:grpSpPr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1EF68F1E-D451-4F1E-922A-89FB8E04E3CB}"/>
                </a:ext>
              </a:extLst>
            </p:cNvPr>
            <p:cNvSpPr/>
            <p:nvPr/>
          </p:nvSpPr>
          <p:spPr>
            <a:xfrm>
              <a:off x="4361425" y="4344270"/>
              <a:ext cx="1621055" cy="1621055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="" xmlns:a16="http://schemas.microsoft.com/office/drawing/2014/main" id="{7C656992-AF10-4B73-B4AF-70051D837B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7" t="36972" r="41925" b="36882"/>
            <a:stretch/>
          </p:blipFill>
          <p:spPr bwMode="auto">
            <a:xfrm>
              <a:off x="4487459" y="4922783"/>
              <a:ext cx="1359039" cy="487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5CC9CAFF-B72C-4ED5-80D6-5D5EDE1BF1B9}"/>
              </a:ext>
            </a:extLst>
          </p:cNvPr>
          <p:cNvSpPr/>
          <p:nvPr/>
        </p:nvSpPr>
        <p:spPr>
          <a:xfrm>
            <a:off x="4272539" y="2267545"/>
            <a:ext cx="2590454" cy="2590454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E597A872-83F6-442C-8C26-C4F4DEE67B15}"/>
              </a:ext>
            </a:extLst>
          </p:cNvPr>
          <p:cNvGrpSpPr/>
          <p:nvPr/>
        </p:nvGrpSpPr>
        <p:grpSpPr>
          <a:xfrm>
            <a:off x="4045399" y="3220576"/>
            <a:ext cx="3112540" cy="1402100"/>
            <a:chOff x="7875192" y="3744227"/>
            <a:chExt cx="3112540" cy="1402100"/>
          </a:xfrm>
        </p:grpSpPr>
        <p:sp>
          <p:nvSpPr>
            <p:cNvPr id="13" name="Объект 3">
              <a:extLst>
                <a:ext uri="{FF2B5EF4-FFF2-40B4-BE49-F238E27FC236}">
                  <a16:creationId xmlns="" xmlns:a16="http://schemas.microsoft.com/office/drawing/2014/main" id="{48BE2DCD-AD9D-43FE-BA11-A97CD711B6AE}"/>
                </a:ext>
              </a:extLst>
            </p:cNvPr>
            <p:cNvSpPr txBox="1">
              <a:spLocks/>
            </p:cNvSpPr>
            <p:nvPr/>
          </p:nvSpPr>
          <p:spPr>
            <a:xfrm>
              <a:off x="7875192" y="4256446"/>
              <a:ext cx="3112540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публикаций</a:t>
              </a:r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="" xmlns:a16="http://schemas.microsoft.com/office/drawing/2014/main" id="{16711FB8-2047-4610-AD0E-871AE45E8575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Объект 3">
              <a:extLst>
                <a:ext uri="{FF2B5EF4-FFF2-40B4-BE49-F238E27FC236}">
                  <a16:creationId xmlns="" xmlns:a16="http://schemas.microsoft.com/office/drawing/2014/main" id="{4AC0E815-874F-4431-AAD7-9BADF6C9423A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267 725</a:t>
              </a:r>
            </a:p>
          </p:txBody>
        </p:sp>
      </p:grpSp>
      <p:sp>
        <p:nvSpPr>
          <p:cNvPr id="81" name="Овал 80">
            <a:extLst>
              <a:ext uri="{FF2B5EF4-FFF2-40B4-BE49-F238E27FC236}">
                <a16:creationId xmlns="" xmlns:a16="http://schemas.microsoft.com/office/drawing/2014/main" id="{43FB35EB-F8FE-4081-8913-52CFB927436C}"/>
              </a:ext>
            </a:extLst>
          </p:cNvPr>
          <p:cNvSpPr/>
          <p:nvPr/>
        </p:nvSpPr>
        <p:spPr>
          <a:xfrm>
            <a:off x="5822061" y="1073445"/>
            <a:ext cx="246332" cy="246332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Овал 82">
            <a:extLst>
              <a:ext uri="{FF2B5EF4-FFF2-40B4-BE49-F238E27FC236}">
                <a16:creationId xmlns="" xmlns:a16="http://schemas.microsoft.com/office/drawing/2014/main" id="{43A588AD-D081-4218-9FC5-4173B454088F}"/>
              </a:ext>
            </a:extLst>
          </p:cNvPr>
          <p:cNvSpPr/>
          <p:nvPr/>
        </p:nvSpPr>
        <p:spPr>
          <a:xfrm>
            <a:off x="4254857" y="2376345"/>
            <a:ext cx="141658" cy="14165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Овал 83">
            <a:extLst>
              <a:ext uri="{FF2B5EF4-FFF2-40B4-BE49-F238E27FC236}">
                <a16:creationId xmlns="" xmlns:a16="http://schemas.microsoft.com/office/drawing/2014/main" id="{3FCF0080-CB56-4564-A01B-222E2C68EAA6}"/>
              </a:ext>
            </a:extLst>
          </p:cNvPr>
          <p:cNvSpPr/>
          <p:nvPr/>
        </p:nvSpPr>
        <p:spPr>
          <a:xfrm>
            <a:off x="4611362" y="5044635"/>
            <a:ext cx="246332" cy="246332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5F35E07A-E72B-416A-8969-B7B19C86B3CF}"/>
              </a:ext>
            </a:extLst>
          </p:cNvPr>
          <p:cNvSpPr/>
          <p:nvPr/>
        </p:nvSpPr>
        <p:spPr>
          <a:xfrm>
            <a:off x="6713569" y="4384658"/>
            <a:ext cx="141658" cy="14165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04420B55-4BCA-4859-9222-FCE0FB81D9EB}"/>
              </a:ext>
            </a:extLst>
          </p:cNvPr>
          <p:cNvSpPr/>
          <p:nvPr/>
        </p:nvSpPr>
        <p:spPr>
          <a:xfrm>
            <a:off x="462164" y="2259751"/>
            <a:ext cx="246332" cy="246332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41D5E92B-854F-431A-9975-34EFD0426D12}"/>
              </a:ext>
            </a:extLst>
          </p:cNvPr>
          <p:cNvSpPr/>
          <p:nvPr/>
        </p:nvSpPr>
        <p:spPr>
          <a:xfrm>
            <a:off x="558453" y="5380760"/>
            <a:ext cx="141658" cy="14165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7C961633-E1B6-40C0-A4F5-B49310E59E87}"/>
              </a:ext>
            </a:extLst>
          </p:cNvPr>
          <p:cNvCxnSpPr>
            <a:cxnSpLocks/>
          </p:cNvCxnSpPr>
          <p:nvPr/>
        </p:nvCxnSpPr>
        <p:spPr>
          <a:xfrm flipV="1">
            <a:off x="3782737" y="1213605"/>
            <a:ext cx="0" cy="4996697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10DAD4F4-2125-4C19-9691-5AE8AC6A7BD9}"/>
              </a:ext>
            </a:extLst>
          </p:cNvPr>
          <p:cNvSpPr/>
          <p:nvPr/>
        </p:nvSpPr>
        <p:spPr>
          <a:xfrm>
            <a:off x="1869681" y="1108917"/>
            <a:ext cx="141658" cy="14165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="" xmlns:a16="http://schemas.microsoft.com/office/drawing/2014/main" id="{214CA900-2715-48C0-A72E-C964B96FFFFF}"/>
              </a:ext>
            </a:extLst>
          </p:cNvPr>
          <p:cNvSpPr/>
          <p:nvPr/>
        </p:nvSpPr>
        <p:spPr>
          <a:xfrm>
            <a:off x="1961350" y="6043170"/>
            <a:ext cx="91363" cy="91363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8E0B3CD4-87E8-47A3-A60F-129DA81A481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6087" y="2592579"/>
            <a:ext cx="828913" cy="660977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A2F2B10E-84EE-4CA0-9AD7-8115898E63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631914" y="2568627"/>
            <a:ext cx="808941" cy="684929"/>
          </a:xfrm>
          <a:prstGeom prst="rect">
            <a:avLst/>
          </a:prstGeom>
        </p:spPr>
      </p:pic>
      <p:grpSp>
        <p:nvGrpSpPr>
          <p:cNvPr id="107" name="Группа 106">
            <a:extLst>
              <a:ext uri="{FF2B5EF4-FFF2-40B4-BE49-F238E27FC236}">
                <a16:creationId xmlns="" xmlns:a16="http://schemas.microsoft.com/office/drawing/2014/main" id="{9348E7D4-7760-45D3-8D62-35158DD5831D}"/>
              </a:ext>
            </a:extLst>
          </p:cNvPr>
          <p:cNvGrpSpPr/>
          <p:nvPr/>
        </p:nvGrpSpPr>
        <p:grpSpPr>
          <a:xfrm>
            <a:off x="1509526" y="4955773"/>
            <a:ext cx="617305" cy="617305"/>
            <a:chOff x="2955674" y="4246417"/>
            <a:chExt cx="877392" cy="877392"/>
          </a:xfrm>
        </p:grpSpPr>
        <p:sp>
          <p:nvSpPr>
            <p:cNvPr id="108" name="Овал 107">
              <a:extLst>
                <a:ext uri="{FF2B5EF4-FFF2-40B4-BE49-F238E27FC236}">
                  <a16:creationId xmlns="" xmlns:a16="http://schemas.microsoft.com/office/drawing/2014/main" id="{1D304125-E339-4557-AD0D-F32FB6329BBC}"/>
                </a:ext>
              </a:extLst>
            </p:cNvPr>
            <p:cNvSpPr/>
            <p:nvPr/>
          </p:nvSpPr>
          <p:spPr>
            <a:xfrm>
              <a:off x="2955674" y="4246417"/>
              <a:ext cx="877392" cy="87739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9" name="Рисунок 108">
              <a:extLst>
                <a:ext uri="{FF2B5EF4-FFF2-40B4-BE49-F238E27FC236}">
                  <a16:creationId xmlns="" xmlns:a16="http://schemas.microsoft.com/office/drawing/2014/main" id="{6DA022EB-FE6C-45A0-8DBA-BBCB3E9E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14934" y="4288439"/>
              <a:ext cx="776190" cy="750772"/>
            </a:xfrm>
            <a:prstGeom prst="rect">
              <a:avLst/>
            </a:prstGeom>
          </p:spPr>
        </p:pic>
      </p:grpSp>
      <p:sp>
        <p:nvSpPr>
          <p:cNvPr id="110" name="Овал 109">
            <a:extLst>
              <a:ext uri="{FF2B5EF4-FFF2-40B4-BE49-F238E27FC236}">
                <a16:creationId xmlns="" xmlns:a16="http://schemas.microsoft.com/office/drawing/2014/main" id="{4FCEDB51-C578-4BEE-A728-3B2469E9ED84}"/>
              </a:ext>
            </a:extLst>
          </p:cNvPr>
          <p:cNvSpPr/>
          <p:nvPr/>
        </p:nvSpPr>
        <p:spPr>
          <a:xfrm>
            <a:off x="846594" y="6210302"/>
            <a:ext cx="97372" cy="97372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1" name="Группа 110">
            <a:extLst>
              <a:ext uri="{FF2B5EF4-FFF2-40B4-BE49-F238E27FC236}">
                <a16:creationId xmlns="" xmlns:a16="http://schemas.microsoft.com/office/drawing/2014/main" id="{49D2C781-0392-4EFC-9CF2-F3E9C1F22961}"/>
              </a:ext>
            </a:extLst>
          </p:cNvPr>
          <p:cNvGrpSpPr/>
          <p:nvPr/>
        </p:nvGrpSpPr>
        <p:grpSpPr>
          <a:xfrm>
            <a:off x="936910" y="5559026"/>
            <a:ext cx="631885" cy="631885"/>
            <a:chOff x="482317" y="3964360"/>
            <a:chExt cx="775996" cy="775996"/>
          </a:xfrm>
        </p:grpSpPr>
        <p:sp>
          <p:nvSpPr>
            <p:cNvPr id="112" name="Овал 111">
              <a:extLst>
                <a:ext uri="{FF2B5EF4-FFF2-40B4-BE49-F238E27FC236}">
                  <a16:creationId xmlns="" xmlns:a16="http://schemas.microsoft.com/office/drawing/2014/main" id="{A17DE1C5-78C0-4AEE-8F00-06815C0D0192}"/>
                </a:ext>
              </a:extLst>
            </p:cNvPr>
            <p:cNvSpPr/>
            <p:nvPr/>
          </p:nvSpPr>
          <p:spPr>
            <a:xfrm>
              <a:off x="482317" y="3964360"/>
              <a:ext cx="775996" cy="775996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14000"/>
                </a:srgbClr>
              </a:outerShdw>
            </a:effectLst>
          </p:spPr>
          <p:txBody>
  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3" name="Рисунок 112">
              <a:extLst>
                <a:ext uri="{FF2B5EF4-FFF2-40B4-BE49-F238E27FC236}">
                  <a16:creationId xmlns="" xmlns:a16="http://schemas.microsoft.com/office/drawing/2014/main" id="{84CFEAD6-3D72-45A1-BF76-96D81F6D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588463" y="4069357"/>
              <a:ext cx="561172" cy="561172"/>
            </a:xfrm>
            <a:prstGeom prst="ellipse">
              <a:avLst/>
            </a:prstGeom>
          </p:spPr>
        </p:pic>
      </p:grpSp>
      <p:sp>
        <p:nvSpPr>
          <p:cNvPr id="73" name="Овал 72">
            <a:extLst>
              <a:ext uri="{FF2B5EF4-FFF2-40B4-BE49-F238E27FC236}">
                <a16:creationId xmlns="" xmlns:a16="http://schemas.microsoft.com/office/drawing/2014/main" id="{EADE6BB4-0012-42E5-B686-9EDE5020C32F}"/>
              </a:ext>
            </a:extLst>
          </p:cNvPr>
          <p:cNvSpPr/>
          <p:nvPr/>
        </p:nvSpPr>
        <p:spPr>
          <a:xfrm>
            <a:off x="8263412" y="1433441"/>
            <a:ext cx="2590454" cy="2590454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995A8329-9527-4EDC-992D-AA014F4D55C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=""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081529" y="1668694"/>
            <a:ext cx="988468" cy="585842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81D596E5-33C2-4E8E-9B6F-8657E1C185B1}"/>
              </a:ext>
            </a:extLst>
          </p:cNvPr>
          <p:cNvGrpSpPr/>
          <p:nvPr/>
        </p:nvGrpSpPr>
        <p:grpSpPr>
          <a:xfrm>
            <a:off x="8627553" y="2315892"/>
            <a:ext cx="2069456" cy="1366253"/>
            <a:chOff x="8359660" y="3700347"/>
            <a:chExt cx="2069456" cy="1366253"/>
          </a:xfrm>
        </p:grpSpPr>
        <p:sp>
          <p:nvSpPr>
            <p:cNvPr id="21" name="Объект 3">
              <a:extLst>
                <a:ext uri="{FF2B5EF4-FFF2-40B4-BE49-F238E27FC236}">
                  <a16:creationId xmlns="" xmlns:a16="http://schemas.microsoft.com/office/drawing/2014/main" id="{94C4DD6E-9F55-41A0-B605-1DA2062AE1E6}"/>
                </a:ext>
              </a:extLst>
            </p:cNvPr>
            <p:cNvSpPr txBox="1">
              <a:spLocks/>
            </p:cNvSpPr>
            <p:nvPr/>
          </p:nvSpPr>
          <p:spPr>
            <a:xfrm>
              <a:off x="8359660" y="4176719"/>
              <a:ext cx="1853726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постов о проектах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 социальных сетях</a:t>
              </a: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="" xmlns:a16="http://schemas.microsoft.com/office/drawing/2014/main" id="{94E00BA2-D0DA-4EEB-88B3-E17EDF2C73BF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Объект 3">
              <a:extLst>
                <a:ext uri="{FF2B5EF4-FFF2-40B4-BE49-F238E27FC236}">
                  <a16:creationId xmlns="" xmlns:a16="http://schemas.microsoft.com/office/drawing/2014/main" id="{B19E2F11-9F50-416E-9D51-63932D519FB5}"/>
                </a:ext>
              </a:extLst>
            </p:cNvPr>
            <p:cNvSpPr txBox="1">
              <a:spLocks/>
            </p:cNvSpPr>
            <p:nvPr/>
          </p:nvSpPr>
          <p:spPr>
            <a:xfrm>
              <a:off x="8771613" y="3700347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2 038</a:t>
              </a:r>
            </a:p>
          </p:txBody>
        </p:sp>
      </p:grp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1C6EAB87-8F81-437F-A113-EC4FAE65E8DB}"/>
              </a:ext>
            </a:extLst>
          </p:cNvPr>
          <p:cNvSpPr/>
          <p:nvPr/>
        </p:nvSpPr>
        <p:spPr>
          <a:xfrm>
            <a:off x="8680318" y="3700175"/>
            <a:ext cx="1748196" cy="1748196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8500FD4A-D71A-47F5-AA36-D971753F993D}"/>
              </a:ext>
            </a:extLst>
          </p:cNvPr>
          <p:cNvGrpSpPr/>
          <p:nvPr/>
        </p:nvGrpSpPr>
        <p:grpSpPr>
          <a:xfrm>
            <a:off x="8693183" y="4023895"/>
            <a:ext cx="1948007" cy="1322373"/>
            <a:chOff x="8486224" y="3744227"/>
            <a:chExt cx="1948007" cy="1322373"/>
          </a:xfrm>
        </p:grpSpPr>
        <p:sp>
          <p:nvSpPr>
            <p:cNvPr id="9" name="Объект 3">
              <a:extLst>
                <a:ext uri="{FF2B5EF4-FFF2-40B4-BE49-F238E27FC236}">
                  <a16:creationId xmlns="" xmlns:a16="http://schemas.microsoft.com/office/drawing/2014/main" id="{8E61E21A-F016-45B1-A0DB-DC1F5EAB71F9}"/>
                </a:ext>
              </a:extLst>
            </p:cNvPr>
            <p:cNvSpPr txBox="1">
              <a:spLocks/>
            </p:cNvSpPr>
            <p:nvPr/>
          </p:nvSpPr>
          <p:spPr>
            <a:xfrm>
              <a:off x="8486224" y="4176719"/>
              <a:ext cx="1737600" cy="889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подписчиков </a:t>
              </a:r>
              <a:b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в социальных сетях</a:t>
              </a: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="" xmlns:a16="http://schemas.microsoft.com/office/drawing/2014/main" id="{6A9B41BE-D493-4219-8D7C-7325C3DFDBEC}"/>
                </a:ext>
              </a:extLst>
            </p:cNvPr>
            <p:cNvSpPr/>
            <p:nvPr/>
          </p:nvSpPr>
          <p:spPr>
            <a:xfrm>
              <a:off x="8701708" y="3744227"/>
              <a:ext cx="458862" cy="548025"/>
            </a:xfrm>
            <a:custGeom>
              <a:avLst/>
              <a:gdLst>
                <a:gd name="connsiteX0" fmla="*/ 517080 w 650784"/>
                <a:gd name="connsiteY0" fmla="*/ 34081 h 777240"/>
                <a:gd name="connsiteX1" fmla="*/ 590178 w 650784"/>
                <a:gd name="connsiteY1" fmla="*/ 16501 h 777240"/>
                <a:gd name="connsiteX2" fmla="*/ 649396 w 650784"/>
                <a:gd name="connsiteY2" fmla="*/ 2313 h 777240"/>
                <a:gd name="connsiteX3" fmla="*/ 569822 w 650784"/>
                <a:gd name="connsiteY3" fmla="*/ 92066 h 777240"/>
                <a:gd name="connsiteX4" fmla="*/ 432880 w 650784"/>
                <a:gd name="connsiteY4" fmla="*/ 601590 h 777240"/>
                <a:gd name="connsiteX5" fmla="*/ 353305 w 650784"/>
                <a:gd name="connsiteY5" fmla="*/ 691651 h 777240"/>
                <a:gd name="connsiteX6" fmla="*/ 123834 w 650784"/>
                <a:gd name="connsiteY6" fmla="*/ 746860 h 777240"/>
                <a:gd name="connsiteX7" fmla="*/ 61223 w 650784"/>
                <a:gd name="connsiteY7" fmla="*/ 761973 h 777240"/>
                <a:gd name="connsiteX8" fmla="*/ 2313 w 650784"/>
                <a:gd name="connsiteY8" fmla="*/ 776161 h 777240"/>
                <a:gd name="connsiteX9" fmla="*/ 81888 w 650784"/>
                <a:gd name="connsiteY9" fmla="*/ 686408 h 777240"/>
                <a:gd name="connsiteX10" fmla="*/ 218830 w 650784"/>
                <a:gd name="connsiteY10" fmla="*/ 176884 h 777240"/>
                <a:gd name="connsiteX11" fmla="*/ 298405 w 650784"/>
                <a:gd name="connsiteY11" fmla="*/ 86823 h 777240"/>
                <a:gd name="connsiteX12" fmla="*/ 517080 w 650784"/>
                <a:gd name="connsiteY12" fmla="*/ 34081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784" h="777240">
                  <a:moveTo>
                    <a:pt x="517080" y="34081"/>
                  </a:moveTo>
                  <a:lnTo>
                    <a:pt x="590178" y="16501"/>
                  </a:lnTo>
                  <a:lnTo>
                    <a:pt x="649396" y="2313"/>
                  </a:lnTo>
                  <a:cubicBezTo>
                    <a:pt x="613927" y="10949"/>
                    <a:pt x="582159" y="46727"/>
                    <a:pt x="569822" y="92066"/>
                  </a:cubicBezTo>
                  <a:lnTo>
                    <a:pt x="432880" y="601590"/>
                  </a:lnTo>
                  <a:cubicBezTo>
                    <a:pt x="420542" y="647238"/>
                    <a:pt x="388774" y="683015"/>
                    <a:pt x="353305" y="691651"/>
                  </a:cubicBezTo>
                  <a:lnTo>
                    <a:pt x="123834" y="746860"/>
                  </a:lnTo>
                  <a:lnTo>
                    <a:pt x="61223" y="761973"/>
                  </a:lnTo>
                  <a:lnTo>
                    <a:pt x="2313" y="776161"/>
                  </a:lnTo>
                  <a:cubicBezTo>
                    <a:pt x="37783" y="767525"/>
                    <a:pt x="69551" y="731747"/>
                    <a:pt x="81888" y="686408"/>
                  </a:cubicBezTo>
                  <a:lnTo>
                    <a:pt x="218830" y="176884"/>
                  </a:lnTo>
                  <a:cubicBezTo>
                    <a:pt x="231167" y="131236"/>
                    <a:pt x="262935" y="95459"/>
                    <a:pt x="298405" y="86823"/>
                  </a:cubicBezTo>
                  <a:lnTo>
                    <a:pt x="517080" y="34081"/>
                  </a:lnTo>
                  <a:close/>
                </a:path>
              </a:pathLst>
            </a:custGeom>
            <a:gradFill>
              <a:gsLst>
                <a:gs pos="0">
                  <a:srgbClr val="FFE682"/>
                </a:gs>
                <a:gs pos="100000">
                  <a:srgbClr val="FFC61B"/>
                </a:gs>
              </a:gsLst>
              <a:lin ang="168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Объект 3">
              <a:extLst>
                <a:ext uri="{FF2B5EF4-FFF2-40B4-BE49-F238E27FC236}">
                  <a16:creationId xmlns="" xmlns:a16="http://schemas.microsoft.com/office/drawing/2014/main" id="{8EE53458-EDDD-48A9-B5A8-8C8F3F0C1E4D}"/>
                </a:ext>
              </a:extLst>
            </p:cNvPr>
            <p:cNvSpPr txBox="1">
              <a:spLocks/>
            </p:cNvSpPr>
            <p:nvPr/>
          </p:nvSpPr>
          <p:spPr>
            <a:xfrm>
              <a:off x="8776728" y="3752501"/>
              <a:ext cx="1657503" cy="9589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2800" b="1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1pPr>
              <a:lvl2pPr marL="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rgbClr val="3C3837"/>
                  </a:solidFill>
                  <a:latin typeface="+mn-lt"/>
                  <a:ea typeface="+mn-ea"/>
                  <a:cs typeface="+mn-cs"/>
                </a:defRPr>
              </a:lvl2pPr>
              <a:lvl3pPr marL="9144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marR="0" indent="0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3C383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98 </a:t>
              </a:r>
              <a:r>
                <a:rPr lang="ru-RU" dirty="0">
                  <a:latin typeface="Calibri" panose="020F0502020204030204"/>
                </a:rPr>
                <a:t>000</a:t>
              </a:r>
              <a:endPara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44CC482E-3D3B-4F9B-BCEB-9A4250C92D34}"/>
              </a:ext>
            </a:extLst>
          </p:cNvPr>
          <p:cNvCxnSpPr>
            <a:cxnSpLocks/>
          </p:cNvCxnSpPr>
          <p:nvPr/>
        </p:nvCxnSpPr>
        <p:spPr>
          <a:xfrm flipV="1">
            <a:off x="7301663" y="1213605"/>
            <a:ext cx="0" cy="4996697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E6798E6E-78CC-45CA-B3BD-6E87979D11A9}"/>
              </a:ext>
            </a:extLst>
          </p:cNvPr>
          <p:cNvSpPr/>
          <p:nvPr/>
        </p:nvSpPr>
        <p:spPr>
          <a:xfrm>
            <a:off x="8043522" y="5067506"/>
            <a:ext cx="246332" cy="246332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569125C4-B590-4828-A798-F268105D9554}"/>
              </a:ext>
            </a:extLst>
          </p:cNvPr>
          <p:cNvSpPr/>
          <p:nvPr/>
        </p:nvSpPr>
        <p:spPr>
          <a:xfrm>
            <a:off x="7841862" y="3063858"/>
            <a:ext cx="141658" cy="14165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="" xmlns:a16="http://schemas.microsoft.com/office/drawing/2014/main" id="{4DE115EF-3E12-491F-AD23-92C4E17AC00C}"/>
              </a:ext>
            </a:extLst>
          </p:cNvPr>
          <p:cNvSpPr/>
          <p:nvPr/>
        </p:nvSpPr>
        <p:spPr>
          <a:xfrm>
            <a:off x="10994165" y="3002605"/>
            <a:ext cx="332398" cy="332398"/>
          </a:xfrm>
          <a:prstGeom prst="ellipse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14000"/>
              </a:srgbClr>
            </a:outerShdw>
          </a:effectLst>
        </p:spPr>
        <p:txBody>
          <a:bodyPr rot="0" spcFirstLastPara="0" vertOverflow="overflow" horzOverflow="overflow" vert="horz" wrap="square" lIns="45719" tIns="45719" rIns="45719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172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FB734B07-5E0B-4C5A-B76A-8C0DC204ADA3}"/>
              </a:ext>
            </a:extLst>
          </p:cNvPr>
          <p:cNvSpPr/>
          <p:nvPr/>
        </p:nvSpPr>
        <p:spPr>
          <a:xfrm rot="5400000">
            <a:off x="4165081" y="3917544"/>
            <a:ext cx="822489" cy="10726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="" xmlns:a16="http://schemas.microsoft.com/office/drawing/2014/main" id="{00498E81-89C1-4EA3-A02A-FEA2D869EA76}"/>
              </a:ext>
            </a:extLst>
          </p:cNvPr>
          <p:cNvSpPr/>
          <p:nvPr/>
        </p:nvSpPr>
        <p:spPr>
          <a:xfrm rot="5400000">
            <a:off x="2939522" y="3917543"/>
            <a:ext cx="822490" cy="1072627"/>
          </a:xfrm>
          <a:prstGeom prst="rect">
            <a:avLst/>
          </a:prstGeom>
          <a:solidFill>
            <a:schemeClr val="bg1"/>
          </a:solidFill>
          <a:ln w="6350">
            <a:solidFill>
              <a:schemeClr val="accent2">
                <a:lumMod val="25000"/>
                <a:alpha val="17000"/>
              </a:schemeClr>
            </a:solidFill>
          </a:ln>
          <a:effectLst>
            <a:outerShdw blurRad="304800" algn="ctr" rotWithShape="0">
              <a:schemeClr val="accent1">
                <a:lumMod val="50000"/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graphicFrame>
        <p:nvGraphicFramePr>
          <p:cNvPr id="40" name="Диаграмма 39">
            <a:extLst>
              <a:ext uri="{FF2B5EF4-FFF2-40B4-BE49-F238E27FC236}">
                <a16:creationId xmlns="" xmlns:a16="http://schemas.microsoft.com/office/drawing/2014/main" id="{6FD7A510-D155-4CD2-B71D-37E4AACAA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416273"/>
              </p:ext>
            </p:extLst>
          </p:nvPr>
        </p:nvGraphicFramePr>
        <p:xfrm>
          <a:off x="2680472" y="3563256"/>
          <a:ext cx="2555671" cy="1383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14" name="Группа 113">
            <a:extLst>
              <a:ext uri="{FF2B5EF4-FFF2-40B4-BE49-F238E27FC236}">
                <a16:creationId xmlns="" xmlns:a16="http://schemas.microsoft.com/office/drawing/2014/main" id="{22AE81DE-D63B-4E89-A077-75A8BD6C3A69}"/>
              </a:ext>
            </a:extLst>
          </p:cNvPr>
          <p:cNvGrpSpPr/>
          <p:nvPr/>
        </p:nvGrpSpPr>
        <p:grpSpPr>
          <a:xfrm>
            <a:off x="5796539" y="1274286"/>
            <a:ext cx="5677307" cy="4982405"/>
            <a:chOff x="6276027" y="1373948"/>
            <a:chExt cx="4739532" cy="4982405"/>
          </a:xfrm>
        </p:grpSpPr>
        <p:sp>
          <p:nvSpPr>
            <p:cNvPr id="18" name="Прямоугольник 17">
              <a:extLst>
                <a:ext uri="{FF2B5EF4-FFF2-40B4-BE49-F238E27FC236}">
                  <a16:creationId xmlns="" xmlns:a16="http://schemas.microsoft.com/office/drawing/2014/main" id="{97BC1C18-CBA0-448E-A317-92D5C9281018}"/>
                </a:ext>
              </a:extLst>
            </p:cNvPr>
            <p:cNvSpPr/>
            <p:nvPr/>
          </p:nvSpPr>
          <p:spPr>
            <a:xfrm rot="5400000">
              <a:off x="4933533" y="2716442"/>
              <a:ext cx="4982404" cy="22974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25000"/>
                  <a:alpha val="17000"/>
                </a:schemeClr>
              </a:solidFill>
            </a:ln>
            <a:effectLst>
              <a:outerShdw blurRad="304800" algn="ctr" rotWithShape="0">
                <a:schemeClr val="accent1">
                  <a:lumMod val="50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  <p:sp>
          <p:nvSpPr>
            <p:cNvPr id="113" name="Прямоугольник 112">
              <a:extLst>
                <a:ext uri="{FF2B5EF4-FFF2-40B4-BE49-F238E27FC236}">
                  <a16:creationId xmlns="" xmlns:a16="http://schemas.microsoft.com/office/drawing/2014/main" id="{7A2D8AF6-27CF-41B7-81C7-AE7543A9B68C}"/>
                </a:ext>
              </a:extLst>
            </p:cNvPr>
            <p:cNvSpPr/>
            <p:nvPr/>
          </p:nvSpPr>
          <p:spPr>
            <a:xfrm rot="5400000">
              <a:off x="7375650" y="2716443"/>
              <a:ext cx="4982404" cy="22974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>
                  <a:lumMod val="25000"/>
                  <a:alpha val="17000"/>
                </a:schemeClr>
              </a:solidFill>
            </a:ln>
            <a:effectLst>
              <a:outerShdw blurRad="304800" algn="ctr" rotWithShape="0">
                <a:schemeClr val="accent1">
                  <a:lumMod val="50000"/>
                  <a:alpha val="28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Оценка результатов реализации проектов</a:t>
            </a:r>
            <a:endParaRPr lang="ru-RU" b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F0EE951-0C7B-4510-AF81-1CAAA78B67B1}"/>
              </a:ext>
            </a:extLst>
          </p:cNvPr>
          <p:cNvSpPr txBox="1"/>
          <p:nvPr/>
        </p:nvSpPr>
        <p:spPr>
          <a:xfrm>
            <a:off x="2816957" y="5616955"/>
            <a:ext cx="1115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413D3E"/>
                </a:solidFill>
              </a:rPr>
              <a:t>235 535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3EDAEE1-ABA1-4D77-9488-6F351178A186}"/>
              </a:ext>
            </a:extLst>
          </p:cNvPr>
          <p:cNvSpPr txBox="1"/>
          <p:nvPr/>
        </p:nvSpPr>
        <p:spPr>
          <a:xfrm>
            <a:off x="806290" y="1868314"/>
            <a:ext cx="1796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Проектов поддержано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05FEF514-3C12-483E-9B35-A2F7DEC89AA5}"/>
              </a:ext>
            </a:extLst>
          </p:cNvPr>
          <p:cNvSpPr txBox="1"/>
          <p:nvPr/>
        </p:nvSpPr>
        <p:spPr>
          <a:xfrm>
            <a:off x="2769504" y="5004236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13D3E"/>
                </a:solidFill>
              </a:rPr>
              <a:t>15 556 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97AAD05-62A2-4E55-9FF9-2AAF84A7E76C}"/>
              </a:ext>
            </a:extLst>
          </p:cNvPr>
          <p:cNvSpPr txBox="1"/>
          <p:nvPr/>
        </p:nvSpPr>
        <p:spPr>
          <a:xfrm>
            <a:off x="4000006" y="5004237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13D3E"/>
                </a:solidFill>
              </a:rPr>
              <a:t>20 757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D41B3C7-3EF0-4C62-95E0-581D7220D32F}"/>
              </a:ext>
            </a:extLst>
          </p:cNvPr>
          <p:cNvSpPr txBox="1"/>
          <p:nvPr/>
        </p:nvSpPr>
        <p:spPr>
          <a:xfrm>
            <a:off x="4012367" y="5616956"/>
            <a:ext cx="11155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rgbClr val="413D3E"/>
                </a:solidFill>
              </a:rPr>
              <a:t>349 715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AF06BF40-C985-4383-91D3-E9B9A70A9660}"/>
              </a:ext>
            </a:extLst>
          </p:cNvPr>
          <p:cNvSpPr/>
          <p:nvPr/>
        </p:nvSpPr>
        <p:spPr>
          <a:xfrm>
            <a:off x="2804744" y="1242672"/>
            <a:ext cx="1139928" cy="51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2017 </a:t>
            </a:r>
            <a:b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 конкурса)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A0DC20C-2FCF-4687-9EA1-DF2B5B1AEF47}"/>
              </a:ext>
            </a:extLst>
          </p:cNvPr>
          <p:cNvSpPr/>
          <p:nvPr/>
        </p:nvSpPr>
        <p:spPr>
          <a:xfrm>
            <a:off x="3976006" y="1242672"/>
            <a:ext cx="1140869" cy="51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2018 </a:t>
            </a:r>
            <a:b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 конкурса)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62E49061-0847-493B-845C-44EBA3FA6211}"/>
              </a:ext>
            </a:extLst>
          </p:cNvPr>
          <p:cNvSpPr txBox="1"/>
          <p:nvPr/>
        </p:nvSpPr>
        <p:spPr>
          <a:xfrm>
            <a:off x="806290" y="2581219"/>
            <a:ext cx="17965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Общая сумма грантов, </a:t>
            </a:r>
            <a:r>
              <a:rPr lang="ru-RU" sz="1600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млн ₽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EC988D3F-5D88-41DC-A658-8E3229F7CB44}"/>
              </a:ext>
            </a:extLst>
          </p:cNvPr>
          <p:cNvSpPr txBox="1"/>
          <p:nvPr/>
        </p:nvSpPr>
        <p:spPr>
          <a:xfrm>
            <a:off x="533192" y="4161468"/>
            <a:ext cx="2069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Проектов, </a:t>
            </a:r>
            <a:b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</a:b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прошедших оценку</a:t>
            </a:r>
            <a:endParaRPr lang="ru-RU" sz="1600" dirty="0">
              <a:solidFill>
                <a:srgbClr val="3C3837"/>
              </a:solidFill>
              <a:uFill>
                <a:solidFill>
                  <a:srgbClr val="FFD415"/>
                </a:solidFill>
              </a:uFill>
              <a:latin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856A59FD-5496-4455-AFC8-C9753123C576}"/>
              </a:ext>
            </a:extLst>
          </p:cNvPr>
          <p:cNvSpPr txBox="1"/>
          <p:nvPr/>
        </p:nvSpPr>
        <p:spPr>
          <a:xfrm>
            <a:off x="533192" y="5027053"/>
            <a:ext cx="20696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Оценок получено</a:t>
            </a:r>
            <a:endParaRPr lang="ru-RU" sz="1600" dirty="0">
              <a:solidFill>
                <a:srgbClr val="3C3837"/>
              </a:solidFill>
              <a:uFill>
                <a:solidFill>
                  <a:srgbClr val="FFD415"/>
                </a:solidFill>
              </a:uFill>
              <a:latin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B917A3-1D87-4D66-8E4B-9E6DCDDF2585}"/>
              </a:ext>
            </a:extLst>
          </p:cNvPr>
          <p:cNvSpPr txBox="1"/>
          <p:nvPr/>
        </p:nvSpPr>
        <p:spPr>
          <a:xfrm>
            <a:off x="372328" y="3325120"/>
            <a:ext cx="22305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 err="1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Софинансирование</a:t>
            </a: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,</a:t>
            </a:r>
            <a:b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</a:br>
            <a:r>
              <a:rPr lang="ru-RU" sz="1600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млн ₽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484D0D7F-77C3-4F6D-A63B-41C90A3AA435}"/>
              </a:ext>
            </a:extLst>
          </p:cNvPr>
          <p:cNvSpPr txBox="1"/>
          <p:nvPr/>
        </p:nvSpPr>
        <p:spPr>
          <a:xfrm>
            <a:off x="533192" y="5524623"/>
            <a:ext cx="20696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u="sng" dirty="0">
                <a:solidFill>
                  <a:srgbClr val="3C3837"/>
                </a:solidFill>
                <a:uFill>
                  <a:solidFill>
                    <a:srgbClr val="FFD415"/>
                  </a:solidFill>
                </a:uFill>
                <a:latin typeface="Calibri"/>
              </a:rPr>
              <a:t>Добровольцев привлечено </a:t>
            </a:r>
            <a:endParaRPr lang="ru-RU" sz="1600" dirty="0">
              <a:solidFill>
                <a:srgbClr val="3C3837"/>
              </a:solidFill>
              <a:uFill>
                <a:solidFill>
                  <a:srgbClr val="FFD415"/>
                </a:solidFill>
              </a:uFill>
              <a:latin typeface="Calibri"/>
            </a:endParaRPr>
          </a:p>
        </p:txBody>
      </p:sp>
      <p:graphicFrame>
        <p:nvGraphicFramePr>
          <p:cNvPr id="54" name="Диаграмма 53">
            <a:extLst>
              <a:ext uri="{FF2B5EF4-FFF2-40B4-BE49-F238E27FC236}">
                <a16:creationId xmlns="" xmlns:a16="http://schemas.microsoft.com/office/drawing/2014/main" id="{ECEB5D9F-CF92-4674-BA52-13B9B5F3F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6425156"/>
              </p:ext>
            </p:extLst>
          </p:nvPr>
        </p:nvGraphicFramePr>
        <p:xfrm>
          <a:off x="5971197" y="1168334"/>
          <a:ext cx="2402672" cy="252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6" name="Пятиугольник 5">
            <a:extLst>
              <a:ext uri="{FF2B5EF4-FFF2-40B4-BE49-F238E27FC236}">
                <a16:creationId xmlns="" xmlns:a16="http://schemas.microsoft.com/office/drawing/2014/main" id="{1A41800D-7EC9-4A0A-ACB1-38E03B627C2A}"/>
              </a:ext>
            </a:extLst>
          </p:cNvPr>
          <p:cNvSpPr/>
          <p:nvPr/>
        </p:nvSpPr>
        <p:spPr>
          <a:xfrm>
            <a:off x="6176800" y="5122264"/>
            <a:ext cx="197072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</a:pPr>
            <a:r>
              <a:rPr lang="ru-RU" sz="2800" b="1" dirty="0">
                <a:solidFill>
                  <a:srgbClr val="413D3E"/>
                </a:solidFill>
              </a:rPr>
              <a:t>82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(2,6%) </a:t>
            </a:r>
            <a:r>
              <a:rPr lang="ru-RU" sz="2000" dirty="0">
                <a:solidFill>
                  <a:srgbClr val="44546A">
                    <a:lumMod val="75000"/>
                  </a:srgbClr>
                </a:solidFill>
                <a:cs typeface="Times New Roman" panose="02020603050405020304" pitchFamily="18" charset="0"/>
              </a:rPr>
              <a:t>неудовлетвори-тельно</a:t>
            </a:r>
          </a:p>
        </p:txBody>
      </p:sp>
      <p:sp>
        <p:nvSpPr>
          <p:cNvPr id="64" name="Пятиугольник 5">
            <a:extLst>
              <a:ext uri="{FF2B5EF4-FFF2-40B4-BE49-F238E27FC236}">
                <a16:creationId xmlns="" xmlns:a16="http://schemas.microsoft.com/office/drawing/2014/main" id="{0A32F2F8-12CC-4049-8751-CAE2BA65E9D5}"/>
              </a:ext>
            </a:extLst>
          </p:cNvPr>
          <p:cNvSpPr/>
          <p:nvPr/>
        </p:nvSpPr>
        <p:spPr>
          <a:xfrm>
            <a:off x="6176801" y="4331527"/>
            <a:ext cx="26039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</a:pPr>
            <a:r>
              <a:rPr lang="ru-RU" sz="2800" b="1" dirty="0">
                <a:solidFill>
                  <a:srgbClr val="413D3E"/>
                </a:solidFill>
              </a:rPr>
              <a:t>557 </a:t>
            </a:r>
            <a:r>
              <a:rPr lang="ru-RU" sz="2000" dirty="0">
                <a:solidFill>
                  <a:srgbClr val="44546A">
                    <a:lumMod val="75000"/>
                  </a:srgbClr>
                </a:solidFill>
                <a:cs typeface="Times New Roman" panose="02020603050405020304" pitchFamily="18" charset="0"/>
              </a:rPr>
              <a:t>(17,5%) удовлетворительно</a:t>
            </a:r>
          </a:p>
        </p:txBody>
      </p:sp>
      <p:sp>
        <p:nvSpPr>
          <p:cNvPr id="66" name="Пятиугольник 5">
            <a:extLst>
              <a:ext uri="{FF2B5EF4-FFF2-40B4-BE49-F238E27FC236}">
                <a16:creationId xmlns="" xmlns:a16="http://schemas.microsoft.com/office/drawing/2014/main" id="{A3CDF80F-602C-401C-9E7E-881A683B082B}"/>
              </a:ext>
            </a:extLst>
          </p:cNvPr>
          <p:cNvSpPr/>
          <p:nvPr/>
        </p:nvSpPr>
        <p:spPr>
          <a:xfrm>
            <a:off x="6176799" y="3556616"/>
            <a:ext cx="26039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</a:pPr>
            <a:r>
              <a:rPr lang="ru-RU" sz="2800" b="1" dirty="0">
                <a:solidFill>
                  <a:srgbClr val="413D3E"/>
                </a:solidFill>
              </a:rPr>
              <a:t>2 539 </a:t>
            </a:r>
            <a:r>
              <a:rPr lang="ru-RU" sz="2000" dirty="0">
                <a:solidFill>
                  <a:srgbClr val="44546A">
                    <a:lumMod val="75000"/>
                  </a:srgbClr>
                </a:solidFill>
                <a:cs typeface="Times New Roman" panose="02020603050405020304" pitchFamily="18" charset="0"/>
              </a:rPr>
              <a:t>(79,9%) успешно</a:t>
            </a:r>
          </a:p>
        </p:txBody>
      </p:sp>
      <p:graphicFrame>
        <p:nvGraphicFramePr>
          <p:cNvPr id="76" name="Диаграмма 75">
            <a:extLst>
              <a:ext uri="{FF2B5EF4-FFF2-40B4-BE49-F238E27FC236}">
                <a16:creationId xmlns="" xmlns:a16="http://schemas.microsoft.com/office/drawing/2014/main" id="{EA9D394B-3A36-4D7A-AAA0-3C4209B528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7083335"/>
              </p:ext>
            </p:extLst>
          </p:nvPr>
        </p:nvGraphicFramePr>
        <p:xfrm>
          <a:off x="8927510" y="1165325"/>
          <a:ext cx="2479982" cy="252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9" name="Овал 88">
            <a:extLst>
              <a:ext uri="{FF2B5EF4-FFF2-40B4-BE49-F238E27FC236}">
                <a16:creationId xmlns="" xmlns:a16="http://schemas.microsoft.com/office/drawing/2014/main" id="{2C100C2A-346A-4568-9EA0-EBAF33496DF6}"/>
              </a:ext>
            </a:extLst>
          </p:cNvPr>
          <p:cNvSpPr/>
          <p:nvPr/>
        </p:nvSpPr>
        <p:spPr>
          <a:xfrm>
            <a:off x="5984364" y="5257612"/>
            <a:ext cx="190758" cy="19075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0" name="Овал 89">
            <a:extLst>
              <a:ext uri="{FF2B5EF4-FFF2-40B4-BE49-F238E27FC236}">
                <a16:creationId xmlns="" xmlns:a16="http://schemas.microsoft.com/office/drawing/2014/main" id="{4C66B548-1AD6-48E1-AAD5-8EE0BC66F2EC}"/>
              </a:ext>
            </a:extLst>
          </p:cNvPr>
          <p:cNvSpPr/>
          <p:nvPr/>
        </p:nvSpPr>
        <p:spPr>
          <a:xfrm>
            <a:off x="5984364" y="4478523"/>
            <a:ext cx="190758" cy="19075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91" name="Овал 90">
            <a:extLst>
              <a:ext uri="{FF2B5EF4-FFF2-40B4-BE49-F238E27FC236}">
                <a16:creationId xmlns="" xmlns:a16="http://schemas.microsoft.com/office/drawing/2014/main" id="{7EB82602-2D9F-4072-A888-4DF77639E27C}"/>
              </a:ext>
            </a:extLst>
          </p:cNvPr>
          <p:cNvSpPr/>
          <p:nvPr/>
        </p:nvSpPr>
        <p:spPr>
          <a:xfrm>
            <a:off x="5984364" y="3688392"/>
            <a:ext cx="190758" cy="190758"/>
          </a:xfrm>
          <a:prstGeom prst="ellipse">
            <a:avLst/>
          </a:prstGeom>
          <a:gradFill>
            <a:gsLst>
              <a:gs pos="0">
                <a:srgbClr val="93C3A0"/>
              </a:gs>
              <a:gs pos="100000">
                <a:srgbClr val="60A772"/>
              </a:gs>
            </a:gsLst>
          </a:gradFill>
          <a:ln>
            <a:solidFill>
              <a:srgbClr val="93C3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1" name="Пятиугольник 5">
            <a:extLst>
              <a:ext uri="{FF2B5EF4-FFF2-40B4-BE49-F238E27FC236}">
                <a16:creationId xmlns="" xmlns:a16="http://schemas.microsoft.com/office/drawing/2014/main" id="{86EE7DAD-2F02-4F26-B6A5-F5B3065AEBAC}"/>
              </a:ext>
            </a:extLst>
          </p:cNvPr>
          <p:cNvSpPr/>
          <p:nvPr/>
        </p:nvSpPr>
        <p:spPr>
          <a:xfrm>
            <a:off x="9072400" y="5122264"/>
            <a:ext cx="197072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92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(2,6%) </a:t>
            </a:r>
            <a:r>
              <a:rPr lang="ru-RU" sz="2000" dirty="0">
                <a:solidFill>
                  <a:srgbClr val="44546A">
                    <a:lumMod val="75000"/>
                  </a:srgbClr>
                </a:solidFill>
                <a:cs typeface="Times New Roman" panose="02020603050405020304" pitchFamily="18" charset="0"/>
              </a:rPr>
              <a:t>неудовлетвори-тельно</a:t>
            </a:r>
          </a:p>
        </p:txBody>
      </p:sp>
      <p:sp>
        <p:nvSpPr>
          <p:cNvPr id="122" name="Пятиугольник 5">
            <a:extLst>
              <a:ext uri="{FF2B5EF4-FFF2-40B4-BE49-F238E27FC236}">
                <a16:creationId xmlns="" xmlns:a16="http://schemas.microsoft.com/office/drawing/2014/main" id="{7A65C299-6122-4111-BDEB-464588485DA4}"/>
              </a:ext>
            </a:extLst>
          </p:cNvPr>
          <p:cNvSpPr/>
          <p:nvPr/>
        </p:nvSpPr>
        <p:spPr>
          <a:xfrm>
            <a:off x="9072401" y="4331527"/>
            <a:ext cx="260391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630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(17,9%) </a:t>
            </a:r>
            <a:r>
              <a:rPr lang="ru-RU" sz="2000" dirty="0">
                <a:solidFill>
                  <a:srgbClr val="44546A">
                    <a:lumMod val="75000"/>
                  </a:srgbClr>
                </a:solidFill>
                <a:cs typeface="Times New Roman" panose="02020603050405020304" pitchFamily="18" charset="0"/>
              </a:rPr>
              <a:t>удовлетворительно</a:t>
            </a:r>
          </a:p>
        </p:txBody>
      </p:sp>
      <p:sp>
        <p:nvSpPr>
          <p:cNvPr id="123" name="Пятиугольник 5">
            <a:extLst>
              <a:ext uri="{FF2B5EF4-FFF2-40B4-BE49-F238E27FC236}">
                <a16:creationId xmlns="" xmlns:a16="http://schemas.microsoft.com/office/drawing/2014/main" id="{C24E9F98-E947-4669-9557-FE40A6DEA3AC}"/>
              </a:ext>
            </a:extLst>
          </p:cNvPr>
          <p:cNvSpPr/>
          <p:nvPr/>
        </p:nvSpPr>
        <p:spPr>
          <a:xfrm>
            <a:off x="9072399" y="3556616"/>
            <a:ext cx="260391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buClr>
                <a:srgbClr val="FFD415"/>
              </a:buClr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413D3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2 804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Times New Roman" panose="02020603050405020304" pitchFamily="18" charset="0"/>
              </a:rPr>
              <a:t>(79,5%) </a:t>
            </a:r>
            <a:r>
              <a:rPr lang="ru-RU" sz="2000" dirty="0">
                <a:solidFill>
                  <a:srgbClr val="44546A">
                    <a:lumMod val="75000"/>
                  </a:srgbClr>
                </a:solidFill>
                <a:cs typeface="Times New Roman" panose="02020603050405020304" pitchFamily="18" charset="0"/>
              </a:rPr>
              <a:t>успешно</a:t>
            </a:r>
          </a:p>
        </p:txBody>
      </p:sp>
      <p:sp>
        <p:nvSpPr>
          <p:cNvPr id="124" name="Овал 123">
            <a:extLst>
              <a:ext uri="{FF2B5EF4-FFF2-40B4-BE49-F238E27FC236}">
                <a16:creationId xmlns="" xmlns:a16="http://schemas.microsoft.com/office/drawing/2014/main" id="{F5A79737-7343-4D2D-9252-37AE3E6B86C6}"/>
              </a:ext>
            </a:extLst>
          </p:cNvPr>
          <p:cNvSpPr/>
          <p:nvPr/>
        </p:nvSpPr>
        <p:spPr>
          <a:xfrm>
            <a:off x="8879964" y="5257612"/>
            <a:ext cx="190758" cy="190758"/>
          </a:xfrm>
          <a:prstGeom prst="ellipse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5" name="Овал 124">
            <a:extLst>
              <a:ext uri="{FF2B5EF4-FFF2-40B4-BE49-F238E27FC236}">
                <a16:creationId xmlns="" xmlns:a16="http://schemas.microsoft.com/office/drawing/2014/main" id="{D1AE09AE-EA84-419C-83BB-F07439BE0227}"/>
              </a:ext>
            </a:extLst>
          </p:cNvPr>
          <p:cNvSpPr/>
          <p:nvPr/>
        </p:nvSpPr>
        <p:spPr>
          <a:xfrm>
            <a:off x="8879964" y="4478523"/>
            <a:ext cx="190758" cy="19075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6" name="Овал 125">
            <a:extLst>
              <a:ext uri="{FF2B5EF4-FFF2-40B4-BE49-F238E27FC236}">
                <a16:creationId xmlns="" xmlns:a16="http://schemas.microsoft.com/office/drawing/2014/main" id="{46FA5B93-8B8B-4E67-81BF-553F1F020022}"/>
              </a:ext>
            </a:extLst>
          </p:cNvPr>
          <p:cNvSpPr/>
          <p:nvPr/>
        </p:nvSpPr>
        <p:spPr>
          <a:xfrm>
            <a:off x="8879964" y="3688392"/>
            <a:ext cx="190758" cy="190758"/>
          </a:xfrm>
          <a:prstGeom prst="ellipse">
            <a:avLst/>
          </a:prstGeom>
          <a:gradFill>
            <a:gsLst>
              <a:gs pos="0">
                <a:srgbClr val="93C3A0"/>
              </a:gs>
              <a:gs pos="100000">
                <a:srgbClr val="60A772"/>
              </a:gs>
            </a:gsLst>
          </a:gradFill>
          <a:ln>
            <a:solidFill>
              <a:srgbClr val="93C3A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/>
          </a:p>
        </p:txBody>
      </p:sp>
      <p:sp>
        <p:nvSpPr>
          <p:cNvPr id="129" name="Прямоугольник 128">
            <a:extLst>
              <a:ext uri="{FF2B5EF4-FFF2-40B4-BE49-F238E27FC236}">
                <a16:creationId xmlns="" xmlns:a16="http://schemas.microsoft.com/office/drawing/2014/main" id="{C9979937-2C7C-4F23-8D54-0C656C1791C6}"/>
              </a:ext>
            </a:extLst>
          </p:cNvPr>
          <p:cNvSpPr/>
          <p:nvPr/>
        </p:nvSpPr>
        <p:spPr>
          <a:xfrm>
            <a:off x="6611417" y="2179330"/>
            <a:ext cx="1139928" cy="51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2017 </a:t>
            </a:r>
            <a:b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 конкурса)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="" xmlns:a16="http://schemas.microsoft.com/office/drawing/2014/main" id="{CC8B357F-6CA5-42B2-A840-A818F6FC290C}"/>
              </a:ext>
            </a:extLst>
          </p:cNvPr>
          <p:cNvSpPr/>
          <p:nvPr/>
        </p:nvSpPr>
        <p:spPr>
          <a:xfrm>
            <a:off x="9597066" y="2179330"/>
            <a:ext cx="1140869" cy="51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2018 </a:t>
            </a:r>
            <a:b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</a:b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 конкурса)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A56A25F8-33B2-4BBA-AFFB-4F12C147CB09}"/>
              </a:ext>
            </a:extLst>
          </p:cNvPr>
          <p:cNvSpPr txBox="1"/>
          <p:nvPr/>
        </p:nvSpPr>
        <p:spPr>
          <a:xfrm>
            <a:off x="2769504" y="3394912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fld id="{A9D0B512-428F-4E84-B51A-C91E3BE0FBC1}" type="VALUE">
              <a:rPr lang="en-US" sz="2000" smtClean="0"/>
              <a:pPr/>
              <a:t>4 236</a:t>
            </a:fld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8397D5C7-2887-4B22-AA95-0E9AB22EE0AD}"/>
              </a:ext>
            </a:extLst>
          </p:cNvPr>
          <p:cNvSpPr txBox="1"/>
          <p:nvPr/>
        </p:nvSpPr>
        <p:spPr>
          <a:xfrm>
            <a:off x="4000006" y="3394913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13D3E"/>
                </a:solidFill>
              </a:rPr>
              <a:t>5 884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AEBC6756-3B02-48F3-9567-D637CEC2DCB6}"/>
              </a:ext>
            </a:extLst>
          </p:cNvPr>
          <p:cNvSpPr txBox="1"/>
          <p:nvPr/>
        </p:nvSpPr>
        <p:spPr>
          <a:xfrm>
            <a:off x="2769504" y="2687239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6 65</a:t>
            </a:r>
            <a:r>
              <a:rPr lang="ru-RU" sz="2000" dirty="0"/>
              <a:t>4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24EBE473-19F1-440C-9827-CA293ED4D96D}"/>
              </a:ext>
            </a:extLst>
          </p:cNvPr>
          <p:cNvSpPr txBox="1"/>
          <p:nvPr/>
        </p:nvSpPr>
        <p:spPr>
          <a:xfrm>
            <a:off x="4000006" y="2687240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13D3E"/>
                </a:solidFill>
              </a:rPr>
              <a:t>7 836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D2005628-B601-4BB1-B7F4-D304C59458EF}"/>
              </a:ext>
            </a:extLst>
          </p:cNvPr>
          <p:cNvSpPr txBox="1"/>
          <p:nvPr/>
        </p:nvSpPr>
        <p:spPr>
          <a:xfrm>
            <a:off x="2769504" y="1958909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3 213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48A309D5-791E-41E2-824A-85A412300440}"/>
              </a:ext>
            </a:extLst>
          </p:cNvPr>
          <p:cNvSpPr txBox="1"/>
          <p:nvPr/>
        </p:nvSpPr>
        <p:spPr>
          <a:xfrm>
            <a:off x="4000006" y="1958910"/>
            <a:ext cx="11402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413D3E"/>
                </a:solidFill>
              </a:rPr>
              <a:t>3 573</a:t>
            </a:r>
            <a:endParaRPr lang="ru-RU" sz="1600" dirty="0">
              <a:solidFill>
                <a:srgbClr val="44546A">
                  <a:lumMod val="75000"/>
                </a:srgb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="" xmlns:a16="http://schemas.microsoft.com/office/drawing/2014/main" id="{75ECDCB8-0BC3-4A46-B6B1-05AE586159DC}"/>
              </a:ext>
            </a:extLst>
          </p:cNvPr>
          <p:cNvCxnSpPr>
            <a:cxnSpLocks/>
          </p:cNvCxnSpPr>
          <p:nvPr/>
        </p:nvCxnSpPr>
        <p:spPr>
          <a:xfrm flipV="1">
            <a:off x="3954306" y="1326994"/>
            <a:ext cx="0" cy="4815857"/>
          </a:xfrm>
          <a:prstGeom prst="line">
            <a:avLst/>
          </a:prstGeom>
          <a:noFill/>
          <a:ln w="31750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9" name="Прямая соединительная линия 138">
            <a:extLst>
              <a:ext uri="{FF2B5EF4-FFF2-40B4-BE49-F238E27FC236}">
                <a16:creationId xmlns="" xmlns:a16="http://schemas.microsoft.com/office/drawing/2014/main" id="{9324DB98-E518-4B1A-93FF-B119A480B159}"/>
              </a:ext>
            </a:extLst>
          </p:cNvPr>
          <p:cNvCxnSpPr>
            <a:cxnSpLocks/>
          </p:cNvCxnSpPr>
          <p:nvPr/>
        </p:nvCxnSpPr>
        <p:spPr>
          <a:xfrm>
            <a:off x="693019" y="2528396"/>
            <a:ext cx="4434450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="" xmlns:a16="http://schemas.microsoft.com/office/drawing/2014/main" id="{D02964C1-7D6B-4202-A7DC-C0A9061B3BE4}"/>
              </a:ext>
            </a:extLst>
          </p:cNvPr>
          <p:cNvCxnSpPr>
            <a:cxnSpLocks/>
          </p:cNvCxnSpPr>
          <p:nvPr/>
        </p:nvCxnSpPr>
        <p:spPr>
          <a:xfrm>
            <a:off x="693019" y="3259916"/>
            <a:ext cx="4434450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7" name="Прямая соединительная линия 146">
            <a:extLst>
              <a:ext uri="{FF2B5EF4-FFF2-40B4-BE49-F238E27FC236}">
                <a16:creationId xmlns="" xmlns:a16="http://schemas.microsoft.com/office/drawing/2014/main" id="{FE4C5120-3922-4E17-93D9-7C8217C82147}"/>
              </a:ext>
            </a:extLst>
          </p:cNvPr>
          <p:cNvCxnSpPr>
            <a:cxnSpLocks/>
          </p:cNvCxnSpPr>
          <p:nvPr/>
        </p:nvCxnSpPr>
        <p:spPr>
          <a:xfrm>
            <a:off x="693019" y="3962560"/>
            <a:ext cx="4434450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8" name="Прямая соединительная линия 147">
            <a:extLst>
              <a:ext uri="{FF2B5EF4-FFF2-40B4-BE49-F238E27FC236}">
                <a16:creationId xmlns="" xmlns:a16="http://schemas.microsoft.com/office/drawing/2014/main" id="{6A6D101E-6EDE-42EB-9000-B42485ED968F}"/>
              </a:ext>
            </a:extLst>
          </p:cNvPr>
          <p:cNvCxnSpPr>
            <a:cxnSpLocks/>
          </p:cNvCxnSpPr>
          <p:nvPr/>
        </p:nvCxnSpPr>
        <p:spPr>
          <a:xfrm>
            <a:off x="693019" y="4925087"/>
            <a:ext cx="4434450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9" name="Прямая соединительная линия 148">
            <a:extLst>
              <a:ext uri="{FF2B5EF4-FFF2-40B4-BE49-F238E27FC236}">
                <a16:creationId xmlns="" xmlns:a16="http://schemas.microsoft.com/office/drawing/2014/main" id="{F9583D4D-752E-4140-A32D-B7F9CC29E4E7}"/>
              </a:ext>
            </a:extLst>
          </p:cNvPr>
          <p:cNvCxnSpPr>
            <a:cxnSpLocks/>
          </p:cNvCxnSpPr>
          <p:nvPr/>
        </p:nvCxnSpPr>
        <p:spPr>
          <a:xfrm>
            <a:off x="693019" y="5521854"/>
            <a:ext cx="4434450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  <a:headEnd type="none"/>
            <a:tailEnd type="non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2521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Прямоугольник 81">
            <a:extLst>
              <a:ext uri="{FF2B5EF4-FFF2-40B4-BE49-F238E27FC236}">
                <a16:creationId xmlns="" xmlns:a16="http://schemas.microsoft.com/office/drawing/2014/main" id="{8813A66D-ACB7-4E4B-9106-1E94D2D62831}"/>
              </a:ext>
            </a:extLst>
          </p:cNvPr>
          <p:cNvSpPr/>
          <p:nvPr/>
        </p:nvSpPr>
        <p:spPr>
          <a:xfrm>
            <a:off x="7546152" y="1085135"/>
            <a:ext cx="1735008" cy="5172078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Стрелка: влево 86">
            <a:extLst>
              <a:ext uri="{FF2B5EF4-FFF2-40B4-BE49-F238E27FC236}">
                <a16:creationId xmlns="" xmlns:a16="http://schemas.microsoft.com/office/drawing/2014/main" id="{9FA35DE5-B720-405B-9C24-C813080C639F}"/>
              </a:ext>
            </a:extLst>
          </p:cNvPr>
          <p:cNvSpPr/>
          <p:nvPr/>
        </p:nvSpPr>
        <p:spPr>
          <a:xfrm rot="10800000">
            <a:off x="7155345" y="1348132"/>
            <a:ext cx="526942" cy="619160"/>
          </a:xfrm>
          <a:prstGeom prst="lef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="" xmlns:a16="http://schemas.microsoft.com/office/drawing/2014/main" id="{B9D62C46-67BA-4F7E-95BA-B6B48AE94620}"/>
              </a:ext>
            </a:extLst>
          </p:cNvPr>
          <p:cNvSpPr/>
          <p:nvPr/>
        </p:nvSpPr>
        <p:spPr>
          <a:xfrm>
            <a:off x="5681836" y="1085135"/>
            <a:ext cx="1735008" cy="5172078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Стрелка: влево 84">
            <a:extLst>
              <a:ext uri="{FF2B5EF4-FFF2-40B4-BE49-F238E27FC236}">
                <a16:creationId xmlns="" xmlns:a16="http://schemas.microsoft.com/office/drawing/2014/main" id="{3396F6A8-EBFB-40C8-B984-A867E6FFEBF9}"/>
              </a:ext>
            </a:extLst>
          </p:cNvPr>
          <p:cNvSpPr/>
          <p:nvPr/>
        </p:nvSpPr>
        <p:spPr>
          <a:xfrm rot="10800000">
            <a:off x="5285570" y="1348132"/>
            <a:ext cx="526942" cy="619160"/>
          </a:xfrm>
          <a:prstGeom prst="lef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9382D39D-9039-408C-BA48-44DB5F46D225}"/>
              </a:ext>
            </a:extLst>
          </p:cNvPr>
          <p:cNvSpPr/>
          <p:nvPr/>
        </p:nvSpPr>
        <p:spPr>
          <a:xfrm>
            <a:off x="3817521" y="1085135"/>
            <a:ext cx="1735008" cy="5172078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Стрелка: влево 12">
            <a:extLst>
              <a:ext uri="{FF2B5EF4-FFF2-40B4-BE49-F238E27FC236}">
                <a16:creationId xmlns="" xmlns:a16="http://schemas.microsoft.com/office/drawing/2014/main" id="{A1168802-6517-4049-8AA5-2E80A3B6D064}"/>
              </a:ext>
            </a:extLst>
          </p:cNvPr>
          <p:cNvSpPr/>
          <p:nvPr/>
        </p:nvSpPr>
        <p:spPr>
          <a:xfrm rot="10800000">
            <a:off x="3420717" y="1348132"/>
            <a:ext cx="526942" cy="619160"/>
          </a:xfrm>
          <a:prstGeom prst="left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100000">
                <a:schemeClr val="accent5"/>
              </a:gs>
            </a:gsLst>
            <a:lin ang="10800000" scaled="0"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8FCB982E-1689-4B56-8E7E-75084978BDEA}"/>
              </a:ext>
            </a:extLst>
          </p:cNvPr>
          <p:cNvSpPr/>
          <p:nvPr/>
        </p:nvSpPr>
        <p:spPr>
          <a:xfrm>
            <a:off x="1953206" y="1085135"/>
            <a:ext cx="1735008" cy="5172078"/>
          </a:xfrm>
          <a:prstGeom prst="rect">
            <a:avLst/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Объект 3" hidden="1">
            <a:extLst>
              <a:ext uri="{FF2B5EF4-FFF2-40B4-BE49-F238E27FC236}">
                <a16:creationId xmlns="" xmlns:a16="http://schemas.microsoft.com/office/drawing/2014/main" id="{A830D6BA-3D19-4675-B893-32F308486DF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1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56EDF32-9566-43A5-99E6-9D2D3E30A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95058"/>
            <a:ext cx="8895080" cy="815027"/>
          </a:xfrm>
        </p:spPr>
        <p:txBody>
          <a:bodyPr/>
          <a:lstStyle/>
          <a:p>
            <a:r>
              <a:rPr lang="ru-RU" sz="3000"/>
              <a:t>Сроки проведения конкурсов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F8F4B9A-0CB3-4558-9B44-AEFFDB81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9439AD-A166-441A-9978-3BDD957F123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C2A17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C2A17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A1BF6A8-8DFA-4236-8422-FB35EDD9C635}"/>
              </a:ext>
            </a:extLst>
          </p:cNvPr>
          <p:cNvSpPr/>
          <p:nvPr/>
        </p:nvSpPr>
        <p:spPr>
          <a:xfrm>
            <a:off x="5850334" y="1246910"/>
            <a:ext cx="176996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Объявление результатов конкурса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531E48F-454D-4E00-96BB-1FB8211FBFEE}"/>
              </a:ext>
            </a:extLst>
          </p:cNvPr>
          <p:cNvSpPr/>
          <p:nvPr/>
        </p:nvSpPr>
        <p:spPr>
          <a:xfrm>
            <a:off x="7712831" y="1256585"/>
            <a:ext cx="1769958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Начало реализации проектов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D33426C1-41A2-4A60-90FD-902047B818DE}"/>
              </a:ext>
            </a:extLst>
          </p:cNvPr>
          <p:cNvSpPr/>
          <p:nvPr/>
        </p:nvSpPr>
        <p:spPr>
          <a:xfrm>
            <a:off x="9482535" y="1248664"/>
            <a:ext cx="2053293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Предельная </a:t>
            </a:r>
            <a:b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</a:b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дата завершения проектов</a:t>
            </a:r>
          </a:p>
        </p:txBody>
      </p:sp>
      <p:sp>
        <p:nvSpPr>
          <p:cNvPr id="31" name="Объект 2">
            <a:extLst>
              <a:ext uri="{FF2B5EF4-FFF2-40B4-BE49-F238E27FC236}">
                <a16:creationId xmlns="" xmlns:a16="http://schemas.microsoft.com/office/drawing/2014/main" id="{34082670-4BB0-42C3-A95A-D3DBFEFE5FC1}"/>
              </a:ext>
            </a:extLst>
          </p:cNvPr>
          <p:cNvSpPr txBox="1">
            <a:spLocks/>
          </p:cNvSpPr>
          <p:nvPr/>
        </p:nvSpPr>
        <p:spPr>
          <a:xfrm>
            <a:off x="424332" y="3230647"/>
            <a:ext cx="1288109" cy="9892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Первый конкурс 2021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07A3A76-452D-48AD-962F-FF31CEB1723D}"/>
              </a:ext>
            </a:extLst>
          </p:cNvPr>
          <p:cNvSpPr/>
          <p:nvPr/>
        </p:nvSpPr>
        <p:spPr>
          <a:xfrm>
            <a:off x="2127019" y="1246910"/>
            <a:ext cx="163668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Начало </a:t>
            </a:r>
            <a:b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</a:b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приема заявок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1DB523F-4DEC-4148-B82F-F514B6F5CCF7}"/>
              </a:ext>
            </a:extLst>
          </p:cNvPr>
          <p:cNvSpPr/>
          <p:nvPr/>
        </p:nvSpPr>
        <p:spPr>
          <a:xfrm>
            <a:off x="2127019" y="2863331"/>
            <a:ext cx="14184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сентября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83672F1-D569-4CC1-BCD1-117F3D6065E8}"/>
              </a:ext>
            </a:extLst>
          </p:cNvPr>
          <p:cNvSpPr/>
          <p:nvPr/>
        </p:nvSpPr>
        <p:spPr>
          <a:xfrm>
            <a:off x="3985704" y="2863331"/>
            <a:ext cx="14264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октября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C1417534-211C-4F7D-B3D6-0B20BCE302A7}"/>
              </a:ext>
            </a:extLst>
          </p:cNvPr>
          <p:cNvSpPr/>
          <p:nvPr/>
        </p:nvSpPr>
        <p:spPr>
          <a:xfrm>
            <a:off x="5850334" y="2861577"/>
            <a:ext cx="132119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января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="" xmlns:a16="http://schemas.microsoft.com/office/drawing/2014/main" id="{C87B6ABB-CD20-4313-9AF7-FB52B802CA8F}"/>
              </a:ext>
            </a:extLst>
          </p:cNvPr>
          <p:cNvSpPr/>
          <p:nvPr/>
        </p:nvSpPr>
        <p:spPr>
          <a:xfrm>
            <a:off x="7712831" y="2863331"/>
            <a:ext cx="13532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февраля 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AAF5902-8373-4487-AC52-89455C965163}"/>
              </a:ext>
            </a:extLst>
          </p:cNvPr>
          <p:cNvSpPr/>
          <p:nvPr/>
        </p:nvSpPr>
        <p:spPr>
          <a:xfrm>
            <a:off x="3985704" y="1246910"/>
            <a:ext cx="145009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Завершение приема заявок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="" xmlns:a16="http://schemas.microsoft.com/office/drawing/2014/main" id="{074DC688-BD25-4830-B460-A96C0546A489}"/>
              </a:ext>
            </a:extLst>
          </p:cNvPr>
          <p:cNvSpPr/>
          <p:nvPr/>
        </p:nvSpPr>
        <p:spPr>
          <a:xfrm>
            <a:off x="9482535" y="2483156"/>
            <a:ext cx="1967496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июля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стандартных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Прямоугольник 55">
            <a:extLst>
              <a:ext uri="{FF2B5EF4-FFF2-40B4-BE49-F238E27FC236}">
                <a16:creationId xmlns="" xmlns:a16="http://schemas.microsoft.com/office/drawing/2014/main" id="{BC1FB88F-15EF-4001-BE2C-B8CB43B38293}"/>
              </a:ext>
            </a:extLst>
          </p:cNvPr>
          <p:cNvSpPr/>
          <p:nvPr/>
        </p:nvSpPr>
        <p:spPr>
          <a:xfrm>
            <a:off x="9482535" y="3303366"/>
            <a:ext cx="2567596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января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долгосрочных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Объект 2">
            <a:extLst>
              <a:ext uri="{FF2B5EF4-FFF2-40B4-BE49-F238E27FC236}">
                <a16:creationId xmlns="" xmlns:a16="http://schemas.microsoft.com/office/drawing/2014/main" id="{C4353C94-BC9E-4091-A950-C17AE01ADE80}"/>
              </a:ext>
            </a:extLst>
          </p:cNvPr>
          <p:cNvSpPr txBox="1">
            <a:spLocks/>
          </p:cNvSpPr>
          <p:nvPr/>
        </p:nvSpPr>
        <p:spPr>
          <a:xfrm>
            <a:off x="424332" y="5313722"/>
            <a:ext cx="1288109" cy="98921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rgbClr val="3C3837"/>
                </a:solidFill>
                <a:latin typeface="+mn-lt"/>
                <a:ea typeface="+mn-ea"/>
                <a:cs typeface="+mn-cs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>
                  <a:solidFill>
                    <a:srgbClr val="FFD415"/>
                  </a:solidFill>
                </a:uFill>
                <a:latin typeface="Calibri"/>
                <a:ea typeface="+mn-ea"/>
                <a:cs typeface="+mn-cs"/>
              </a:rPr>
              <a:t>Второй конкурс 2021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56559E7-7D90-4334-9925-F999B3232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36" y="4532591"/>
            <a:ext cx="520974" cy="73033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612D6E9-67CD-49A9-9DEA-C894C32D7A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5536" y="2465208"/>
            <a:ext cx="520974" cy="730337"/>
          </a:xfrm>
          <a:prstGeom prst="rect">
            <a:avLst/>
          </a:prstGeom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F2388230-1694-4CCD-94CA-036F1E3783E8}"/>
              </a:ext>
            </a:extLst>
          </p:cNvPr>
          <p:cNvCxnSpPr>
            <a:cxnSpLocks/>
          </p:cNvCxnSpPr>
          <p:nvPr/>
        </p:nvCxnSpPr>
        <p:spPr>
          <a:xfrm>
            <a:off x="9356459" y="3187502"/>
            <a:ext cx="1911381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AE850177-A12F-4968-9332-E836EFA95CCD}"/>
              </a:ext>
            </a:extLst>
          </p:cNvPr>
          <p:cNvSpPr/>
          <p:nvPr/>
        </p:nvSpPr>
        <p:spPr>
          <a:xfrm>
            <a:off x="2127019" y="4942791"/>
            <a:ext cx="13532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февраля 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2F700CE1-D922-4A4D-94AC-3B315A612A18}"/>
              </a:ext>
            </a:extLst>
          </p:cNvPr>
          <p:cNvSpPr/>
          <p:nvPr/>
        </p:nvSpPr>
        <p:spPr>
          <a:xfrm>
            <a:off x="3985704" y="4942791"/>
            <a:ext cx="115608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марта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73" name="Прямоугольник 72">
            <a:extLst>
              <a:ext uri="{FF2B5EF4-FFF2-40B4-BE49-F238E27FC236}">
                <a16:creationId xmlns="" xmlns:a16="http://schemas.microsoft.com/office/drawing/2014/main" id="{5D43B880-1BEF-46F5-868D-C04EF6EF56EC}"/>
              </a:ext>
            </a:extLst>
          </p:cNvPr>
          <p:cNvSpPr/>
          <p:nvPr/>
        </p:nvSpPr>
        <p:spPr>
          <a:xfrm>
            <a:off x="5850334" y="4941037"/>
            <a:ext cx="114005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июня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95311BEA-B6D9-4EDE-9E6F-0CA65924B245}"/>
              </a:ext>
            </a:extLst>
          </p:cNvPr>
          <p:cNvSpPr/>
          <p:nvPr/>
        </p:nvSpPr>
        <p:spPr>
          <a:xfrm>
            <a:off x="7712831" y="4942791"/>
            <a:ext cx="100065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 июля </a:t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2021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B30B2AD6-D771-EF49-8F6A-71F8034A56E9}"/>
              </a:ext>
            </a:extLst>
          </p:cNvPr>
          <p:cNvSpPr/>
          <p:nvPr/>
        </p:nvSpPr>
        <p:spPr>
          <a:xfrm>
            <a:off x="9482535" y="4572151"/>
            <a:ext cx="285706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декабря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2022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стандартных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="" xmlns:a16="http://schemas.microsoft.com/office/drawing/2014/main" id="{05B6C66E-721F-034D-88F4-F0834C9F8D05}"/>
              </a:ext>
            </a:extLst>
          </p:cNvPr>
          <p:cNvSpPr/>
          <p:nvPr/>
        </p:nvSpPr>
        <p:spPr>
          <a:xfrm>
            <a:off x="9482535" y="5393277"/>
            <a:ext cx="340715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 июня 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2024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долгосрочных</a:t>
            </a: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C38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585EA46B-CFF1-45F5-A5E3-60651F768D30}"/>
              </a:ext>
            </a:extLst>
          </p:cNvPr>
          <p:cNvCxnSpPr>
            <a:cxnSpLocks/>
          </p:cNvCxnSpPr>
          <p:nvPr/>
        </p:nvCxnSpPr>
        <p:spPr>
          <a:xfrm>
            <a:off x="9356459" y="5290622"/>
            <a:ext cx="1911381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32BE517D-08DC-42F7-8286-B88852139EAD}"/>
              </a:ext>
            </a:extLst>
          </p:cNvPr>
          <p:cNvCxnSpPr>
            <a:cxnSpLocks/>
          </p:cNvCxnSpPr>
          <p:nvPr/>
        </p:nvCxnSpPr>
        <p:spPr>
          <a:xfrm flipH="1">
            <a:off x="342901" y="4219861"/>
            <a:ext cx="11109959" cy="0"/>
          </a:xfrm>
          <a:prstGeom prst="line">
            <a:avLst/>
          </a:prstGeom>
          <a:noFill/>
          <a:ln w="34925" cap="rnd">
            <a:solidFill>
              <a:schemeClr val="accent5"/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854D06AA-9190-460F-8D64-202065E2C8B0}"/>
              </a:ext>
            </a:extLst>
          </p:cNvPr>
          <p:cNvCxnSpPr>
            <a:cxnSpLocks/>
          </p:cNvCxnSpPr>
          <p:nvPr/>
        </p:nvCxnSpPr>
        <p:spPr>
          <a:xfrm flipH="1">
            <a:off x="342901" y="2219611"/>
            <a:ext cx="11109959" cy="0"/>
          </a:xfrm>
          <a:prstGeom prst="line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prstDash val="sysDot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676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: скругленные углы 26">
            <a:extLst>
              <a:ext uri="{FF2B5EF4-FFF2-40B4-BE49-F238E27FC236}">
                <a16:creationId xmlns="" xmlns:a16="http://schemas.microsoft.com/office/drawing/2014/main" id="{38F68DF1-A0F6-4CE6-BEE6-2EA2310D3F75}"/>
              </a:ext>
            </a:extLst>
          </p:cNvPr>
          <p:cNvSpPr/>
          <p:nvPr/>
        </p:nvSpPr>
        <p:spPr>
          <a:xfrm>
            <a:off x="3829191" y="5285416"/>
            <a:ext cx="7964834" cy="85106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endParaRPr lang="ru-RU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="" xmlns:a16="http://schemas.microsoft.com/office/drawing/2014/main" id="{16079BD0-5DEC-484D-BC5B-9A913FD7CFB0}"/>
              </a:ext>
            </a:extLst>
          </p:cNvPr>
          <p:cNvSpPr/>
          <p:nvPr/>
        </p:nvSpPr>
        <p:spPr>
          <a:xfrm>
            <a:off x="3829191" y="1116710"/>
            <a:ext cx="7964834" cy="395551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6350" cap="flat">
            <a:solidFill>
              <a:srgbClr val="4C3B21">
                <a:alpha val="17000"/>
              </a:srgbClr>
            </a:solidFill>
            <a:prstDash val="solid"/>
            <a:miter lim="800000"/>
          </a:ln>
          <a:effectLst>
            <a:outerShdw blurRad="304800" rotWithShape="0">
              <a:srgbClr val="6B522E">
                <a:alpha val="28000"/>
              </a:srgbClr>
            </a:outerShdw>
          </a:effectLst>
        </p:spPr>
        <p:txBody>
          <a:bodyPr wrap="square" lIns="45719" tIns="45719" rIns="45719" bIns="45719" numCol="1" anchor="ctr">
            <a:noAutofit/>
          </a:bodyPr>
          <a:lstStyle/>
          <a:p>
            <a:pPr algn="ctr"/>
            <a:endParaRPr lang="ru-RU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2219C4-738F-406C-B30E-AE8D563C4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Участники конкурса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EF2C52F-2CD3-4EB5-85C5-912A0AA9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9439AD-A166-441A-9978-3BDD957F123B}" type="slidenum">
              <a:rPr lang="ru-RU" noProof="0" smtClean="0"/>
              <a:pPr lvl="0"/>
              <a:t>8</a:t>
            </a:fld>
            <a:endParaRPr lang="ru-RU" noProof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68526734-3790-4466-A8EF-4BDA54CDB002}"/>
              </a:ext>
            </a:extLst>
          </p:cNvPr>
          <p:cNvSpPr/>
          <p:nvPr/>
        </p:nvSpPr>
        <p:spPr>
          <a:xfrm>
            <a:off x="3860454" y="1163170"/>
            <a:ext cx="796483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ru-RU" sz="2000" b="1" dirty="0"/>
              <a:t>созданные в организационно-правовой форме: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общественной организации (за исключением политической партии)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общественного движения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фонда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частного (общественного) учреждения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автономной некоммерческой организации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ассоциации (союза)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религиозной организации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казачьего общества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C000"/>
              </a:buClr>
              <a:buFont typeface="Calibri" panose="020F0502020204030204" pitchFamily="34" charset="0"/>
              <a:buChar char="•"/>
            </a:pPr>
            <a:r>
              <a:rPr lang="ru-RU" sz="2000" dirty="0"/>
              <a:t>общины коренных малочисленных народов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="" xmlns:a16="http://schemas.microsoft.com/office/drawing/2014/main" id="{806DA589-C346-461C-80DD-F9886066BDF9}"/>
              </a:ext>
            </a:extLst>
          </p:cNvPr>
          <p:cNvSpPr/>
          <p:nvPr/>
        </p:nvSpPr>
        <p:spPr>
          <a:xfrm>
            <a:off x="653749" y="3799346"/>
            <a:ext cx="525277" cy="627346"/>
          </a:xfrm>
          <a:custGeom>
            <a:avLst/>
            <a:gdLst>
              <a:gd name="connsiteX0" fmla="*/ 517080 w 650784"/>
              <a:gd name="connsiteY0" fmla="*/ 34081 h 777240"/>
              <a:gd name="connsiteX1" fmla="*/ 590178 w 650784"/>
              <a:gd name="connsiteY1" fmla="*/ 16501 h 777240"/>
              <a:gd name="connsiteX2" fmla="*/ 649396 w 650784"/>
              <a:gd name="connsiteY2" fmla="*/ 2313 h 777240"/>
              <a:gd name="connsiteX3" fmla="*/ 569822 w 650784"/>
              <a:gd name="connsiteY3" fmla="*/ 92066 h 777240"/>
              <a:gd name="connsiteX4" fmla="*/ 432880 w 650784"/>
              <a:gd name="connsiteY4" fmla="*/ 601590 h 777240"/>
              <a:gd name="connsiteX5" fmla="*/ 353305 w 650784"/>
              <a:gd name="connsiteY5" fmla="*/ 691651 h 777240"/>
              <a:gd name="connsiteX6" fmla="*/ 123834 w 650784"/>
              <a:gd name="connsiteY6" fmla="*/ 746860 h 777240"/>
              <a:gd name="connsiteX7" fmla="*/ 61223 w 650784"/>
              <a:gd name="connsiteY7" fmla="*/ 761973 h 777240"/>
              <a:gd name="connsiteX8" fmla="*/ 2313 w 650784"/>
              <a:gd name="connsiteY8" fmla="*/ 776161 h 777240"/>
              <a:gd name="connsiteX9" fmla="*/ 81888 w 650784"/>
              <a:gd name="connsiteY9" fmla="*/ 686408 h 777240"/>
              <a:gd name="connsiteX10" fmla="*/ 218830 w 650784"/>
              <a:gd name="connsiteY10" fmla="*/ 176884 h 777240"/>
              <a:gd name="connsiteX11" fmla="*/ 298405 w 650784"/>
              <a:gd name="connsiteY11" fmla="*/ 86823 h 777240"/>
              <a:gd name="connsiteX12" fmla="*/ 517080 w 650784"/>
              <a:gd name="connsiteY12" fmla="*/ 34081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50784" h="777240">
                <a:moveTo>
                  <a:pt x="517080" y="34081"/>
                </a:moveTo>
                <a:lnTo>
                  <a:pt x="590178" y="16501"/>
                </a:lnTo>
                <a:lnTo>
                  <a:pt x="649396" y="2313"/>
                </a:lnTo>
                <a:cubicBezTo>
                  <a:pt x="613927" y="10949"/>
                  <a:pt x="582159" y="46727"/>
                  <a:pt x="569822" y="92066"/>
                </a:cubicBezTo>
                <a:lnTo>
                  <a:pt x="432880" y="601590"/>
                </a:lnTo>
                <a:cubicBezTo>
                  <a:pt x="420542" y="647238"/>
                  <a:pt x="388774" y="683015"/>
                  <a:pt x="353305" y="691651"/>
                </a:cubicBezTo>
                <a:lnTo>
                  <a:pt x="123834" y="746860"/>
                </a:lnTo>
                <a:lnTo>
                  <a:pt x="61223" y="761973"/>
                </a:lnTo>
                <a:lnTo>
                  <a:pt x="2313" y="776161"/>
                </a:lnTo>
                <a:cubicBezTo>
                  <a:pt x="37783" y="767525"/>
                  <a:pt x="69551" y="731747"/>
                  <a:pt x="81888" y="686408"/>
                </a:cubicBezTo>
                <a:lnTo>
                  <a:pt x="218830" y="176884"/>
                </a:lnTo>
                <a:cubicBezTo>
                  <a:pt x="231167" y="131236"/>
                  <a:pt x="262935" y="95459"/>
                  <a:pt x="298405" y="86823"/>
                </a:cubicBezTo>
                <a:lnTo>
                  <a:pt x="517080" y="34081"/>
                </a:lnTo>
                <a:close/>
              </a:path>
            </a:pathLst>
          </a:custGeom>
          <a:gradFill>
            <a:gsLst>
              <a:gs pos="0">
                <a:srgbClr val="FFE682"/>
              </a:gs>
              <a:gs pos="100000">
                <a:srgbClr val="FFC61B"/>
              </a:gs>
            </a:gsLst>
            <a:lin ang="168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0863A3E-B7B1-484A-91DA-0C32CD05E22F}"/>
              </a:ext>
            </a:extLst>
          </p:cNvPr>
          <p:cNvSpPr txBox="1"/>
          <p:nvPr/>
        </p:nvSpPr>
        <p:spPr>
          <a:xfrm>
            <a:off x="441981" y="3909618"/>
            <a:ext cx="3197180" cy="834169"/>
          </a:xfrm>
          <a:prstGeom prst="rect">
            <a:avLst/>
          </a:prstGeom>
          <a:noFill/>
        </p:spPr>
        <p:txBody>
          <a:bodyPr wrap="square" lIns="94582" tIns="47291" rIns="94582" bIns="4729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C3837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Некоммерческие организации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8B9A4BB-DA98-4C42-8D45-73EF74CA1459}"/>
              </a:ext>
            </a:extLst>
          </p:cNvPr>
          <p:cNvSpPr/>
          <p:nvPr/>
        </p:nvSpPr>
        <p:spPr>
          <a:xfrm>
            <a:off x="3860454" y="5335501"/>
            <a:ext cx="7964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не имеющие учредителя, являющегося государственным органом или органом местного самоуправления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E68AEAF-1CC3-4D2C-8056-B4E26A864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34654" y="2492424"/>
            <a:ext cx="1145242" cy="121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A2913CD0-7D8A-43CE-A375-1BF34BCABA55}"/>
              </a:ext>
            </a:extLst>
          </p:cNvPr>
          <p:cNvGrpSpPr/>
          <p:nvPr/>
        </p:nvGrpSpPr>
        <p:grpSpPr>
          <a:xfrm>
            <a:off x="589367" y="1218194"/>
            <a:ext cx="10964004" cy="2316742"/>
            <a:chOff x="589367" y="1113753"/>
            <a:chExt cx="13840310" cy="1083040"/>
          </a:xfrm>
        </p:grpSpPr>
        <p:sp>
          <p:nvSpPr>
            <p:cNvPr id="4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3D934D7F-402C-41EE-AD88-133491149CC8}"/>
                </a:ext>
              </a:extLst>
            </p:cNvPr>
            <p:cNvSpPr/>
            <p:nvPr/>
          </p:nvSpPr>
          <p:spPr>
            <a:xfrm rot="5400000">
              <a:off x="1378930" y="324190"/>
              <a:ext cx="1083038" cy="2662164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7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633A28E1-3529-4A57-A0DD-65E3E64035B0}"/>
                </a:ext>
              </a:extLst>
            </p:cNvPr>
            <p:cNvSpPr/>
            <p:nvPr/>
          </p:nvSpPr>
          <p:spPr>
            <a:xfrm rot="5400000">
              <a:off x="4178366" y="376505"/>
              <a:ext cx="1083040" cy="255753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403E2789-B519-48D4-8E17-5D0C17F11B1E}"/>
                </a:ext>
              </a:extLst>
            </p:cNvPr>
            <p:cNvSpPr/>
            <p:nvPr/>
          </p:nvSpPr>
          <p:spPr>
            <a:xfrm rot="5400000">
              <a:off x="6925488" y="376505"/>
              <a:ext cx="1083040" cy="255753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3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7135EA07-C67F-48BC-82B5-2B51A6DA3E48}"/>
                </a:ext>
              </a:extLst>
            </p:cNvPr>
            <p:cNvSpPr/>
            <p:nvPr/>
          </p:nvSpPr>
          <p:spPr>
            <a:xfrm rot="5400000">
              <a:off x="9720024" y="329092"/>
              <a:ext cx="1083039" cy="2652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37E523A0-868B-4969-BE13-F99371215CD1}"/>
                </a:ext>
              </a:extLst>
            </p:cNvPr>
            <p:cNvSpPr/>
            <p:nvPr/>
          </p:nvSpPr>
          <p:spPr>
            <a:xfrm rot="5400000">
              <a:off x="12561976" y="329092"/>
              <a:ext cx="1083039" cy="2652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081D2403-AA7F-43DC-98D3-AE9E14C39B2B}"/>
              </a:ext>
            </a:extLst>
          </p:cNvPr>
          <p:cNvGrpSpPr/>
          <p:nvPr/>
        </p:nvGrpSpPr>
        <p:grpSpPr>
          <a:xfrm>
            <a:off x="589367" y="3757961"/>
            <a:ext cx="10964004" cy="2321142"/>
            <a:chOff x="589367" y="1113753"/>
            <a:chExt cx="13840310" cy="1083040"/>
          </a:xfrm>
        </p:grpSpPr>
        <p:sp>
          <p:nvSpPr>
            <p:cNvPr id="20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3D9EBC6A-6CE4-4217-B33B-DF5F26B3E448}"/>
                </a:ext>
              </a:extLst>
            </p:cNvPr>
            <p:cNvSpPr/>
            <p:nvPr/>
          </p:nvSpPr>
          <p:spPr>
            <a:xfrm rot="5400000">
              <a:off x="1378930" y="324190"/>
              <a:ext cx="1083038" cy="2662164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B7D29472-4794-42E4-A5FC-42A15BDEFD69}"/>
                </a:ext>
              </a:extLst>
            </p:cNvPr>
            <p:cNvSpPr/>
            <p:nvPr/>
          </p:nvSpPr>
          <p:spPr>
            <a:xfrm rot="5400000">
              <a:off x="4178366" y="376505"/>
              <a:ext cx="1083040" cy="255753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683D0325-CAE1-4925-A3B6-D1E7041B2B3A}"/>
                </a:ext>
              </a:extLst>
            </p:cNvPr>
            <p:cNvSpPr/>
            <p:nvPr/>
          </p:nvSpPr>
          <p:spPr>
            <a:xfrm rot="5400000">
              <a:off x="6925488" y="376505"/>
              <a:ext cx="1083040" cy="2557535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4E912889-9316-4D3C-B53B-C1818F68A109}"/>
                </a:ext>
              </a:extLst>
            </p:cNvPr>
            <p:cNvSpPr/>
            <p:nvPr/>
          </p:nvSpPr>
          <p:spPr>
            <a:xfrm rot="5400000">
              <a:off x="9720024" y="329092"/>
              <a:ext cx="1083039" cy="2652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Прямоугольник: скругленные углы 53">
              <a:extLst>
                <a:ext uri="{FF2B5EF4-FFF2-40B4-BE49-F238E27FC236}">
                  <a16:creationId xmlns="" xmlns:a16="http://schemas.microsoft.com/office/drawing/2014/main" id="{AA3D74E4-1DBA-4FAC-86E7-422A23D4B643}"/>
                </a:ext>
              </a:extLst>
            </p:cNvPr>
            <p:cNvSpPr/>
            <p:nvPr/>
          </p:nvSpPr>
          <p:spPr>
            <a:xfrm rot="5400000">
              <a:off x="12561976" y="329092"/>
              <a:ext cx="1083039" cy="2652363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5578F5EB-83E9-4659-A4D2-E6304B49E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Критерии оценки проектов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C4BA0C-4FBF-45E2-8B3E-66E4F27E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439AD-A166-441A-9978-3BDD957F123B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AB8AB7-775C-497E-93DB-537891E8D438}"/>
              </a:ext>
            </a:extLst>
          </p:cNvPr>
          <p:cNvSpPr txBox="1"/>
          <p:nvPr/>
        </p:nvSpPr>
        <p:spPr>
          <a:xfrm>
            <a:off x="869039" y="1802366"/>
            <a:ext cx="1549565" cy="1148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Актуальность и социальная значимость проекта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A15E90A-4E2B-43F0-B93C-22E07703CB1D}"/>
              </a:ext>
            </a:extLst>
          </p:cNvPr>
          <p:cNvSpPr txBox="1"/>
          <p:nvPr/>
        </p:nvSpPr>
        <p:spPr>
          <a:xfrm>
            <a:off x="2866461" y="1447955"/>
            <a:ext cx="1988857" cy="184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Логическая связность </a:t>
            </a:r>
            <a:r>
              <a:rPr lang="ru-RU" b="0" i="0" u="none" strike="noStrike" baseline="0" dirty="0">
                <a:solidFill>
                  <a:srgbClr val="3C3837"/>
                </a:solidFill>
                <a:effectLst/>
                <a:latin typeface="+mn-lt"/>
              </a:rPr>
              <a:t/>
            </a:r>
            <a:br>
              <a:rPr lang="ru-RU" b="0" i="0" u="none" strike="noStrike" baseline="0" dirty="0">
                <a:solidFill>
                  <a:srgbClr val="3C3837"/>
                </a:solidFill>
                <a:effectLst/>
                <a:latin typeface="+mn-lt"/>
              </a:rPr>
            </a:br>
            <a:r>
              <a:rPr lang="ru-RU" sz="1400" spc="-40" dirty="0">
                <a:solidFill>
                  <a:srgbClr val="3C3837"/>
                </a:solidFill>
              </a:rPr>
              <a:t>и реализуемость проекта, соответствие </a:t>
            </a:r>
            <a:r>
              <a:rPr lang="en-US" sz="1400" spc="-40" dirty="0">
                <a:solidFill>
                  <a:srgbClr val="3C3837"/>
                </a:solidFill>
              </a:rPr>
              <a:t/>
            </a:r>
            <a:br>
              <a:rPr lang="en-US" sz="1400" spc="-40" dirty="0">
                <a:solidFill>
                  <a:srgbClr val="3C3837"/>
                </a:solidFill>
              </a:rPr>
            </a:br>
            <a:r>
              <a:rPr lang="ru-RU" sz="1400" spc="-40" dirty="0">
                <a:solidFill>
                  <a:srgbClr val="3C3837"/>
                </a:solidFill>
              </a:rPr>
              <a:t>мероприятий проекта его целям, задачам</a:t>
            </a:r>
            <a:br>
              <a:rPr lang="ru-RU" sz="1400" spc="-40" dirty="0">
                <a:solidFill>
                  <a:srgbClr val="3C3837"/>
                </a:solidFill>
              </a:rPr>
            </a:br>
            <a:r>
              <a:rPr lang="ru-RU" sz="1400" spc="-40" dirty="0">
                <a:solidFill>
                  <a:srgbClr val="3C3837"/>
                </a:solidFill>
              </a:rPr>
              <a:t>и ожидаемым результатам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6F5B511-BFA8-412A-860F-31AA2CD99A22}"/>
              </a:ext>
            </a:extLst>
          </p:cNvPr>
          <p:cNvSpPr txBox="1"/>
          <p:nvPr/>
        </p:nvSpPr>
        <p:spPr>
          <a:xfrm>
            <a:off x="5005507" y="2031852"/>
            <a:ext cx="2064366" cy="885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spc="-30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Инновационность, </a:t>
            </a: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уникальность 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9820BD7-4B5D-4115-9166-6B5105759830}"/>
              </a:ext>
            </a:extLst>
          </p:cNvPr>
          <p:cNvSpPr txBox="1"/>
          <p:nvPr/>
        </p:nvSpPr>
        <p:spPr>
          <a:xfrm>
            <a:off x="7200889" y="1336400"/>
            <a:ext cx="2142646" cy="2112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b="0" i="0" u="sng" strike="noStrike" dirty="0">
                <a:solidFill>
                  <a:srgbClr val="3C3837"/>
                </a:solidFill>
                <a:effectLst/>
                <a:uFill>
                  <a:solidFill>
                    <a:schemeClr val="accent5"/>
                  </a:solidFill>
                </a:uFill>
                <a:latin typeface="+mn-lt"/>
              </a:rPr>
              <a:t>Соотношение планируемых расходов </a:t>
            </a:r>
            <a:r>
              <a:rPr lang="ru-RU" sz="2000" b="0" i="0" u="none" strike="noStrike" baseline="0" dirty="0">
                <a:solidFill>
                  <a:srgbClr val="3C3837"/>
                </a:solidFill>
                <a:effectLst/>
                <a:latin typeface="+mn-lt"/>
              </a:rPr>
              <a:t/>
            </a:r>
            <a:br>
              <a:rPr lang="ru-RU" sz="2000" b="0" i="0" u="none" strike="noStrike" baseline="0" dirty="0">
                <a:solidFill>
                  <a:srgbClr val="3C3837"/>
                </a:solidFill>
                <a:effectLst/>
                <a:latin typeface="+mn-lt"/>
              </a:rPr>
            </a:br>
            <a:r>
              <a:rPr lang="ru-RU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  <a:t>на реализацию проекта </a:t>
            </a:r>
            <a:r>
              <a:rPr lang="en-US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  <a:t/>
            </a:r>
            <a:br>
              <a:rPr lang="en-US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</a:br>
            <a:r>
              <a:rPr lang="ru-RU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  <a:t>и его ожидаемых результатов, адекватность, измеримость </a:t>
            </a:r>
            <a:r>
              <a:rPr lang="en-US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  <a:t/>
            </a:r>
            <a:br>
              <a:rPr lang="en-US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</a:br>
            <a:r>
              <a:rPr lang="ru-RU" sz="1400" b="0" i="0" u="none" strike="noStrike" spc="-40" dirty="0">
                <a:solidFill>
                  <a:srgbClr val="3C3837"/>
                </a:solidFill>
                <a:effectLst/>
                <a:latin typeface="+mn-lt"/>
              </a:rPr>
              <a:t>и достижимость таких результатов</a:t>
            </a:r>
            <a:endParaRPr lang="ru-RU" b="0" i="0" u="none" strike="noStrike" spc="-40" dirty="0">
              <a:solidFill>
                <a:srgbClr val="3C3837"/>
              </a:solidFill>
              <a:effectLst/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7249D28-3D05-4AFF-92B3-9F5F9AAF8B90}"/>
              </a:ext>
            </a:extLst>
          </p:cNvPr>
          <p:cNvSpPr txBox="1"/>
          <p:nvPr/>
        </p:nvSpPr>
        <p:spPr>
          <a:xfrm>
            <a:off x="9449504" y="1759674"/>
            <a:ext cx="2101146" cy="1440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Реалистичность бюджета проекта </a:t>
            </a:r>
            <a:b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</a:br>
            <a:r>
              <a:rPr lang="ru-RU" sz="1400" spc="-40" dirty="0">
                <a:solidFill>
                  <a:srgbClr val="3C3837"/>
                </a:solidFill>
              </a:rPr>
              <a:t>и обоснованность планируемых </a:t>
            </a:r>
            <a:r>
              <a:rPr lang="en-US" sz="1400" spc="-40" dirty="0">
                <a:solidFill>
                  <a:srgbClr val="3C3837"/>
                </a:solidFill>
              </a:rPr>
              <a:t/>
            </a:r>
            <a:br>
              <a:rPr lang="en-US" sz="1400" spc="-40" dirty="0">
                <a:solidFill>
                  <a:srgbClr val="3C3837"/>
                </a:solidFill>
              </a:rPr>
            </a:br>
            <a:r>
              <a:rPr lang="ru-RU" sz="1400" spc="-40" dirty="0">
                <a:solidFill>
                  <a:srgbClr val="3C3837"/>
                </a:solidFill>
              </a:rPr>
              <a:t>расходов на реализацию проекта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3DA84D85-2625-40A7-BD0F-C726135AFCA7}"/>
              </a:ext>
            </a:extLst>
          </p:cNvPr>
          <p:cNvSpPr txBox="1"/>
          <p:nvPr/>
        </p:nvSpPr>
        <p:spPr>
          <a:xfrm>
            <a:off x="759132" y="4409382"/>
            <a:ext cx="1769378" cy="885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Масштаб реализации проекта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4AA9B71-D8CD-48A3-94AE-7BDC4EDD0EE2}"/>
              </a:ext>
            </a:extLst>
          </p:cNvPr>
          <p:cNvSpPr txBox="1"/>
          <p:nvPr/>
        </p:nvSpPr>
        <p:spPr>
          <a:xfrm>
            <a:off x="2816536" y="3993883"/>
            <a:ext cx="2088706" cy="1907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Собственный вклад </a:t>
            </a:r>
            <a:b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</a:b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организации </a:t>
            </a:r>
            <a:b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</a:br>
            <a:r>
              <a:rPr lang="ru-RU" sz="1400" spc="-40" dirty="0">
                <a:solidFill>
                  <a:srgbClr val="3C3837"/>
                </a:solidFill>
              </a:rPr>
              <a:t>и дополнительные ресурсы, привлекаемые на реализацию проекта, перспективы развития</a:t>
            </a:r>
            <a:r>
              <a:rPr lang="en-US" sz="1400" spc="-40" dirty="0">
                <a:solidFill>
                  <a:srgbClr val="3C3837"/>
                </a:solidFill>
              </a:rPr>
              <a:t> </a:t>
            </a:r>
            <a:r>
              <a:rPr lang="ru-RU" sz="1400" spc="-40" dirty="0">
                <a:solidFill>
                  <a:srgbClr val="3C3837"/>
                </a:solidFill>
              </a:rPr>
              <a:t>проекта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FAB4CDE9-89CF-414F-90D5-A61037811EA3}"/>
              </a:ext>
            </a:extLst>
          </p:cNvPr>
          <p:cNvSpPr txBox="1"/>
          <p:nvPr/>
        </p:nvSpPr>
        <p:spPr>
          <a:xfrm>
            <a:off x="5090132" y="4023122"/>
            <a:ext cx="1895115" cy="1849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Опыт организации </a:t>
            </a:r>
            <a:r>
              <a:rPr lang="ru-RU" b="0" i="0" u="none" strike="noStrike" baseline="0" dirty="0">
                <a:solidFill>
                  <a:srgbClr val="3C3837"/>
                </a:solidFill>
                <a:effectLst/>
                <a:latin typeface="+mn-lt"/>
              </a:rPr>
              <a:t/>
            </a:r>
            <a:br>
              <a:rPr lang="ru-RU" b="0" i="0" u="none" strike="noStrike" baseline="0" dirty="0">
                <a:solidFill>
                  <a:srgbClr val="3C3837"/>
                </a:solidFill>
                <a:effectLst/>
                <a:latin typeface="+mn-lt"/>
              </a:rPr>
            </a:br>
            <a:r>
              <a:rPr lang="ru-RU" sz="1400" spc="-40" dirty="0">
                <a:solidFill>
                  <a:srgbClr val="3C3837"/>
                </a:solidFill>
              </a:rPr>
              <a:t>по успешной реализации программ, </a:t>
            </a:r>
            <a:r>
              <a:rPr lang="en-US" sz="1400" spc="-40" dirty="0">
                <a:solidFill>
                  <a:srgbClr val="3C3837"/>
                </a:solidFill>
              </a:rPr>
              <a:t/>
            </a:r>
            <a:br>
              <a:rPr lang="en-US" sz="1400" spc="-40" dirty="0">
                <a:solidFill>
                  <a:srgbClr val="3C3837"/>
                </a:solidFill>
              </a:rPr>
            </a:br>
            <a:r>
              <a:rPr lang="ru-RU" sz="1400" spc="-40" dirty="0">
                <a:solidFill>
                  <a:srgbClr val="3C3837"/>
                </a:solidFill>
              </a:rPr>
              <a:t>проектов по соответствующему направлению деятельности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4BD9AF2-7019-4900-8870-DA709CDD9C73}"/>
              </a:ext>
            </a:extLst>
          </p:cNvPr>
          <p:cNvSpPr txBox="1"/>
          <p:nvPr/>
        </p:nvSpPr>
        <p:spPr>
          <a:xfrm>
            <a:off x="7248956" y="4110453"/>
            <a:ext cx="2030778" cy="16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Соответствие опыта </a:t>
            </a:r>
            <a:b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</a:b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и компетенций команды проекта </a:t>
            </a:r>
            <a:r>
              <a:rPr lang="en-US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/>
            </a:r>
            <a:br>
              <a:rPr lang="en-US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</a:b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планируемой деятельности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927C847-52CF-4C39-9B8C-DCA1091D40FC}"/>
              </a:ext>
            </a:extLst>
          </p:cNvPr>
          <p:cNvSpPr txBox="1"/>
          <p:nvPr/>
        </p:nvSpPr>
        <p:spPr>
          <a:xfrm>
            <a:off x="9253539" y="4470668"/>
            <a:ext cx="2515378" cy="885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ct val="95000"/>
              </a:lnSpc>
            </a:pPr>
            <a:r>
              <a:rPr lang="ru-RU" u="sng" dirty="0">
                <a:solidFill>
                  <a:srgbClr val="3C3837"/>
                </a:solidFill>
                <a:uFill>
                  <a:solidFill>
                    <a:schemeClr val="accent5"/>
                  </a:solidFill>
                </a:uFill>
              </a:rPr>
              <a:t>Информационная открытость организации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84782E37-40E4-4922-9D61-F5A87D5867EE}"/>
              </a:ext>
            </a:extLst>
          </p:cNvPr>
          <p:cNvGrpSpPr/>
          <p:nvPr/>
        </p:nvGrpSpPr>
        <p:grpSpPr>
          <a:xfrm>
            <a:off x="320682" y="947852"/>
            <a:ext cx="612832" cy="612832"/>
            <a:chOff x="224481" y="762443"/>
            <a:chExt cx="782932" cy="782932"/>
          </a:xfrm>
        </p:grpSpPr>
        <p:sp>
          <p:nvSpPr>
            <p:cNvPr id="69" name="Овал 68">
              <a:extLst>
                <a:ext uri="{FF2B5EF4-FFF2-40B4-BE49-F238E27FC236}">
                  <a16:creationId xmlns="" xmlns:a16="http://schemas.microsoft.com/office/drawing/2014/main" id="{E1A48DC1-2C8D-4C03-A528-CBF7C1D78F3B}"/>
                </a:ext>
              </a:extLst>
            </p:cNvPr>
            <p:cNvSpPr/>
            <p:nvPr/>
          </p:nvSpPr>
          <p:spPr>
            <a:xfrm>
              <a:off x="224481" y="762443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39" name="Рисунок 38">
              <a:extLst>
                <a:ext uri="{FF2B5EF4-FFF2-40B4-BE49-F238E27FC236}">
                  <a16:creationId xmlns="" xmlns:a16="http://schemas.microsoft.com/office/drawing/2014/main" id="{EF1D3A25-BFBD-412C-A5F0-B2E5EEE2A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230" y="794192"/>
              <a:ext cx="719434" cy="719434"/>
            </a:xfrm>
            <a:prstGeom prst="rect">
              <a:avLst/>
            </a:prstGeom>
          </p:spPr>
        </p:pic>
      </p:grpSp>
      <p:grpSp>
        <p:nvGrpSpPr>
          <p:cNvPr id="77" name="Группа 76">
            <a:extLst>
              <a:ext uri="{FF2B5EF4-FFF2-40B4-BE49-F238E27FC236}">
                <a16:creationId xmlns="" xmlns:a16="http://schemas.microsoft.com/office/drawing/2014/main" id="{372A54D3-DF91-4628-AF1C-7148241DCCA5}"/>
              </a:ext>
            </a:extLst>
          </p:cNvPr>
          <p:cNvGrpSpPr/>
          <p:nvPr/>
        </p:nvGrpSpPr>
        <p:grpSpPr>
          <a:xfrm>
            <a:off x="2557565" y="947852"/>
            <a:ext cx="612832" cy="612832"/>
            <a:chOff x="2427911" y="762443"/>
            <a:chExt cx="782932" cy="782932"/>
          </a:xfrm>
        </p:grpSpPr>
        <p:sp>
          <p:nvSpPr>
            <p:cNvPr id="70" name="Овал 69">
              <a:extLst>
                <a:ext uri="{FF2B5EF4-FFF2-40B4-BE49-F238E27FC236}">
                  <a16:creationId xmlns="" xmlns:a16="http://schemas.microsoft.com/office/drawing/2014/main" id="{106F14F0-1094-4DB5-8C05-08FCB6B22173}"/>
                </a:ext>
              </a:extLst>
            </p:cNvPr>
            <p:cNvSpPr/>
            <p:nvPr/>
          </p:nvSpPr>
          <p:spPr>
            <a:xfrm>
              <a:off x="2427911" y="762443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="" xmlns:a16="http://schemas.microsoft.com/office/drawing/2014/main" id="{6E5F48A2-5AD7-4709-94C6-2BADB7C8D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459660" y="794192"/>
              <a:ext cx="719434" cy="719434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="" xmlns:a16="http://schemas.microsoft.com/office/drawing/2014/main" id="{83E679F5-1D07-41F5-B21A-26F31416688A}"/>
              </a:ext>
            </a:extLst>
          </p:cNvPr>
          <p:cNvGrpSpPr/>
          <p:nvPr/>
        </p:nvGrpSpPr>
        <p:grpSpPr>
          <a:xfrm>
            <a:off x="4763397" y="947852"/>
            <a:ext cx="612832" cy="612832"/>
            <a:chOff x="4734102" y="762443"/>
            <a:chExt cx="782932" cy="782932"/>
          </a:xfrm>
        </p:grpSpPr>
        <p:sp>
          <p:nvSpPr>
            <p:cNvPr id="71" name="Овал 70">
              <a:extLst>
                <a:ext uri="{FF2B5EF4-FFF2-40B4-BE49-F238E27FC236}">
                  <a16:creationId xmlns="" xmlns:a16="http://schemas.microsoft.com/office/drawing/2014/main" id="{78FE3650-3E1D-4C8B-81EA-2ACAC5240A93}"/>
                </a:ext>
              </a:extLst>
            </p:cNvPr>
            <p:cNvSpPr/>
            <p:nvPr/>
          </p:nvSpPr>
          <p:spPr>
            <a:xfrm>
              <a:off x="4734102" y="762443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="" xmlns:a16="http://schemas.microsoft.com/office/drawing/2014/main" id="{5C8C314D-2958-49B4-914B-78DB1A4E1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65851" y="794192"/>
              <a:ext cx="719434" cy="719434"/>
            </a:xfrm>
            <a:prstGeom prst="rect">
              <a:avLst/>
            </a:prstGeom>
          </p:spPr>
        </p:pic>
      </p:grpSp>
      <p:grpSp>
        <p:nvGrpSpPr>
          <p:cNvPr id="75" name="Группа 74">
            <a:extLst>
              <a:ext uri="{FF2B5EF4-FFF2-40B4-BE49-F238E27FC236}">
                <a16:creationId xmlns="" xmlns:a16="http://schemas.microsoft.com/office/drawing/2014/main" id="{FC406CE6-8D14-4773-AEAC-0E2DA91B15EE}"/>
              </a:ext>
            </a:extLst>
          </p:cNvPr>
          <p:cNvGrpSpPr/>
          <p:nvPr/>
        </p:nvGrpSpPr>
        <p:grpSpPr>
          <a:xfrm>
            <a:off x="6937939" y="947852"/>
            <a:ext cx="612832" cy="612832"/>
            <a:chOff x="6864040" y="762443"/>
            <a:chExt cx="782932" cy="782932"/>
          </a:xfrm>
        </p:grpSpPr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2EA03719-C229-4ED2-B7D6-737D3D408475}"/>
                </a:ext>
              </a:extLst>
            </p:cNvPr>
            <p:cNvSpPr/>
            <p:nvPr/>
          </p:nvSpPr>
          <p:spPr>
            <a:xfrm>
              <a:off x="6864040" y="762443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1A0DA556-81E2-43A4-9951-A21700ABF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895789" y="794192"/>
              <a:ext cx="719434" cy="719434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="" xmlns:a16="http://schemas.microsoft.com/office/drawing/2014/main" id="{DCBA10C4-141F-410A-8303-1FE6E205045A}"/>
              </a:ext>
            </a:extLst>
          </p:cNvPr>
          <p:cNvGrpSpPr/>
          <p:nvPr/>
        </p:nvGrpSpPr>
        <p:grpSpPr>
          <a:xfrm>
            <a:off x="9182661" y="947852"/>
            <a:ext cx="612832" cy="612832"/>
            <a:chOff x="9097611" y="762443"/>
            <a:chExt cx="782932" cy="782932"/>
          </a:xfrm>
        </p:grpSpPr>
        <p:sp>
          <p:nvSpPr>
            <p:cNvPr id="73" name="Овал 72">
              <a:extLst>
                <a:ext uri="{FF2B5EF4-FFF2-40B4-BE49-F238E27FC236}">
                  <a16:creationId xmlns="" xmlns:a16="http://schemas.microsoft.com/office/drawing/2014/main" id="{137D314F-E3D8-4224-9F9A-7FD10732C34B}"/>
                </a:ext>
              </a:extLst>
            </p:cNvPr>
            <p:cNvSpPr/>
            <p:nvPr/>
          </p:nvSpPr>
          <p:spPr>
            <a:xfrm>
              <a:off x="9097611" y="762443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73B9B729-CC57-4785-82B6-4FC4CDFC4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129360" y="794192"/>
              <a:ext cx="719434" cy="719434"/>
            </a:xfrm>
            <a:prstGeom prst="rect">
              <a:avLst/>
            </a:prstGeom>
          </p:spPr>
        </p:pic>
      </p:grp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0118B011-FB2B-436A-9A8F-317EF8772C48}"/>
              </a:ext>
            </a:extLst>
          </p:cNvPr>
          <p:cNvGrpSpPr/>
          <p:nvPr/>
        </p:nvGrpSpPr>
        <p:grpSpPr>
          <a:xfrm>
            <a:off x="4752246" y="3481485"/>
            <a:ext cx="612832" cy="612832"/>
            <a:chOff x="4734102" y="3407586"/>
            <a:chExt cx="782932" cy="782932"/>
          </a:xfrm>
        </p:grpSpPr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BB5CB14B-5D58-4AE9-83E5-78566706CCC1}"/>
                </a:ext>
              </a:extLst>
            </p:cNvPr>
            <p:cNvSpPr/>
            <p:nvPr/>
          </p:nvSpPr>
          <p:spPr>
            <a:xfrm>
              <a:off x="4734102" y="3407586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F1F33DA6-FF26-4FE3-BD94-F3ADAA7E6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765851" y="3439335"/>
              <a:ext cx="719434" cy="719434"/>
            </a:xfrm>
            <a:prstGeom prst="rect">
              <a:avLst/>
            </a:prstGeom>
          </p:spPr>
        </p:pic>
      </p:grpSp>
      <p:grpSp>
        <p:nvGrpSpPr>
          <p:cNvPr id="82" name="Группа 81">
            <a:extLst>
              <a:ext uri="{FF2B5EF4-FFF2-40B4-BE49-F238E27FC236}">
                <a16:creationId xmlns="" xmlns:a16="http://schemas.microsoft.com/office/drawing/2014/main" id="{9CC7DF9D-9481-403D-AB29-F784306FF86E}"/>
              </a:ext>
            </a:extLst>
          </p:cNvPr>
          <p:cNvGrpSpPr/>
          <p:nvPr/>
        </p:nvGrpSpPr>
        <p:grpSpPr>
          <a:xfrm>
            <a:off x="6915637" y="3481485"/>
            <a:ext cx="612832" cy="612832"/>
            <a:chOff x="6864040" y="3407586"/>
            <a:chExt cx="782932" cy="782932"/>
          </a:xfrm>
        </p:grpSpPr>
        <p:sp>
          <p:nvSpPr>
            <p:cNvPr id="54" name="Овал 53">
              <a:extLst>
                <a:ext uri="{FF2B5EF4-FFF2-40B4-BE49-F238E27FC236}">
                  <a16:creationId xmlns="" xmlns:a16="http://schemas.microsoft.com/office/drawing/2014/main" id="{92EA867D-9BF7-4C96-9DA7-BE023F64A3BA}"/>
                </a:ext>
              </a:extLst>
            </p:cNvPr>
            <p:cNvSpPr/>
            <p:nvPr/>
          </p:nvSpPr>
          <p:spPr>
            <a:xfrm>
              <a:off x="6864040" y="3407586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2E26908D-010D-457B-AE1A-0A540327F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6895789" y="3439335"/>
              <a:ext cx="719434" cy="719434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="" xmlns:a16="http://schemas.microsoft.com/office/drawing/2014/main" id="{2224C90A-4AF3-41D6-BAC6-BE4A2D841B2B}"/>
              </a:ext>
            </a:extLst>
          </p:cNvPr>
          <p:cNvGrpSpPr/>
          <p:nvPr/>
        </p:nvGrpSpPr>
        <p:grpSpPr>
          <a:xfrm>
            <a:off x="2535263" y="3481485"/>
            <a:ext cx="612832" cy="612832"/>
            <a:chOff x="2427911" y="3407586"/>
            <a:chExt cx="782932" cy="782932"/>
          </a:xfrm>
        </p:grpSpPr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47B5BD34-C3FE-40F8-A39C-5A2E78FA8B7F}"/>
                </a:ext>
              </a:extLst>
            </p:cNvPr>
            <p:cNvSpPr/>
            <p:nvPr/>
          </p:nvSpPr>
          <p:spPr>
            <a:xfrm>
              <a:off x="2427911" y="3407586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8" name="Рисунок 47">
              <a:extLst>
                <a:ext uri="{FF2B5EF4-FFF2-40B4-BE49-F238E27FC236}">
                  <a16:creationId xmlns="" xmlns:a16="http://schemas.microsoft.com/office/drawing/2014/main" id="{0D2311C8-EB61-430E-A604-421A43C2B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459660" y="3439335"/>
              <a:ext cx="719434" cy="719434"/>
            </a:xfrm>
            <a:prstGeom prst="rect">
              <a:avLst/>
            </a:prstGeom>
          </p:spPr>
        </p:pic>
      </p:grpSp>
      <p:grpSp>
        <p:nvGrpSpPr>
          <p:cNvPr id="83" name="Группа 82">
            <a:extLst>
              <a:ext uri="{FF2B5EF4-FFF2-40B4-BE49-F238E27FC236}">
                <a16:creationId xmlns="" xmlns:a16="http://schemas.microsoft.com/office/drawing/2014/main" id="{2449D870-C3F5-4F36-A991-A07B2830E1FE}"/>
              </a:ext>
            </a:extLst>
          </p:cNvPr>
          <p:cNvGrpSpPr/>
          <p:nvPr/>
        </p:nvGrpSpPr>
        <p:grpSpPr>
          <a:xfrm>
            <a:off x="9182661" y="3481485"/>
            <a:ext cx="612832" cy="612832"/>
            <a:chOff x="9097611" y="3407586"/>
            <a:chExt cx="782932" cy="782932"/>
          </a:xfrm>
        </p:grpSpPr>
        <p:sp>
          <p:nvSpPr>
            <p:cNvPr id="55" name="Овал 54">
              <a:extLst>
                <a:ext uri="{FF2B5EF4-FFF2-40B4-BE49-F238E27FC236}">
                  <a16:creationId xmlns="" xmlns:a16="http://schemas.microsoft.com/office/drawing/2014/main" id="{E0FED982-6C0B-40C9-80DF-173CF9D3D22C}"/>
                </a:ext>
              </a:extLst>
            </p:cNvPr>
            <p:cNvSpPr/>
            <p:nvPr/>
          </p:nvSpPr>
          <p:spPr>
            <a:xfrm>
              <a:off x="9097611" y="3407586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="" xmlns:a16="http://schemas.microsoft.com/office/drawing/2014/main" id="{7D265973-9B70-4ECD-8678-8ABF2B415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129360" y="3439335"/>
              <a:ext cx="719434" cy="719434"/>
            </a:xfrm>
            <a:prstGeom prst="rect">
              <a:avLst/>
            </a:prstGeom>
          </p:spPr>
        </p:pic>
      </p:grp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FF84C8B0-1C81-4C03-BD46-CF75916163FE}"/>
              </a:ext>
            </a:extLst>
          </p:cNvPr>
          <p:cNvGrpSpPr/>
          <p:nvPr/>
        </p:nvGrpSpPr>
        <p:grpSpPr>
          <a:xfrm>
            <a:off x="309531" y="3481485"/>
            <a:ext cx="612832" cy="612832"/>
            <a:chOff x="224481" y="3407586"/>
            <a:chExt cx="782932" cy="782932"/>
          </a:xfrm>
        </p:grpSpPr>
        <p:sp>
          <p:nvSpPr>
            <p:cNvPr id="51" name="Овал 50">
              <a:extLst>
                <a:ext uri="{FF2B5EF4-FFF2-40B4-BE49-F238E27FC236}">
                  <a16:creationId xmlns="" xmlns:a16="http://schemas.microsoft.com/office/drawing/2014/main" id="{CD2D3FE4-BC1D-4BBC-9DE1-06146BFF08BB}"/>
                </a:ext>
              </a:extLst>
            </p:cNvPr>
            <p:cNvSpPr/>
            <p:nvPr/>
          </p:nvSpPr>
          <p:spPr>
            <a:xfrm>
              <a:off x="224481" y="3407586"/>
              <a:ext cx="782932" cy="782932"/>
            </a:xfrm>
            <a:prstGeom prst="ellipse">
              <a:avLst/>
            </a:prstGeom>
            <a:solidFill>
              <a:srgbClr val="FFFFFF"/>
            </a:solidFill>
            <a:ln w="6350" cap="flat">
              <a:solidFill>
                <a:srgbClr val="4C3B21">
                  <a:alpha val="17000"/>
                </a:srgbClr>
              </a:solidFill>
              <a:prstDash val="solid"/>
              <a:miter lim="800000"/>
            </a:ln>
            <a:effectLst>
              <a:outerShdw blurRad="304800" rotWithShape="0">
                <a:srgbClr val="6B522E">
                  <a:alpha val="2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/>
              <a:endParaRPr lang="ru-RU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="" xmlns:a16="http://schemas.microsoft.com/office/drawing/2014/main" id="{BD42DC50-C1F5-4715-AE87-5409A3888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258231" y="3441336"/>
              <a:ext cx="715433" cy="715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741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A171"/>
      </a:accent1>
      <a:accent2>
        <a:srgbClr val="E9DECD"/>
      </a:accent2>
      <a:accent3>
        <a:srgbClr val="48B7B3"/>
      </a:accent3>
      <a:accent4>
        <a:srgbClr val="EC7805"/>
      </a:accent4>
      <a:accent5>
        <a:srgbClr val="FFD415"/>
      </a:accent5>
      <a:accent6>
        <a:srgbClr val="954F7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Презентация КК 30012019" id="{86731217-4D29-944F-9811-0868E5F9EF1A}" vid="{428CF712-0A34-4741-AEB7-59E9278FFB7C}"/>
    </a:ext>
  </a:extLst>
</a:theme>
</file>

<file path=ppt/theme/theme2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2A171"/>
      </a:accent1>
      <a:accent2>
        <a:srgbClr val="E9DECD"/>
      </a:accent2>
      <a:accent3>
        <a:srgbClr val="48B7B3"/>
      </a:accent3>
      <a:accent4>
        <a:srgbClr val="EC7805"/>
      </a:accent4>
      <a:accent5>
        <a:srgbClr val="FFD415"/>
      </a:accent5>
      <a:accent6>
        <a:srgbClr val="954F7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4492</TotalTime>
  <Words>318</Words>
  <Application>Microsoft Macintosh PowerPoint</Application>
  <PresentationFormat>Широкоэкранный</PresentationFormat>
  <Paragraphs>136</Paragraphs>
  <Slides>10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Arial</vt:lpstr>
      <vt:lpstr>2_Тема Office</vt:lpstr>
      <vt:lpstr>Тема Office</vt:lpstr>
      <vt:lpstr>think-cell Slide</vt:lpstr>
      <vt:lpstr>Презентация PowerPoint</vt:lpstr>
      <vt:lpstr>Конкурсы на предоставление грантов</vt:lpstr>
      <vt:lpstr>Обучающие мероприятия</vt:lpstr>
      <vt:lpstr>Мероприятия для победителей  и участников конкурсов</vt:lpstr>
      <vt:lpstr>Информационная поддержка</vt:lpstr>
      <vt:lpstr>Оценка результатов реализации проектов</vt:lpstr>
      <vt:lpstr>Сроки проведения конкурсов</vt:lpstr>
      <vt:lpstr>Участники конкурса</vt:lpstr>
      <vt:lpstr>Критерии оценки проектов</vt:lpstr>
      <vt:lpstr>Презентация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оценка результатов  реализации проектов</dc:title>
  <dc:creator>Илья Панкратов</dc:creator>
  <cp:lastModifiedBy>Наталья Алиева</cp:lastModifiedBy>
  <cp:revision>85</cp:revision>
  <dcterms:created xsi:type="dcterms:W3CDTF">2020-06-05T18:08:15Z</dcterms:created>
  <dcterms:modified xsi:type="dcterms:W3CDTF">2020-11-25T19:23:04Z</dcterms:modified>
</cp:coreProperties>
</file>