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  <p:sldMasterId id="2147483732" r:id="rId2"/>
  </p:sldMasterIdLst>
  <p:sldIdLst>
    <p:sldId id="256" r:id="rId3"/>
    <p:sldId id="278" r:id="rId4"/>
    <p:sldId id="284" r:id="rId5"/>
    <p:sldId id="285" r:id="rId6"/>
    <p:sldId id="281" r:id="rId7"/>
    <p:sldId id="287" r:id="rId8"/>
    <p:sldId id="288" r:id="rId9"/>
    <p:sldId id="258" r:id="rId10"/>
    <p:sldId id="267" r:id="rId11"/>
    <p:sldId id="289" r:id="rId12"/>
    <p:sldId id="26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2"/>
    <a:srgbClr val="2198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81" d="100"/>
          <a:sy n="81" d="100"/>
        </p:scale>
        <p:origin x="-9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6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xmlns="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6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8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35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4DF2A0-A264-4B8B-99CD-6DBBA9FE5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48C413C-7BFB-4AD0-AC43-53A47B81B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6EC43C2-0C0C-4F2D-88CF-75576432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F453A48-98C7-42A1-8D26-E915D2703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F891FF-CF62-4775-AB0C-F89B38DFC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98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0A5C6D-8BEF-449F-B847-1F6BDF94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12117C9-CBB8-4CD8-8668-5EE03DEAB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08D683-25AC-4B79-AEA1-950A089BE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D508C53-39AF-4EC7-89B7-95857875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3ADAB1F-3A21-45B3-8DCA-C05D33E9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06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9EFBDD-2D85-47FB-A257-F0FA0BFCF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AAB9851-F10D-41EB-A4C8-5F23081B5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3AE951-2229-4F2E-A1AD-1DBA461CB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A5DA8E-581A-4EB7-A963-1E07D92A9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762E26-FF4D-4F2D-91C6-592F4F63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20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A2AFD3-FBBF-48B7-82F8-F827B4104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E556F4-258C-48EF-A55D-F5311015F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4BDF55A-DF45-4B20-990C-208D0F8866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72AF12C-8D0E-46F3-A8AB-A734FFCC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D632BAF-4079-42F6-B887-5E3B9508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EE6BEC5-3E79-4E1A-9583-03C82EAC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3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288D18-565D-44DC-A862-838A6754F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9B42C40-A3F3-4B0E-B2EE-AE4CD9DFD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07A8864-9A8C-4007-BFC2-517FE03BD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0394B99-4616-4B95-9074-4393BDE133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A6D2E57-2EF1-420D-9CA7-D3CE6E3B8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17A6D64-E25B-4C13-B805-EAD671780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773AD44-FC4D-419A-9C22-B137EB64A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D8A8AE8-741C-4F03-B6E6-21BB4839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21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651DCB-AA71-4E90-B6AA-73F0345D7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54CFDE3-24E3-485C-AA49-3675E6D9A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5C4CC4E-462B-419F-A7DA-87EA931CD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2530D81-29F7-46A7-9C7C-6E09C000B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08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D1CB900-BF7C-4944-8025-618E0602B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71CF28E-9DFC-489A-95B6-C06C4A82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8771A34-C3E3-443E-A38E-56F05FAC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4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xmlns="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78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18BB2D-9E1D-4FB3-8C0A-1844FDD4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33966F-71E4-475F-A0DC-44C22764B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46D9E92-74DA-4829-9FF8-496EE56C4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C59358D-99B9-48C8-92EE-2A6BD2C0D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E1C17B1-AE94-4B45-A2D9-619C1380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F440E91-792C-4E3F-946F-3D2C1168B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8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6CEE4F-E6A2-4FB9-A845-73D62B8D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B439936-FD38-46FA-8D0B-D23D5B3A0F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25AACDB-10AC-4040-A475-4B5F4D81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CCC5B1B-AAA8-45CF-B703-F99B5E3BA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EF541EF-8EEB-4F3D-B267-23D63F0B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48C1530-0D33-4274-BEEA-0BF351343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060F4F-1541-43E1-B908-8CDD322C2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6C24DE7-413E-4A9B-82B6-030A275541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46EC3E-5118-4469-AF30-B53A67718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9BF16F-EF81-4F5B-A875-FC78BC82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7485A2-949D-4EC9-AC26-057A88D5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11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3AD4149-831A-4B8A-878A-D73C71B39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D99CBC0-DBC5-4FC9-A9F6-90455331C5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5BBCC1-A9D7-4B3C-B87B-9D5155E2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7FAC79-ADC4-42CA-AC83-3DCF2EB7D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D359576-DBFE-44C3-B856-54FBF6026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5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xmlns="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1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50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xmlns="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4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xmlns="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75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xmlns="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7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xmlns="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4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4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2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BE359C-85A0-4B33-9A00-9DB423A6D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BB47B78-D334-490E-A44F-CE3C54E7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6758AC-D811-43D3-B854-745619198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11CE2E-666E-4DE6-9FE9-3758F5AB1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C7A4D9-B1E8-4B30-AAE3-1AAAD9CC0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3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svg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7.jpeg"/><Relationship Id="rId4" Type="http://schemas.openxmlformats.org/officeDocument/2006/relationships/image" Target="../media/image3.png"/><Relationship Id="rId9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4853F80-085B-4D38-A880-D21679556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5005" y="1698172"/>
            <a:ext cx="8229600" cy="1433238"/>
          </a:xfrm>
          <a:effectLst>
            <a:glow>
              <a:schemeClr val="bg2"/>
            </a:glow>
          </a:effectLst>
        </p:spPr>
        <p:txBody>
          <a:bodyPr>
            <a:noAutofit/>
          </a:bodyPr>
          <a:lstStyle/>
          <a:p>
            <a:r>
              <a:rPr lang="ru-RU" sz="4200" b="1" i="1" dirty="0">
                <a:solidFill>
                  <a:srgbClr val="00A7E2"/>
                </a:solidFill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«Будущее за рециклингом. Первый шаг»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BAC4B8-4364-4036-88FA-2B1B16A19F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34678" y="493745"/>
            <a:ext cx="7339927" cy="836023"/>
          </a:xfrm>
          <a:prstGeom prst="rect">
            <a:avLst/>
          </a:prstGeom>
          <a:effectLst>
            <a:glow rad="76200">
              <a:schemeClr val="bg1">
                <a:alpha val="66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007AEC8-4AC5-4389-AFCD-9A7FF28340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00550" y="3510255"/>
            <a:ext cx="2131234" cy="1935509"/>
          </a:xfrm>
          <a:prstGeom prst="rect">
            <a:avLst/>
          </a:prstGeom>
          <a:effectLst>
            <a:glow rad="241300">
              <a:schemeClr val="bg1">
                <a:alpha val="96000"/>
              </a:schemeClr>
            </a:glow>
          </a:effectLst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53EF490F-2009-4BD9-8D4A-314AC5EA9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2308" y="825500"/>
            <a:ext cx="8525691" cy="997595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38A31574-0509-472A-8C73-66960603AFE2}"/>
              </a:ext>
            </a:extLst>
          </p:cNvPr>
          <p:cNvSpPr txBox="1">
            <a:spLocks/>
          </p:cNvSpPr>
          <p:nvPr/>
        </p:nvSpPr>
        <p:spPr>
          <a:xfrm>
            <a:off x="7524206" y="5159829"/>
            <a:ext cx="3474720" cy="1188719"/>
          </a:xfrm>
          <a:prstGeom prst="rect">
            <a:avLst/>
          </a:prstGeom>
          <a:effectLst>
            <a:glow>
              <a:schemeClr val="bg2"/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</a:pPr>
            <a:r>
              <a:rPr lang="ru-RU" sz="2000" b="1" i="1" dirty="0">
                <a:solidFill>
                  <a:srgbClr val="00B050"/>
                </a:solidFill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Президент КРОМО «</a:t>
            </a:r>
            <a:r>
              <a:rPr lang="ru-RU" sz="2000" b="1" i="1" dirty="0" err="1">
                <a:solidFill>
                  <a:srgbClr val="00B050"/>
                </a:solidFill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Экосоюз</a:t>
            </a:r>
            <a:r>
              <a:rPr lang="ru-RU" sz="2000" b="1" i="1" dirty="0">
                <a:solidFill>
                  <a:srgbClr val="00B050"/>
                </a:solidFill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>
              <a:spcBef>
                <a:spcPts val="600"/>
              </a:spcBef>
            </a:pPr>
            <a:r>
              <a:rPr lang="ru-RU" sz="2000" b="1" i="1" dirty="0">
                <a:solidFill>
                  <a:srgbClr val="00B050"/>
                </a:solidFill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Шулепова Н.А.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57DCC1-D1C8-4D3B-B33D-93C96D4918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5" y="471339"/>
            <a:ext cx="2131234" cy="101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53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EFF79C-BA44-484E-99B3-F2F4223E1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546" y="834888"/>
            <a:ext cx="9317663" cy="803413"/>
          </a:xfrm>
          <a:noFill/>
        </p:spPr>
        <p:txBody>
          <a:bodyPr anchor="t" anchorCtr="0">
            <a:normAutofit/>
          </a:bodyPr>
          <a:lstStyle/>
          <a:p>
            <a:r>
              <a:rPr lang="ru-RU" sz="2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Итоговое мероприятие –Круглый стол.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5189E91-826A-4318-A379-E59464DA8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127" y="1638300"/>
            <a:ext cx="5319450" cy="496322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400" dirty="0"/>
              <a:t>Осипова Ю.В.- общественный деятель, кандидат педагогических наук, химик. </a:t>
            </a:r>
          </a:p>
          <a:p>
            <a:pPr marL="0" indent="0">
              <a:buNone/>
            </a:pPr>
            <a:r>
              <a:rPr lang="ru-RU" sz="2400" dirty="0"/>
              <a:t>Вчерашняя О.Э.-  председатель КРОМЭОО «Природное наследие», руководитель проекта «УРА! Город!»</a:t>
            </a:r>
          </a:p>
          <a:p>
            <a:pPr marL="0" indent="0">
              <a:buNone/>
            </a:pPr>
            <a:r>
              <a:rPr lang="ru-RU" sz="2400" dirty="0" err="1"/>
              <a:t>Балдина</a:t>
            </a:r>
            <a:r>
              <a:rPr lang="ru-RU" sz="2400" dirty="0"/>
              <a:t> Е.Г. – организатор экологической игры-стратегии «Чистые игры»</a:t>
            </a:r>
          </a:p>
          <a:p>
            <a:pPr marL="0" indent="0">
              <a:buNone/>
            </a:pPr>
            <a:r>
              <a:rPr lang="ru-RU" sz="2400" dirty="0" err="1"/>
              <a:t>Витко</a:t>
            </a:r>
            <a:r>
              <a:rPr lang="ru-RU" sz="2400" dirty="0"/>
              <a:t> И.А. – предприниматель, участник акции «Пластик, сдавайся!»</a:t>
            </a:r>
          </a:p>
          <a:p>
            <a:pPr marL="0" indent="0">
              <a:buNone/>
            </a:pPr>
            <a:r>
              <a:rPr lang="ru-RU" sz="2400" dirty="0"/>
              <a:t> Педагоги. 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06" y="2161883"/>
            <a:ext cx="5057578" cy="32552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92" y="553783"/>
            <a:ext cx="1505843" cy="1365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48" y="1236594"/>
            <a:ext cx="1505843" cy="707806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9DEF223-DC02-45F9-BEB6-6AEE9934F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497975" y="-34907"/>
            <a:ext cx="3628675" cy="36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03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трав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BEF73D0-E7A6-4307-97BD-0E8AC39CCE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0" r="814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Прямоугольник: скругленные противолежащие углы 3">
            <a:extLst>
              <a:ext uri="{FF2B5EF4-FFF2-40B4-BE49-F238E27FC236}">
                <a16:creationId xmlns:a16="http://schemas.microsoft.com/office/drawing/2014/main" xmlns="" id="{D730954B-E7A1-4C3E-ADB4-F0E9F833378E}"/>
              </a:ext>
            </a:extLst>
          </p:cNvPr>
          <p:cNvSpPr/>
          <p:nvPr/>
        </p:nvSpPr>
        <p:spPr>
          <a:xfrm>
            <a:off x="674914" y="718604"/>
            <a:ext cx="10842172" cy="5446388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D68ED0-C337-4298-BA64-82A72F0432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39339" y="1750740"/>
            <a:ext cx="1518803" cy="1379321"/>
          </a:xfrm>
          <a:prstGeom prst="rect">
            <a:avLst/>
          </a:prstGeom>
          <a:effectLst>
            <a:glow rad="241300">
              <a:schemeClr val="bg1">
                <a:alpha val="96000"/>
              </a:schemeClr>
            </a:glow>
          </a:effectLst>
        </p:spPr>
      </p:pic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D81ABC33-D085-40CC-BC27-00BC1CD0C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527" y="4951140"/>
            <a:ext cx="8406294" cy="120105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2400" b="1" i="1" dirty="0">
                <a:solidFill>
                  <a:srgbClr val="00B050"/>
                </a:solidFill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Руководитель проекта: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400" b="1" i="1" dirty="0">
                <a:solidFill>
                  <a:srgbClr val="00B050"/>
                </a:solidFill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Шулепова Наталья Алексеевна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24823CC-CFEF-4BE3-8BB1-38DBDAFB1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611" y="1507509"/>
            <a:ext cx="6777995" cy="3109095"/>
          </a:xfrm>
          <a:noFill/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ru-RU" sz="2800" b="1" i="1">
                <a:solidFill>
                  <a:srgbClr val="00A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Продолжение следует…</a:t>
            </a:r>
            <a:br>
              <a:rPr lang="ru-RU" sz="2800" b="1" i="1">
                <a:solidFill>
                  <a:srgbClr val="00A7E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>
                <a:solidFill>
                  <a:srgbClr val="00A7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br>
              <a:rPr lang="ru-RU" sz="2800" b="1" i="1" dirty="0">
                <a:solidFill>
                  <a:srgbClr val="00A7E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i="1" dirty="0">
              <a:solidFill>
                <a:srgbClr val="00A7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9737BD8-A9D2-4DDC-BD82-591CEF077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253109" y="4616604"/>
            <a:ext cx="3934387" cy="19402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608" y="1390913"/>
            <a:ext cx="2292295" cy="2895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872" y="3471219"/>
            <a:ext cx="266418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44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DEF223-DC02-45F9-BEB6-6AEE9934F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95828" y="-382857"/>
            <a:ext cx="3628675" cy="369417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0C15ECC-46EF-4709-BFAF-8C3C5C07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616" y="365125"/>
            <a:ext cx="9114183" cy="1325563"/>
          </a:xfrm>
        </p:spPr>
        <p:txBody>
          <a:bodyPr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Актуальность проекта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3AEEEC8-21AF-4B1D-929F-63294FDA3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596" y="1825625"/>
            <a:ext cx="10103587" cy="4351338"/>
          </a:xfrm>
        </p:spPr>
        <p:txBody>
          <a:bodyPr>
            <a:normAutofit/>
          </a:bodyPr>
          <a:lstStyle/>
          <a:p>
            <a:r>
              <a:rPr lang="ru-RU" dirty="0">
                <a:latin typeface="Garamond" panose="02020404030301010803" pitchFamily="18" charset="0"/>
              </a:rPr>
              <a:t>Тема раздельного сбора отходов и переработка занимает одно из первых мест в Нац. проекте «Экология» (2018г.)</a:t>
            </a:r>
          </a:p>
          <a:p>
            <a:r>
              <a:rPr lang="ru-RU" dirty="0">
                <a:latin typeface="Garamond" panose="02020404030301010803" pitchFamily="18" charset="0"/>
              </a:rPr>
              <a:t>Незначительное внимание –экологизации населения, формирование экологического сознания детей и подростков</a:t>
            </a:r>
          </a:p>
          <a:p>
            <a:r>
              <a:rPr lang="ru-RU" b="1" dirty="0">
                <a:latin typeface="Garamond" panose="02020404030301010803" pitchFamily="18" charset="0"/>
              </a:rPr>
              <a:t>Цель:</a:t>
            </a:r>
          </a:p>
          <a:p>
            <a:pPr marL="0" indent="0">
              <a:buNone/>
            </a:pPr>
            <a:r>
              <a:rPr lang="ru-RU" dirty="0">
                <a:latin typeface="Garamond" panose="02020404030301010803" pitchFamily="18" charset="0"/>
              </a:rPr>
              <a:t>Формирование у школьников г. Железногорска навыков экологически ответственного поведения, ресурсосбережения,</a:t>
            </a:r>
          </a:p>
          <a:p>
            <a:pPr marL="0" indent="0">
              <a:buNone/>
            </a:pPr>
            <a:r>
              <a:rPr lang="ru-RU" dirty="0">
                <a:latin typeface="Garamond" panose="02020404030301010803" pitchFamily="18" charset="0"/>
              </a:rPr>
              <a:t>культуры раздельного сбора отходов путем организации Школы рециклинга.</a:t>
            </a:r>
          </a:p>
          <a:p>
            <a:endParaRPr lang="ru-RU" b="1" dirty="0"/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4353E9-5880-495A-A990-E9C58ED01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0116" y="322749"/>
            <a:ext cx="1503874" cy="13657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F40AB0-DACB-454C-B10A-1D47E5A78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3722" y="1810953"/>
            <a:ext cx="1503874" cy="70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78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DEF223-DC02-45F9-BEB6-6AEE9934F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95828" y="-382857"/>
            <a:ext cx="3628675" cy="369417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0C15ECC-46EF-4709-BFAF-8C3C5C07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616" y="365125"/>
            <a:ext cx="5889623" cy="1325563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SWOT -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анализ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3AEEEC8-21AF-4B1D-929F-63294FDA3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596" y="1825625"/>
            <a:ext cx="10103587" cy="4351338"/>
          </a:xfrm>
        </p:spPr>
        <p:txBody>
          <a:bodyPr>
            <a:normAutofit/>
          </a:bodyPr>
          <a:lstStyle/>
          <a:p>
            <a:endParaRPr lang="ru-RU" b="1" dirty="0"/>
          </a:p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4353E9-5880-495A-A990-E9C58ED01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0116" y="322749"/>
            <a:ext cx="1503874" cy="13657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F40AB0-DACB-454C-B10A-1D47E5A78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3722" y="1810953"/>
            <a:ext cx="1503874" cy="70790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3989" y="1509952"/>
            <a:ext cx="8157503" cy="50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87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DEF223-DC02-45F9-BEB6-6AEE9934F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95828" y="-382857"/>
            <a:ext cx="3628675" cy="369417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0C15ECC-46EF-4709-BFAF-8C3C5C07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617" y="365125"/>
            <a:ext cx="6656212" cy="1325563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SWOT- </a:t>
            </a:r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анализ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3AEEEC8-21AF-4B1D-929F-63294FDA3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7597" y="1825625"/>
            <a:ext cx="4189607" cy="4351338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Сильные стороны</a:t>
            </a:r>
          </a:p>
          <a:p>
            <a:r>
              <a:rPr lang="ru-RU" dirty="0"/>
              <a:t>Опыт организации  в проектной деятельности и проведение экологических акций </a:t>
            </a:r>
          </a:p>
          <a:p>
            <a:r>
              <a:rPr lang="ru-RU" b="1" dirty="0"/>
              <a:t>Слабые  стороны </a:t>
            </a:r>
          </a:p>
          <a:p>
            <a:r>
              <a:rPr lang="ru-RU" dirty="0"/>
              <a:t>Нет современно оборудованного класса для организации Школы </a:t>
            </a:r>
            <a:r>
              <a:rPr lang="ru-RU" dirty="0" err="1"/>
              <a:t>рециклинга</a:t>
            </a:r>
            <a:r>
              <a:rPr lang="ru-RU" dirty="0"/>
              <a:t> </a:t>
            </a:r>
          </a:p>
          <a:p>
            <a:r>
              <a:rPr lang="ru-RU" b="1" dirty="0"/>
              <a:t> Возможности </a:t>
            </a:r>
          </a:p>
          <a:p>
            <a:r>
              <a:rPr lang="ru-RU" dirty="0"/>
              <a:t>Педагогический коллектив, специалисты экологи. Связь со всеми школами города </a:t>
            </a:r>
          </a:p>
          <a:p>
            <a:r>
              <a:rPr lang="ru-RU" b="1" dirty="0"/>
              <a:t>Угрозы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4353E9-5880-495A-A990-E9C58ED01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0116" y="322749"/>
            <a:ext cx="1503874" cy="13657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F40AB0-DACB-454C-B10A-1D47E5A78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3722" y="1810953"/>
            <a:ext cx="1503874" cy="70790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9225" y="735981"/>
            <a:ext cx="4527231" cy="30069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79" y="3880625"/>
            <a:ext cx="4557297" cy="25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45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71AEA8-58DB-4FB3-A628-D9BC9214E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Класс </a:t>
            </a:r>
            <a:r>
              <a:rPr lang="ru-RU" b="1" dirty="0" err="1"/>
              <a:t>рециклинга</a:t>
            </a:r>
            <a:r>
              <a:rPr lang="ru-RU" b="1" dirty="0"/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0450" y="3969833"/>
            <a:ext cx="4175642" cy="2776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450" y="538443"/>
            <a:ext cx="4224894" cy="2810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50" y="1690688"/>
            <a:ext cx="6007731" cy="45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99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15" y="365125"/>
            <a:ext cx="10108585" cy="75814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DEF223-DC02-45F9-BEB6-6AEE9934F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95828" y="-382857"/>
            <a:ext cx="3628675" cy="369417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4353E9-5880-495A-A990-E9C58ED010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79180" y="365125"/>
            <a:ext cx="1503874" cy="13657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F40AB0-DACB-454C-B10A-1D47E5A780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73722" y="1810953"/>
            <a:ext cx="1503874" cy="70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04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DEF223-DC02-45F9-BEB6-6AEE9934F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95828" y="-382857"/>
            <a:ext cx="3628675" cy="3694176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A0C15ECC-46EF-4709-BFAF-8C3C5C07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617" y="365125"/>
            <a:ext cx="6656212" cy="1325563"/>
          </a:xfrm>
        </p:spPr>
        <p:txBody>
          <a:bodyPr/>
          <a:lstStyle/>
          <a:p>
            <a:r>
              <a:rPr lang="ru-RU" b="1" dirty="0">
                <a:latin typeface="Cambria" panose="02040503050406030204" pitchFamily="18" charset="0"/>
                <a:ea typeface="Cambria" panose="02040503050406030204" pitchFamily="18" charset="0"/>
              </a:rPr>
              <a:t>Структура проекта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670063"/>
              </p:ext>
            </p:extLst>
          </p:nvPr>
        </p:nvGraphicFramePr>
        <p:xfrm>
          <a:off x="1677988" y="1801353"/>
          <a:ext cx="9372600" cy="44545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74520">
                  <a:extLst>
                    <a:ext uri="{9D8B030D-6E8A-4147-A177-3AD203B41FA5}">
                      <a16:colId xmlns:a16="http://schemas.microsoft.com/office/drawing/2014/main" xmlns="" val="3202090967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xmlns="" val="1489786616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xmlns="" val="450413514"/>
                    </a:ext>
                  </a:extLst>
                </a:gridCol>
                <a:gridCol w="937260">
                  <a:extLst>
                    <a:ext uri="{9D8B030D-6E8A-4147-A177-3AD203B41FA5}">
                      <a16:colId xmlns:a16="http://schemas.microsoft.com/office/drawing/2014/main" xmlns="" val="3964384306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xmlns="" val="3576697898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xmlns="" val="542652232"/>
                    </a:ext>
                  </a:extLst>
                </a:gridCol>
              </a:tblGrid>
              <a:tr h="1622071">
                <a:tc rowSpan="2"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6.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</a:rPr>
                        <a:t> Партнеры 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 МБУ ДО «ДЭБЦ»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Школы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 города</a:t>
                      </a:r>
                    </a:p>
                    <a:p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Предприниматели </a:t>
                      </a:r>
                    </a:p>
                    <a:p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Учреждения культуры (Парк, библиотеки)</a:t>
                      </a:r>
                    </a:p>
                    <a:p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СОНКО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Молодежный центр</a:t>
                      </a:r>
                    </a:p>
                    <a:p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Академия</a:t>
                      </a:r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 СПСА</a:t>
                      </a:r>
                    </a:p>
                    <a:p>
                      <a:r>
                        <a:rPr lang="ru-RU" sz="1600" b="1" baseline="0" dirty="0">
                          <a:solidFill>
                            <a:schemeClr val="tx1"/>
                          </a:solidFill>
                        </a:rPr>
                        <a:t>И т.д. 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7. 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Ресурсы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2. </a:t>
                      </a: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Ценность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3.</a:t>
                      </a:r>
                      <a:r>
                        <a:rPr lang="ru-RU" sz="20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ru-RU" sz="2000" baseline="0" dirty="0">
                          <a:solidFill>
                            <a:schemeClr val="tx1"/>
                          </a:solidFill>
                        </a:rPr>
                        <a:t>Как мы будем передавать ценность 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Целевая аудитория 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1-9 классы </a:t>
                      </a:r>
                    </a:p>
                    <a:p>
                      <a:pPr marL="0" indent="0">
                        <a:buNone/>
                      </a:pP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Кому будем передавать ценность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716487"/>
                  </a:ext>
                </a:extLst>
              </a:tr>
              <a:tr h="19514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8.</a:t>
                      </a:r>
                    </a:p>
                    <a:p>
                      <a:r>
                        <a:rPr lang="ru-RU" sz="2000" dirty="0"/>
                        <a:t>План</a:t>
                      </a:r>
                      <a:r>
                        <a:rPr lang="ru-RU" sz="2000" baseline="0" dirty="0"/>
                        <a:t> действий </a:t>
                      </a:r>
                      <a:endParaRPr lang="ru-RU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2000" dirty="0"/>
                        <a:t>10. Ожидаемые результаты</a:t>
                      </a:r>
                      <a:r>
                        <a:rPr lang="ru-RU" sz="2000" baseline="0" dirty="0"/>
                        <a:t> </a:t>
                      </a:r>
                      <a:endParaRPr lang="ru-RU" sz="20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4. </a:t>
                      </a:r>
                    </a:p>
                    <a:p>
                      <a:r>
                        <a:rPr lang="ru-RU" sz="2000" dirty="0"/>
                        <a:t>Команда проекта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54430239"/>
                  </a:ext>
                </a:extLst>
              </a:tr>
              <a:tr h="881052">
                <a:tc gridSpan="3">
                  <a:txBody>
                    <a:bodyPr/>
                    <a:lstStyle/>
                    <a:p>
                      <a:r>
                        <a:rPr lang="ru-RU" sz="2000" b="1" dirty="0"/>
                        <a:t>9. Расходы – смета проекта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ru-RU" sz="2000" b="1" dirty="0"/>
                        <a:t>5. Доходы</a:t>
                      </a:r>
                      <a:r>
                        <a:rPr lang="ru-RU" sz="2000" b="1" baseline="0" dirty="0"/>
                        <a:t> </a:t>
                      </a:r>
                      <a:endParaRPr lang="ru-RU" sz="2000" b="1" dirty="0"/>
                    </a:p>
                    <a:p>
                      <a:endParaRPr lang="ru-RU" sz="20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57526290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4353E9-5880-495A-A990-E9C58ED01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0116" y="322749"/>
            <a:ext cx="1503874" cy="13657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F40AB0-DACB-454C-B10A-1D47E5A78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3722" y="1810953"/>
            <a:ext cx="1503874" cy="707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0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EFF79C-BA44-484E-99B3-F2F4223E1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0" y="834888"/>
            <a:ext cx="4763009" cy="803413"/>
          </a:xfrm>
          <a:noFill/>
        </p:spPr>
        <p:txBody>
          <a:bodyPr anchor="t" anchorCtr="0">
            <a:normAutofit/>
          </a:bodyPr>
          <a:lstStyle/>
          <a:p>
            <a:r>
              <a:rPr lang="ru-RU" sz="2400" b="1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мероприятия проекта: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5189E91-826A-4318-A379-E59464DA8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127" y="1638301"/>
            <a:ext cx="5319450" cy="463660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ru-RU" sz="2400" dirty="0"/>
              <a:t>Оборудована  Класс </a:t>
            </a:r>
            <a:r>
              <a:rPr lang="ru-RU" sz="2400" dirty="0" err="1"/>
              <a:t>рециклинга</a:t>
            </a:r>
            <a:r>
              <a:rPr lang="ru-RU" sz="2400" dirty="0"/>
              <a:t> для просвещения горожан</a:t>
            </a:r>
          </a:p>
          <a:p>
            <a:pPr marL="457200" indent="-457200">
              <a:buAutoNum type="arabicPeriod"/>
            </a:pPr>
            <a:r>
              <a:rPr lang="ru-RU" sz="2400" dirty="0"/>
              <a:t>Проведено 63 занятия, обучено  азам </a:t>
            </a:r>
            <a:r>
              <a:rPr lang="ru-RU" sz="2400" dirty="0" err="1"/>
              <a:t>рециклинга</a:t>
            </a:r>
            <a:r>
              <a:rPr lang="ru-RU" sz="2400" dirty="0"/>
              <a:t> 1253 человека.</a:t>
            </a:r>
          </a:p>
          <a:p>
            <a:pPr marL="457200" indent="-457200">
              <a:buAutoNum type="arabicPeriod"/>
            </a:pPr>
            <a:r>
              <a:rPr lang="ru-RU" sz="2400" dirty="0"/>
              <a:t>Организовано проведение акций по раздельному сбору отходов. </a:t>
            </a:r>
          </a:p>
          <a:p>
            <a:pPr marL="457200" indent="-457200">
              <a:buAutoNum type="arabicPeriod" startAt="4"/>
            </a:pPr>
            <a:r>
              <a:rPr lang="ru-RU" sz="2400" dirty="0"/>
              <a:t>Проведен Круглый стол. </a:t>
            </a:r>
            <a:endParaRPr lang="en-US" sz="2400" dirty="0"/>
          </a:p>
        </p:txBody>
      </p:sp>
      <p:pic>
        <p:nvPicPr>
          <p:cNvPr id="5" name="Объект 4" descr="Изображение выглядит как внутренний, человек, стол, группа&#10;&#10;Автоматически созданное описание">
            <a:extLst>
              <a:ext uri="{FF2B5EF4-FFF2-40B4-BE49-F238E27FC236}">
                <a16:creationId xmlns:a16="http://schemas.microsoft.com/office/drawing/2014/main" xmlns="" id="{068C82BA-535C-41D0-9EF7-C098AD16EB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 r="14962"/>
          <a:stretch/>
        </p:blipFill>
        <p:spPr>
          <a:xfrm>
            <a:off x="-250246" y="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99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9DEF223-DC02-45F9-BEB6-6AEE9934F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128884" y="-743098"/>
            <a:ext cx="3628675" cy="36941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87A4B6-43BB-42C5-9772-779500E6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548" y="1005631"/>
            <a:ext cx="7545343" cy="820450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sz="4000" b="1" i="1" dirty="0"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Городской чемпионат</a:t>
            </a:r>
            <a:br>
              <a:rPr lang="ru-RU" sz="4000" b="1" i="1" dirty="0"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i="1" dirty="0"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«МОИ ЭКОПРИВЫЧКИ»</a:t>
            </a:r>
            <a:r>
              <a:rPr lang="ru-RU" b="1" i="1" dirty="0"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i="1" dirty="0">
                <a:effectLst>
                  <a:glow rad="330200">
                    <a:schemeClr val="bg1">
                      <a:alpha val="85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F6695DA1-6690-4BF8-89C2-07C967E56C4D}"/>
              </a:ext>
            </a:extLst>
          </p:cNvPr>
          <p:cNvSpPr txBox="1">
            <a:spLocks/>
          </p:cNvSpPr>
          <p:nvPr/>
        </p:nvSpPr>
        <p:spPr>
          <a:xfrm>
            <a:off x="1802674" y="1881051"/>
            <a:ext cx="5590903" cy="4480560"/>
          </a:xfrm>
          <a:prstGeom prst="rect">
            <a:avLst/>
          </a:prstGeom>
        </p:spPr>
        <p:txBody>
          <a:bodyPr vert="horz" lIns="91440" tIns="45720" rIns="91440" bIns="45720" numCol="2" rtlCol="0" anchor="b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800" dirty="0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FBC93364-AB56-4152-84B3-9495172BC08C}"/>
              </a:ext>
            </a:extLst>
          </p:cNvPr>
          <p:cNvSpPr txBox="1">
            <a:spLocks/>
          </p:cNvSpPr>
          <p:nvPr/>
        </p:nvSpPr>
        <p:spPr>
          <a:xfrm>
            <a:off x="1082053" y="4795879"/>
            <a:ext cx="5013698" cy="1208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b="1" i="1" dirty="0">
              <a:effectLst>
                <a:glow rad="330200">
                  <a:schemeClr val="bg1">
                    <a:alpha val="85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4353E9-5880-495A-A990-E9C58ED010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0116" y="322749"/>
            <a:ext cx="1503874" cy="13657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AF40AB0-DACB-454C-B10A-1D47E5A78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12151" y="1804526"/>
            <a:ext cx="1503874" cy="707909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20536" y="1859340"/>
            <a:ext cx="384557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800" dirty="0"/>
              <a:t>30 команд, </a:t>
            </a:r>
          </a:p>
          <a:p>
            <a:r>
              <a:rPr lang="ru-RU" sz="2800" dirty="0"/>
              <a:t>218 участников </a:t>
            </a:r>
          </a:p>
          <a:p>
            <a:r>
              <a:rPr lang="ru-RU" sz="2800" dirty="0"/>
              <a:t>с 3 по 8 класс.  </a:t>
            </a:r>
          </a:p>
        </p:txBody>
      </p:sp>
      <p:pic>
        <p:nvPicPr>
          <p:cNvPr id="1026" name="Picture 2" descr="C:\Users\User\Desktop\gefEG5WLEQ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3960" y="1709620"/>
            <a:ext cx="5887265" cy="3311587"/>
          </a:xfrm>
          <a:prstGeom prst="rect">
            <a:avLst/>
          </a:prstGeom>
          <a:noFill/>
        </p:spPr>
      </p:pic>
      <p:pic>
        <p:nvPicPr>
          <p:cNvPr id="1027" name="Picture 3" descr="C:\Users\User\Desktop\DZv71wReSF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60796" y="4116724"/>
            <a:ext cx="3617611" cy="2400627"/>
          </a:xfrm>
          <a:prstGeom prst="rect">
            <a:avLst/>
          </a:prstGeom>
          <a:noFill/>
        </p:spPr>
      </p:pic>
      <p:pic>
        <p:nvPicPr>
          <p:cNvPr id="1028" name="Picture 4" descr="C:\Users\User\Desktop\50bhFd0RDps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3990" y="3574810"/>
            <a:ext cx="4434246" cy="2942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6754467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RegularSeedRightStep">
      <a:dk1>
        <a:srgbClr val="000000"/>
      </a:dk1>
      <a:lt1>
        <a:srgbClr val="FFFFFF"/>
      </a:lt1>
      <a:dk2>
        <a:srgbClr val="412425"/>
      </a:dk2>
      <a:lt2>
        <a:srgbClr val="E2E7E8"/>
      </a:lt2>
      <a:accent1>
        <a:srgbClr val="C3574D"/>
      </a:accent1>
      <a:accent2>
        <a:srgbClr val="B1773B"/>
      </a:accent2>
      <a:accent3>
        <a:srgbClr val="AEA544"/>
      </a:accent3>
      <a:accent4>
        <a:srgbClr val="87AE3A"/>
      </a:accent4>
      <a:accent5>
        <a:srgbClr val="62B547"/>
      </a:accent5>
      <a:accent6>
        <a:srgbClr val="3BB14F"/>
      </a:accent6>
      <a:hlink>
        <a:srgbClr val="339099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309</Words>
  <Application>Microsoft Office PowerPoint</Application>
  <PresentationFormat>Произвольный</PresentationFormat>
  <Paragraphs>69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BrushVTI</vt:lpstr>
      <vt:lpstr>Тема Office</vt:lpstr>
      <vt:lpstr> </vt:lpstr>
      <vt:lpstr>Актуальность проекта</vt:lpstr>
      <vt:lpstr>SWOT - анализ</vt:lpstr>
      <vt:lpstr>SWOT- анализ</vt:lpstr>
      <vt:lpstr>Класс рециклинга </vt:lpstr>
      <vt:lpstr>Презентация PowerPoint</vt:lpstr>
      <vt:lpstr>Структура проекта </vt:lpstr>
      <vt:lpstr>Ключевые мероприятия проекта:</vt:lpstr>
      <vt:lpstr> II Городской чемпионат   «МОИ ЭКОПРИВЫЧКИ» </vt:lpstr>
      <vt:lpstr> Итоговое мероприятие –Круглый стол. </vt:lpstr>
      <vt:lpstr>Продолжение следует… 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Красноярская региональная общественная молодёжная организация «ЭКОЛОГИЧЕСКИЙ СОЮЗ»</dc:title>
  <dc:creator>Светлана Солдатова</dc:creator>
  <cp:lastModifiedBy>admin</cp:lastModifiedBy>
  <cp:revision>91</cp:revision>
  <dcterms:created xsi:type="dcterms:W3CDTF">2020-04-20T16:22:15Z</dcterms:created>
  <dcterms:modified xsi:type="dcterms:W3CDTF">2020-11-24T14:05:30Z</dcterms:modified>
</cp:coreProperties>
</file>