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6" r:id="rId3"/>
    <p:sldId id="317" r:id="rId4"/>
    <p:sldId id="290" r:id="rId5"/>
    <p:sldId id="291" r:id="rId6"/>
    <p:sldId id="309" r:id="rId7"/>
    <p:sldId id="310" r:id="rId8"/>
    <p:sldId id="312" r:id="rId9"/>
    <p:sldId id="320" r:id="rId10"/>
    <p:sldId id="292" r:id="rId11"/>
    <p:sldId id="305" r:id="rId12"/>
    <p:sldId id="318" r:id="rId13"/>
    <p:sldId id="319" r:id="rId14"/>
    <p:sldId id="314" r:id="rId15"/>
    <p:sldId id="315" r:id="rId16"/>
    <p:sldId id="293" r:id="rId17"/>
    <p:sldId id="265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6D43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7" autoAdjust="0"/>
    <p:restoredTop sz="94671" autoAdjust="0"/>
  </p:normalViewPr>
  <p:slideViewPr>
    <p:cSldViewPr>
      <p:cViewPr varScale="1">
        <p:scale>
          <a:sx n="88" d="100"/>
          <a:sy n="88" d="100"/>
        </p:scale>
        <p:origin x="13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DF553-65A9-4FD6-9E83-2D0EAD4B6EF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F7829-94FE-448C-94B9-0B00D8CE4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53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A371-E2F3-402E-90E1-30DA1A5E6DC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EBCE2-C3A0-49AA-AA75-B46D542F2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BCE2-C3A0-49AA-AA75-B46D542F27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0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DF6-F075-481E-821A-F823661FEE6C}" type="datetime1">
              <a:rPr lang="ru-RU" smtClean="0"/>
              <a:t>25.11.2020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A68-9787-4C37-A470-7538CD0674A2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2437-B617-403C-A70A-914C25CD4AFD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3BDC-9148-40D5-94DE-587BC8335D66}" type="datetime1">
              <a:rPr lang="ru-RU" smtClean="0"/>
              <a:t>25.11.2020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D52-02FF-4C39-B6F8-F2AB30173439}" type="datetime1">
              <a:rPr lang="ru-RU" smtClean="0"/>
              <a:t>25.11.2020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0A91-1507-4A57-B650-C5D24C8F72D0}" type="datetime1">
              <a:rPr lang="ru-RU" smtClean="0"/>
              <a:t>25.11.2020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0CA6-11CB-4CB5-9499-D24FC636B16C}" type="datetime1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B983-515C-4057-9000-910FAD6C0283}" type="datetime1">
              <a:rPr lang="ru-RU" smtClean="0"/>
              <a:t>25.11.2020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B52-0B6A-4543-8421-D4CEEEA9D94F}" type="datetime1">
              <a:rPr lang="ru-RU" smtClean="0"/>
              <a:t>25.11.2020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DA8F-6504-40D9-ADA2-FE1655B3ED57}" type="datetime1">
              <a:rPr lang="ru-RU" smtClean="0"/>
              <a:t>25.11.2020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3A08-DB6A-409A-BCC1-0AE2A3EC94EC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ECAB26-3DBA-4505-BA1B-32FF6F868AC5}" type="datetime1">
              <a:rPr lang="ru-RU" smtClean="0"/>
              <a:t>25.11.2020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412777"/>
            <a:ext cx="6624736" cy="648072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18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Создана 16 июня 2006 года. </a:t>
            </a:r>
            <a:r>
              <a:rPr lang="ru-RU" sz="1800" b="1" cap="non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Законодательные основы: </a:t>
            </a:r>
            <a:r>
              <a:rPr lang="ru-RU" sz="18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8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8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8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194" y="453918"/>
            <a:ext cx="79208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60624"/>
            <a:ext cx="1230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3038" y="1926493"/>
            <a:ext cx="879145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Федеральный закон от 06.10.2003 N 131-ФЗ «Об общих принципах организации местного самоуправления в Российской Федерации», ст. 66 </a:t>
            </a:r>
            <a:r>
              <a:rPr lang="ru-RU" sz="1600" i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+mj-cs"/>
              </a:rPr>
              <a:t>«В каждом субъекте Российской Федерации образуется совет муниципальных образований субъекта Российской Федерации».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i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Федеральный закон от 12.01.1996 N 7-ФЗ «О некоммерческих организациях», ст. 11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Гражданский кодекс РФ ч.1 гл. 4 параграф 6 «Некоммерческие корпоративные организации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Закон Хабаровского края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от 23.12.2009 № 296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О полномочиях органов государственной власти Хабаровского края по взаимодействию с Советом муниципальных образований Хабаровского края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0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691" y="1007352"/>
            <a:ext cx="8955909" cy="392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Обучающие мероприятия Совета</a:t>
            </a: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Семинары</a:t>
            </a:r>
          </a:p>
          <a:p>
            <a:pPr algn="ctr">
              <a:lnSpc>
                <a:spcPct val="107000"/>
              </a:lnSpc>
            </a:pP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 период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декабрь 2018 - 2020 </a:t>
            </a: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г проведено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15 </a:t>
            </a: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семинаров,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прошли обучение 1105 </a:t>
            </a: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муниципальных служащих.</a:t>
            </a:r>
          </a:p>
          <a:p>
            <a:pPr lvl="0" algn="ctr">
              <a:defRPr/>
            </a:pPr>
            <a:r>
              <a:rPr lang="ru-RU" sz="1500" b="1" dirty="0">
                <a:solidFill>
                  <a:srgbClr val="C00000"/>
                </a:solidFill>
              </a:rPr>
              <a:t>Места </a:t>
            </a:r>
            <a:r>
              <a:rPr lang="ru-RU" sz="1500" b="1" dirty="0" smtClean="0">
                <a:solidFill>
                  <a:srgbClr val="C00000"/>
                </a:solidFill>
              </a:rPr>
              <a:t>проведения перемещены в муниципальные образования:</a:t>
            </a:r>
            <a:endParaRPr lang="ru-RU" sz="1500" b="1" dirty="0">
              <a:solidFill>
                <a:srgbClr val="C00000"/>
              </a:solidFill>
            </a:endParaRPr>
          </a:p>
          <a:p>
            <a:pPr lvl="0">
              <a:defRPr/>
            </a:pPr>
            <a:endParaRPr lang="ru-RU" sz="900" b="1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ru-RU" sz="1600" b="1" dirty="0">
                <a:solidFill>
                  <a:srgbClr val="002060"/>
                </a:solidFill>
              </a:rPr>
              <a:t>г. Хабаровск, г. Комсомольск – на – Амуре, Амурский, </a:t>
            </a:r>
            <a:r>
              <a:rPr lang="ru-RU" sz="1600" b="1" dirty="0" err="1">
                <a:solidFill>
                  <a:srgbClr val="002060"/>
                </a:solidFill>
              </a:rPr>
              <a:t>Бикинский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Ванинский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Верхнебуреинский</a:t>
            </a:r>
            <a:r>
              <a:rPr lang="ru-RU" sz="1600" b="1" dirty="0">
                <a:solidFill>
                  <a:srgbClr val="002060"/>
                </a:solidFill>
              </a:rPr>
              <a:t>, Вяземский, Комсомольский, им. Лазо, Нанайский, Николаевский, </a:t>
            </a:r>
          </a:p>
          <a:p>
            <a:pPr lvl="0">
              <a:defRPr/>
            </a:pPr>
            <a:r>
              <a:rPr lang="ru-RU" sz="1600" b="1" dirty="0">
                <a:solidFill>
                  <a:srgbClr val="002060"/>
                </a:solidFill>
              </a:rPr>
              <a:t>им. П</a:t>
            </a:r>
            <a:r>
              <a:rPr lang="ru-RU" sz="1600" b="1" dirty="0" smtClean="0">
                <a:solidFill>
                  <a:srgbClr val="002060"/>
                </a:solidFill>
              </a:rPr>
              <a:t>. Осипенко</a:t>
            </a:r>
            <a:r>
              <a:rPr lang="ru-RU" sz="1600" b="1" dirty="0">
                <a:solidFill>
                  <a:srgbClr val="002060"/>
                </a:solidFill>
              </a:rPr>
              <a:t>, Советско-Гаванский, Солнечный, </a:t>
            </a:r>
            <a:r>
              <a:rPr lang="ru-RU" sz="1600" b="1" dirty="0" err="1">
                <a:solidFill>
                  <a:srgbClr val="002060"/>
                </a:solidFill>
              </a:rPr>
              <a:t>Ульчский</a:t>
            </a:r>
            <a:r>
              <a:rPr lang="ru-RU" sz="1600" b="1" dirty="0">
                <a:solidFill>
                  <a:srgbClr val="002060"/>
                </a:solidFill>
              </a:rPr>
              <a:t>, Хабаровский муниципальные районы.</a:t>
            </a:r>
          </a:p>
          <a:p>
            <a:pPr lvl="0"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</a:pPr>
            <a:endParaRPr lang="ru-RU" alt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1572" y="494298"/>
            <a:ext cx="752902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10</a:t>
            </a:fld>
            <a:endParaRPr lang="ru-RU"/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" y="404664"/>
            <a:ext cx="1230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/>
          <a:stretch/>
        </p:blipFill>
        <p:spPr>
          <a:xfrm>
            <a:off x="1" y="4540797"/>
            <a:ext cx="3070950" cy="230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6"/>
          <a:stretch/>
        </p:blipFill>
        <p:spPr>
          <a:xfrm>
            <a:off x="3082262" y="3933056"/>
            <a:ext cx="3084934" cy="2324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92" y="4551859"/>
            <a:ext cx="2976803" cy="230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70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552" y="1168249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Обучающие </a:t>
            </a: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мероприятия Совета: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"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Семинары-конкурсы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«Муниципальная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команда 2018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» - 6 муниципальных команд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«Муниципальная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команда 2019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» - 8 муниципальных команд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Цель семинара-конкурса – обучение проектной деятельности в социально-экономической сфере </a:t>
            </a:r>
            <a:endParaRPr lang="ru-RU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Задача </a:t>
            </a:r>
            <a:r>
              <a:rPr lang="ru-RU" sz="1600" b="1" dirty="0" smtClean="0">
                <a:solidFill>
                  <a:srgbClr val="002060"/>
                </a:solidFill>
              </a:rPr>
              <a:t>ОМСУ </a:t>
            </a:r>
            <a:r>
              <a:rPr lang="ru-RU" sz="1600" b="1" dirty="0">
                <a:solidFill>
                  <a:srgbClr val="002060"/>
                </a:solidFill>
              </a:rPr>
              <a:t>– использовать команды в </a:t>
            </a:r>
            <a:r>
              <a:rPr lang="ru-RU" sz="1600" b="1" dirty="0" smtClean="0">
                <a:solidFill>
                  <a:srgbClr val="002060"/>
                </a:solidFill>
              </a:rPr>
              <a:t>реальной проектной работе муниципалитетов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9494" y="457435"/>
            <a:ext cx="752902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IrisUPC" panose="020B0604020202020204" pitchFamily="34" charset="-34"/>
              </a:rPr>
              <a:t>Ассоциация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89321-3E58-4D74-B239-18493EDE95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" y="380625"/>
            <a:ext cx="1230312" cy="19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21" y="5085183"/>
            <a:ext cx="3017901" cy="1747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r="4287" b="11488"/>
          <a:stretch/>
        </p:blipFill>
        <p:spPr>
          <a:xfrm>
            <a:off x="0" y="3033105"/>
            <a:ext cx="3403842" cy="2060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 b="16274"/>
          <a:stretch/>
        </p:blipFill>
        <p:spPr>
          <a:xfrm>
            <a:off x="-35396" y="5085184"/>
            <a:ext cx="2998817" cy="1737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10" y="3000006"/>
            <a:ext cx="3491880" cy="2125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41" y="5085182"/>
            <a:ext cx="3269649" cy="177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74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" y="261643"/>
            <a:ext cx="1131620" cy="17008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414" y="1486055"/>
            <a:ext cx="57741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Проведено: 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круглых столов, панельная сессия.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Рассмотрены вопросы: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правовые аспекты управления муниципальной собственностью,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роль контрольно-надзорной деятельности в совершенствовании местного самоуправления в муниципальных образованиях Хабаровского края,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судебная защита, организационные возможности повышения уровня правовой работы в муниципальных образованиях,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проблемы межбюджетных отношений, а также реализация мер по противодействию коррупции в муниципальных образованиях края и другие вопросы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0034" y="548528"/>
            <a:ext cx="7271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Обучающие мероприятия Совета: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Муниципальный юридический форум 2017 –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2020г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89321-3E58-4D74-B239-18493EDE95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83" y="1330341"/>
            <a:ext cx="3247276" cy="1640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r="3726"/>
          <a:stretch/>
        </p:blipFill>
        <p:spPr>
          <a:xfrm>
            <a:off x="5885102" y="3032632"/>
            <a:ext cx="3273417" cy="1742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2"/>
          <a:stretch/>
        </p:blipFill>
        <p:spPr>
          <a:xfrm>
            <a:off x="2799888" y="4653136"/>
            <a:ext cx="3098991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r="6070"/>
          <a:stretch/>
        </p:blipFill>
        <p:spPr>
          <a:xfrm>
            <a:off x="19720" y="4653136"/>
            <a:ext cx="2885706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\\Cmo-aa\общая папка\СЪЕЗД  7\+фото юристы\IMG_67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91" y="4653136"/>
            <a:ext cx="3247276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07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4" y="130324"/>
            <a:ext cx="1232763" cy="1844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504" y="1396901"/>
            <a:ext cx="585330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Рассмотрены вопросы: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Регулирование земельных отношений в Хабаровском крае;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Реализация в Хабаровском крае Федерального закона от 01 мая 2016 г. № 119-ФЗ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Виды разрешенного использования земель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Взаимодействие органов местного самоуправления с кадастровыми инженерами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Актуальные вопросы градостроительной деятельности муниципальных образований Хабаровского края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Проблемные вопросы современного развития земельно-имущественных отношений в Хабаровском крае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Муниципальный земельный контроль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179" y="381237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Обучающие мероприятия Совета: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Муниципальный земельный форум 2018 – 2020г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89321-3E58-4D74-B239-18493EDE95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19496" y="1052736"/>
            <a:ext cx="3324356" cy="1928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46" y="3068960"/>
            <a:ext cx="332435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4728736"/>
            <a:ext cx="2987677" cy="212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96" y="4728736"/>
            <a:ext cx="3062542" cy="2129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8736"/>
            <a:ext cx="3131841" cy="212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0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32" y="130176"/>
            <a:ext cx="1232763" cy="1844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864" y="1096919"/>
            <a:ext cx="58533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Рассмотрены вопросы: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</a:rPr>
              <a:t>Муниципальные практики Хабаровского района по развитию </a:t>
            </a:r>
            <a:r>
              <a:rPr lang="ru-RU" sz="1600" dirty="0" smtClean="0">
                <a:solidFill>
                  <a:srgbClr val="002060"/>
                </a:solidFill>
              </a:rPr>
              <a:t>предпринимательства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</a:rPr>
              <a:t>Возможен ли бизнес в поселении, вдали от большого  от города?  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</a:rPr>
              <a:t>Ключевые проблемы малого бизнеса на </a:t>
            </a:r>
            <a:r>
              <a:rPr lang="ru-RU" sz="1600" dirty="0" smtClean="0">
                <a:solidFill>
                  <a:srgbClr val="002060"/>
                </a:solidFill>
              </a:rPr>
              <a:t>местах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</a:rPr>
              <a:t>Можно ли научиться </a:t>
            </a:r>
            <a:r>
              <a:rPr lang="ru-RU" sz="1600" dirty="0" smtClean="0">
                <a:solidFill>
                  <a:srgbClr val="002060"/>
                </a:solidFill>
              </a:rPr>
              <a:t>предпринимательству?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Поддержка малого и среднего предпринимательства в ОМСУ – </a:t>
            </a:r>
            <a:r>
              <a:rPr lang="ru-RU" sz="1600" dirty="0" smtClean="0">
                <a:solidFill>
                  <a:srgbClr val="002060"/>
                </a:solidFill>
              </a:rPr>
              <a:t>инструменты, эффекты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Выстраивание </a:t>
            </a:r>
            <a:r>
              <a:rPr lang="ru-RU" sz="1600" dirty="0">
                <a:solidFill>
                  <a:srgbClr val="002060"/>
                </a:solidFill>
              </a:rPr>
              <a:t>эффективного диалога бизнеса и муниципальных органов </a:t>
            </a:r>
            <a:r>
              <a:rPr lang="ru-RU" sz="1600" dirty="0" smtClean="0">
                <a:solidFill>
                  <a:srgbClr val="002060"/>
                </a:solidFill>
              </a:rPr>
              <a:t>власти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Меры финансовой поддержки малого и среднего предпринимательства в Хабаровском крае</a:t>
            </a:r>
          </a:p>
          <a:p>
            <a:pPr lvl="0"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298765"/>
            <a:ext cx="7254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Обучающие мероприятия Совета:</a:t>
            </a:r>
          </a:p>
          <a:p>
            <a:pPr marL="342900" lvl="0" indent="-342900" algn="ctr"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C00000"/>
                </a:solidFill>
              </a:rPr>
              <a:t>Муниципальный </a:t>
            </a:r>
            <a:r>
              <a:rPr lang="ru-RU" sz="2000" b="1" i="1" dirty="0" smtClean="0">
                <a:solidFill>
                  <a:srgbClr val="C00000"/>
                </a:solidFill>
              </a:rPr>
              <a:t>экономический </a:t>
            </a:r>
            <a:r>
              <a:rPr lang="ru-RU" sz="2000" b="1" i="1" dirty="0">
                <a:solidFill>
                  <a:srgbClr val="C00000"/>
                </a:solidFill>
              </a:rPr>
              <a:t>форум </a:t>
            </a:r>
            <a:r>
              <a:rPr lang="ru-RU" sz="2000" b="1" i="1" dirty="0" smtClean="0">
                <a:solidFill>
                  <a:srgbClr val="C00000"/>
                </a:solidFill>
              </a:rPr>
              <a:t>2018 </a:t>
            </a:r>
            <a:r>
              <a:rPr lang="ru-RU" sz="2000" b="1" i="1" dirty="0">
                <a:solidFill>
                  <a:srgbClr val="C00000"/>
                </a:solidFill>
              </a:rPr>
              <a:t>– </a:t>
            </a:r>
            <a:r>
              <a:rPr lang="ru-RU" sz="2000" b="1" i="1" dirty="0" smtClean="0">
                <a:solidFill>
                  <a:srgbClr val="C00000"/>
                </a:solidFill>
              </a:rPr>
              <a:t>2019г</a:t>
            </a:r>
            <a:endParaRPr lang="ru-RU" sz="2000" b="1" i="1" dirty="0">
              <a:solidFill>
                <a:srgbClr val="C00000"/>
              </a:solidFill>
            </a:endParaRPr>
          </a:p>
          <a:p>
            <a:pPr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89321-3E58-4D74-B239-18493EDE95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" y="4697905"/>
            <a:ext cx="3059444" cy="2163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97" y="4697905"/>
            <a:ext cx="2999333" cy="2163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28" y="4959554"/>
            <a:ext cx="3237772" cy="1880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64" y="1289968"/>
            <a:ext cx="3177660" cy="2067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03" y="3356992"/>
            <a:ext cx="3237769" cy="1635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45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3" y="134024"/>
            <a:ext cx="1232763" cy="1844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6883" y="1362538"/>
            <a:ext cx="58681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На дискуссионных площадках рассмотрены вопросы: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Обсуждение проблем и практики работы ТОС в Хабаровском крае, обмен опытом в формате «открытое пространство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Территориальное общественное самоуправление в системе местного </a:t>
            </a:r>
            <a:r>
              <a:rPr lang="ru-RU" sz="1600" dirty="0" smtClean="0">
                <a:solidFill>
                  <a:srgbClr val="002060"/>
                </a:solidFill>
              </a:rPr>
              <a:t>самоуправления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О </a:t>
            </a:r>
            <a:r>
              <a:rPr lang="ru-RU" sz="1600" dirty="0">
                <a:solidFill>
                  <a:srgbClr val="002060"/>
                </a:solidFill>
              </a:rPr>
              <a:t>практике государственной поддержки ТОС в Хабаровском </a:t>
            </a:r>
            <a:r>
              <a:rPr lang="ru-RU" sz="1600" dirty="0" smtClean="0">
                <a:solidFill>
                  <a:srgbClr val="002060"/>
                </a:solidFill>
              </a:rPr>
              <a:t>крае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Проведен субботник ко Дню местного самоуправления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Награждены лучшие представители ТОС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406" y="347500"/>
            <a:ext cx="8913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Обучающие мероприятия Совета:</a:t>
            </a:r>
          </a:p>
          <a:p>
            <a:pPr marL="342900" lvl="0" indent="-342900" algn="ctr">
              <a:buFont typeface="Wingdings" panose="05000000000000000000" pitchFamily="2" charset="2"/>
              <a:buChar char="v"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Фестиваль территориальных общественных </a:t>
            </a:r>
          </a:p>
          <a:p>
            <a:pPr lvl="0" algn="ctr"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самоуправлений (ТОС) – 2018г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89321-3E58-4D74-B239-18493EDE95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3" y="4173461"/>
            <a:ext cx="3240360" cy="2687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54" y="4170040"/>
            <a:ext cx="2986046" cy="2687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39316"/>
            <a:ext cx="3026114" cy="2711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24" y="1494928"/>
            <a:ext cx="3435876" cy="2675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34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512" y="1484784"/>
            <a:ext cx="88120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Методические издания Совета за </a:t>
            </a: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2018-2020гг</a:t>
            </a: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Общий тираж – 2800 </a:t>
            </a:r>
            <a:r>
              <a:rPr lang="ru-RU" altLang="ru-RU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экз</a:t>
            </a: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Концессии в ЖКХ: понятие, механизмы создания,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оценка эффективности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2. Основы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государственно-частного (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муниципально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-частного)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партнерства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3. Организация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работы с жителями (пособие для руководителей ТОС)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4. Индивидуальный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жилой дом (для пользователей ДВ гектара)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5. Маркетинг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территории муниципального образования: понятие, виды, механизм создания условий для эффективного использования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6. Анализ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качества среды проживания жителей в муниципальных образованиях Хабаровского края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7. Кооперация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: понятие, виды, механизмы создания. Условия для эффективной деятельности потребительских обществ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8. </a:t>
            </a:r>
            <a:r>
              <a:rPr lang="ru-RU" sz="1600" b="1" dirty="0">
                <a:solidFill>
                  <a:srgbClr val="002060"/>
                </a:solidFill>
              </a:rPr>
              <a:t>А</a:t>
            </a:r>
            <a:r>
              <a:rPr lang="ru-RU" sz="1600" b="1" dirty="0" smtClean="0">
                <a:solidFill>
                  <a:srgbClr val="002060"/>
                </a:solidFill>
              </a:rPr>
              <a:t>нализ </a:t>
            </a:r>
            <a:r>
              <a:rPr lang="ru-RU" sz="1600" b="1" dirty="0">
                <a:solidFill>
                  <a:srgbClr val="002060"/>
                </a:solidFill>
              </a:rPr>
              <a:t>качества среды проживания жителей в муниципальных образованиях </a:t>
            </a:r>
            <a:r>
              <a:rPr lang="ru-RU" sz="1600" b="1" dirty="0" smtClean="0">
                <a:solidFill>
                  <a:srgbClr val="002060"/>
                </a:solidFill>
              </a:rPr>
              <a:t>Хабаровского края (социально-экономический анализ)</a:t>
            </a:r>
            <a:endParaRPr lang="ru-RU" sz="1600" b="1" dirty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9. 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Методические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</a:rPr>
              <a:t>рекомендации для органов 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местного самоуправления: 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</a:rPr>
              <a:t>«Привлечение </a:t>
            </a:r>
            <a:r>
              <a:rPr lang="ru-RU" sz="1600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софинансирования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</a:rPr>
              <a:t> на исполнение полномочий по решению вопросов местного значения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0146" y="520766"/>
            <a:ext cx="741045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16</a:t>
            </a:fld>
            <a:endParaRPr lang="ru-RU"/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9" y="367225"/>
            <a:ext cx="1230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10" y="1491545"/>
            <a:ext cx="1899126" cy="207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8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553257"/>
            <a:ext cx="7897494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002060"/>
                </a:solidFill>
              </a:rPr>
              <a:t>  </a:t>
            </a: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  <a:p>
            <a:endParaRPr lang="ru-RU" sz="3200" b="1" i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Уникальных </a:t>
            </a:r>
            <a:r>
              <a:rPr lang="ru-RU" sz="1600" b="1" dirty="0">
                <a:solidFill>
                  <a:srgbClr val="002060"/>
                </a:solidFill>
              </a:rPr>
              <a:t>посетителей сайта от </a:t>
            </a:r>
            <a:r>
              <a:rPr lang="ru-RU" sz="1600" b="1" dirty="0" smtClean="0">
                <a:solidFill>
                  <a:srgbClr val="002060"/>
                </a:solidFill>
              </a:rPr>
              <a:t>30 тыс. </a:t>
            </a:r>
            <a:r>
              <a:rPr lang="ru-RU" sz="1600" b="1" dirty="0">
                <a:solidFill>
                  <a:srgbClr val="002060"/>
                </a:solidFill>
              </a:rPr>
              <a:t>в месяц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17</a:t>
            </a:fld>
            <a:endParaRPr lang="ru-RU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346"/>
            <a:ext cx="1368152" cy="201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3300" y="1124744"/>
            <a:ext cx="40646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endParaRPr lang="ru-RU" altLang="ru-RU" sz="1600" b="1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Сайт </a:t>
            </a:r>
            <a:r>
              <a:rPr lang="ru-RU" alt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Совета -    </a:t>
            </a:r>
            <a:r>
              <a:rPr lang="en-US" b="1" dirty="0">
                <a:solidFill>
                  <a:srgbClr val="002060"/>
                </a:solidFill>
              </a:rPr>
              <a:t>www.cmokhv.ru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21" y="2492896"/>
            <a:ext cx="4355976" cy="3458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34" y="3933056"/>
            <a:ext cx="5030866" cy="291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143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574244"/>
            <a:ext cx="7897494" cy="131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002060"/>
                </a:solidFill>
              </a:rPr>
              <a:t>  </a:t>
            </a: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  <a:p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18</a:t>
            </a:fld>
            <a:endParaRPr lang="ru-RU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" y="332656"/>
            <a:ext cx="1230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19" y="1868511"/>
            <a:ext cx="8818562" cy="420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Финансирование Совета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Взносы </a:t>
            </a: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учредителей – муниципальных образований Хабаровского края (из 232 МО членов Совета – 227)</a:t>
            </a:r>
          </a:p>
          <a:p>
            <a:pPr>
              <a:lnSpc>
                <a:spcPct val="107000"/>
              </a:lnSpc>
              <a:defRPr/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2018г – 4 184 580,00 </a:t>
            </a: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руб.</a:t>
            </a: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2019г – 3 921 057,50 </a:t>
            </a: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руб.</a:t>
            </a: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2020г – 3 932 196,00 </a:t>
            </a: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руб.</a:t>
            </a: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Субсидии Правительства Хабаровского края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2018г – 30 528 000,00 </a:t>
            </a: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руб. </a:t>
            </a: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(Конкурс ДВ гектар)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2019г – 469 920,00 </a:t>
            </a: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руб.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2020г -  451 </a:t>
            </a:r>
            <a:r>
              <a:rPr lang="ru-RU" altLang="ru-RU" b="1" i="1" smtClean="0">
                <a:solidFill>
                  <a:srgbClr val="002060"/>
                </a:solidFill>
                <a:cs typeface="Times New Roman" panose="02020603050405020304" pitchFamily="18" charset="0"/>
              </a:rPr>
              <a:t>590,00 руб.</a:t>
            </a: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74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548680"/>
            <a:ext cx="7897494" cy="131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002060"/>
                </a:solidFill>
              </a:rPr>
              <a:t>  </a:t>
            </a: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  <a:p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" y="404664"/>
            <a:ext cx="13034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603" y="1813633"/>
            <a:ext cx="8818562" cy="539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b="1" i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Направления дальнейшего </a:t>
            </a: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развития Совета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Краевой конкурс Совета – «Вовлечение населения в реализацию национальных проектов в муниципальных образованиях»;</a:t>
            </a:r>
            <a:endParaRPr lang="ru-RU" alt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Обучающие мероприятия – развитие активных форм обучения, проектная деятельность в муниципалитетах. Механизмы </a:t>
            </a:r>
            <a:r>
              <a:rPr lang="ru-RU" altLang="ru-RU" sz="1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в решении ВМЗ; «Муниципальная команда»;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Проведение Дальневосточной конференции местного самоуправления;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Изучение состояния ТОС в Хабаровском крае (анализ проектов, социологическое исследование, подготовка рекомендаций).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lang="ru-RU" alt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sz="16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sz="16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445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615461"/>
            <a:ext cx="79208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IrisUPC" panose="020B0604020202020204" pitchFamily="34" charset="-34"/>
              </a:rPr>
              <a:t>Ассоциация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639"/>
            <a:ext cx="1230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3038" y="1926493"/>
            <a:ext cx="8791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995D32D-14FC-404A-91B5-6782EC6270A5}"/>
              </a:ext>
            </a:extLst>
          </p:cNvPr>
          <p:cNvSpPr txBox="1">
            <a:spLocks/>
          </p:cNvSpPr>
          <p:nvPr/>
        </p:nvSpPr>
        <p:spPr>
          <a:xfrm>
            <a:off x="395536" y="1425938"/>
            <a:ext cx="8601570" cy="487860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Ассоциация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«Свет муниципальных образований Хабаровского края» является членом:</a:t>
            </a:r>
            <a:endParaRPr kumimoji="0" lang="en-US" sz="18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Общероссийского Конгресса Муниципальных образований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(ОКМО г. Москва), президент В.Б. </a:t>
            </a:r>
            <a:r>
              <a:rPr kumimoji="0" lang="ru-RU" sz="16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Кидяев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 – член комитета Госдумы по федеративному устройству и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вопросам местного самоуправления;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Всероссийской Ассоциации развития местного самоуправления    (ВАРМСУ г. Москва), председатель высшего совета ассоциации В.Б. </a:t>
            </a:r>
            <a:r>
              <a:rPr kumimoji="0" lang="ru-RU" sz="16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Кидяев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 -  член комитета Госдумы по федеративному устройству и вопросам местного самоуправления.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 w="0"/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Проблемный </a:t>
            </a:r>
            <a:r>
              <a:rPr kumimoji="0" lang="ru-RU" sz="16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вопрос: недостаток внимания к дальневосточным регионам</a:t>
            </a:r>
            <a:br>
              <a:rPr kumimoji="0" lang="ru-RU" sz="16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36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4106" y="740168"/>
            <a:ext cx="7897494" cy="131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002060"/>
                </a:solidFill>
              </a:rPr>
              <a:t>  </a:t>
            </a: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  <a:p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20</a:t>
            </a:fld>
            <a:endParaRPr lang="ru-RU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0168"/>
            <a:ext cx="1230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33" y="2031982"/>
            <a:ext cx="8818562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      </a:t>
            </a:r>
          </a:p>
          <a:p>
            <a:pPr algn="ctr"/>
            <a:r>
              <a:rPr lang="ru-RU" altLang="ru-RU" sz="2600" b="1" dirty="0" smtClean="0">
                <a:solidFill>
                  <a:srgbClr val="C00000"/>
                </a:solidFill>
              </a:rPr>
              <a:t>      Спасибо </a:t>
            </a:r>
            <a:r>
              <a:rPr lang="ru-RU" altLang="ru-RU" sz="2600" b="1" dirty="0">
                <a:solidFill>
                  <a:srgbClr val="C00000"/>
                </a:solidFill>
              </a:rPr>
              <a:t>за внимание</a:t>
            </a:r>
          </a:p>
          <a:p>
            <a:pPr algn="ctr"/>
            <a:endParaRPr lang="ru-RU" altLang="ru-RU" sz="3600" b="1" dirty="0">
              <a:solidFill>
                <a:srgbClr val="002060"/>
              </a:solidFill>
            </a:endParaRPr>
          </a:p>
          <a:p>
            <a:pPr lvl="2" algn="ctr">
              <a:buClr>
                <a:srgbClr val="000000"/>
              </a:buClr>
            </a:pPr>
            <a:endParaRPr lang="ru-RU" altLang="ru-RU" sz="2600" b="1" dirty="0" smtClean="0">
              <a:solidFill>
                <a:srgbClr val="002060"/>
              </a:solidFill>
            </a:endParaRPr>
          </a:p>
          <a:p>
            <a:pPr lvl="2" algn="ctr">
              <a:buClr>
                <a:srgbClr val="000000"/>
              </a:buClr>
            </a:pPr>
            <a:endParaRPr lang="ru-RU" altLang="ru-RU" sz="2600" b="1" dirty="0">
              <a:solidFill>
                <a:srgbClr val="002060"/>
              </a:solidFill>
            </a:endParaRPr>
          </a:p>
          <a:p>
            <a:pPr lvl="2" algn="ctr">
              <a:buClr>
                <a:srgbClr val="000000"/>
              </a:buClr>
            </a:pPr>
            <a:r>
              <a:rPr lang="en-US" altLang="ru-RU" sz="2600" b="1" dirty="0" smtClean="0">
                <a:solidFill>
                  <a:srgbClr val="002060"/>
                </a:solidFill>
              </a:rPr>
              <a:t>e-mail</a:t>
            </a:r>
            <a:r>
              <a:rPr lang="en-US" altLang="ru-RU" sz="2600" b="1" dirty="0">
                <a:solidFill>
                  <a:srgbClr val="002060"/>
                </a:solidFill>
              </a:rPr>
              <a:t>:</a:t>
            </a:r>
            <a:r>
              <a:rPr lang="ru-RU" altLang="ru-RU" sz="2600" b="1" dirty="0">
                <a:solidFill>
                  <a:srgbClr val="002060"/>
                </a:solidFill>
              </a:rPr>
              <a:t> </a:t>
            </a:r>
            <a:r>
              <a:rPr lang="en-US" altLang="ru-RU" sz="2600" b="1" dirty="0" err="1">
                <a:solidFill>
                  <a:srgbClr val="002060"/>
                </a:solidFill>
              </a:rPr>
              <a:t>ispdirekt</a:t>
            </a:r>
            <a:r>
              <a:rPr lang="ru-RU" altLang="ru-RU" sz="2600" b="1" dirty="0">
                <a:solidFill>
                  <a:srgbClr val="002060"/>
                </a:solidFill>
              </a:rPr>
              <a:t>@</a:t>
            </a:r>
            <a:r>
              <a:rPr lang="en-US" altLang="ru-RU" sz="2600" b="1" dirty="0">
                <a:solidFill>
                  <a:srgbClr val="002060"/>
                </a:solidFill>
              </a:rPr>
              <a:t>mail</a:t>
            </a:r>
            <a:r>
              <a:rPr lang="ru-RU" altLang="ru-RU" sz="2600" b="1" dirty="0">
                <a:solidFill>
                  <a:srgbClr val="002060"/>
                </a:solidFill>
              </a:rPr>
              <a:t>.</a:t>
            </a:r>
            <a:r>
              <a:rPr lang="en-US" altLang="ru-RU" sz="2600" b="1" dirty="0" err="1">
                <a:solidFill>
                  <a:srgbClr val="002060"/>
                </a:solidFill>
              </a:rPr>
              <a:t>ru</a:t>
            </a:r>
            <a:r>
              <a:rPr lang="ru-RU" altLang="ru-RU" sz="2600" b="1" dirty="0">
                <a:solidFill>
                  <a:srgbClr val="002060"/>
                </a:solidFill>
              </a:rPr>
              <a:t>  </a:t>
            </a:r>
            <a:endParaRPr lang="ru-RU" altLang="ru-RU" sz="2600" b="1" dirty="0" smtClean="0">
              <a:solidFill>
                <a:srgbClr val="002060"/>
              </a:solidFill>
            </a:endParaRPr>
          </a:p>
          <a:p>
            <a:pPr lvl="2" algn="ctr">
              <a:buClr>
                <a:srgbClr val="000000"/>
              </a:buClr>
            </a:pPr>
            <a:r>
              <a:rPr lang="ru-RU" altLang="ru-RU" sz="2600" b="1" dirty="0" smtClean="0">
                <a:solidFill>
                  <a:srgbClr val="002060"/>
                </a:solidFill>
              </a:rPr>
              <a:t>сайт</a:t>
            </a:r>
            <a:r>
              <a:rPr lang="ru-RU" altLang="ru-RU" sz="2600" b="1" dirty="0">
                <a:solidFill>
                  <a:srgbClr val="002060"/>
                </a:solidFill>
              </a:rPr>
              <a:t>: </a:t>
            </a:r>
            <a:r>
              <a:rPr lang="en-US" altLang="ru-RU" sz="2600" b="1" dirty="0">
                <a:solidFill>
                  <a:srgbClr val="002060"/>
                </a:solidFill>
              </a:rPr>
              <a:t>www.cmokhv.ru</a:t>
            </a:r>
            <a:endParaRPr lang="ru-RU" altLang="ru-RU" sz="2600" b="1" dirty="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sz="16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sz="16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90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92840" y="798152"/>
            <a:ext cx="8068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b="1" dirty="0">
              <a:solidFill>
                <a:srgbClr val="002060"/>
              </a:solidFill>
              <a:latin typeface="Arial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Структура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Совета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9174" y="194102"/>
            <a:ext cx="7529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IrisUPC" panose="020B0604020202020204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IrisUPC" panose="020B0604020202020204" pitchFamily="34" charset="-34"/>
              </a:rPr>
              <a:t>Ассоциация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IrisUPC" panose="020B0604020202020204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89321-3E58-4D74-B239-18493EDE95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" y="346713"/>
            <a:ext cx="1230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9F4FC12-2B3F-4E61-9C71-44E057C4DDC2}"/>
              </a:ext>
            </a:extLst>
          </p:cNvPr>
          <p:cNvSpPr/>
          <p:nvPr/>
        </p:nvSpPr>
        <p:spPr>
          <a:xfrm>
            <a:off x="790530" y="1694218"/>
            <a:ext cx="7958886" cy="4610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Съезд 227 членов Совета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4869534-C3FC-42E0-91ED-3DCC08725AA7}"/>
              </a:ext>
            </a:extLst>
          </p:cNvPr>
          <p:cNvSpPr/>
          <p:nvPr/>
        </p:nvSpPr>
        <p:spPr>
          <a:xfrm>
            <a:off x="23889" y="3461993"/>
            <a:ext cx="2976941" cy="746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Исполнительный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директор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Arial"/>
              </a:rPr>
              <a:t>(С.К. Смоленцев с 2014г по </a:t>
            </a:r>
            <a:r>
              <a:rPr lang="ru-RU" sz="1400" b="1" i="1" dirty="0" err="1" smtClean="0">
                <a:solidFill>
                  <a:srgbClr val="002060"/>
                </a:solidFill>
                <a:latin typeface="Arial"/>
              </a:rPr>
              <a:t>н.в</a:t>
            </a:r>
            <a:r>
              <a:rPr lang="ru-RU" sz="1400" b="1" i="1" dirty="0" smtClean="0">
                <a:solidFill>
                  <a:srgbClr val="002060"/>
                </a:solidFill>
                <a:latin typeface="Arial"/>
              </a:rPr>
              <a:t>.)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D4042A4-4A5C-461F-A296-4602E573DBE9}"/>
              </a:ext>
            </a:extLst>
          </p:cNvPr>
          <p:cNvSpPr/>
          <p:nvPr/>
        </p:nvSpPr>
        <p:spPr>
          <a:xfrm>
            <a:off x="6523849" y="3499636"/>
            <a:ext cx="2620151" cy="6007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Ревизионная комиссия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чел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82B0A8B-0885-4091-8480-94C8113F2953}"/>
              </a:ext>
            </a:extLst>
          </p:cNvPr>
          <p:cNvSpPr/>
          <p:nvPr/>
        </p:nvSpPr>
        <p:spPr>
          <a:xfrm>
            <a:off x="3496522" y="3547543"/>
            <a:ext cx="2754093" cy="5630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 чел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481EEA7-1FBD-4B7F-9896-0C429A8D9D0F}"/>
              </a:ext>
            </a:extLst>
          </p:cNvPr>
          <p:cNvSpPr/>
          <p:nvPr/>
        </p:nvSpPr>
        <p:spPr>
          <a:xfrm>
            <a:off x="6072270" y="4905164"/>
            <a:ext cx="3012439" cy="1952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Эксперты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FFE66E4-BEFB-4C67-ACBF-55A5C48DDD0C}"/>
              </a:ext>
            </a:extLst>
          </p:cNvPr>
          <p:cNvSpPr/>
          <p:nvPr/>
        </p:nvSpPr>
        <p:spPr>
          <a:xfrm>
            <a:off x="2218634" y="2363767"/>
            <a:ext cx="2865054" cy="657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Председатель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Совета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Arial"/>
              </a:rPr>
              <a:t>(Кравчук С.А. с 2018г по </a:t>
            </a:r>
            <a:r>
              <a:rPr lang="ru-RU" sz="1400" b="1" i="1" dirty="0" err="1" smtClean="0">
                <a:solidFill>
                  <a:srgbClr val="002060"/>
                </a:solidFill>
                <a:latin typeface="Arial"/>
              </a:rPr>
              <a:t>н.в</a:t>
            </a:r>
            <a:r>
              <a:rPr lang="ru-RU" sz="1400" b="1" i="1" dirty="0" smtClean="0">
                <a:solidFill>
                  <a:srgbClr val="002060"/>
                </a:solidFill>
                <a:latin typeface="Arial"/>
              </a:rPr>
              <a:t>.)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8A07682-6B0E-4CBB-80C6-A204F47BDFBA}"/>
              </a:ext>
            </a:extLst>
          </p:cNvPr>
          <p:cNvSpPr/>
          <p:nvPr/>
        </p:nvSpPr>
        <p:spPr>
          <a:xfrm>
            <a:off x="3059832" y="4898803"/>
            <a:ext cx="3012438" cy="1952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Палаты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Палата глав городских округов и муниципальных районов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Палата городских поселений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Палата сельских поселений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9C1E18D-1A64-499D-9517-5D03DC16A068}"/>
              </a:ext>
            </a:extLst>
          </p:cNvPr>
          <p:cNvSpPr/>
          <p:nvPr/>
        </p:nvSpPr>
        <p:spPr>
          <a:xfrm>
            <a:off x="47393" y="4905164"/>
            <a:ext cx="3012439" cy="1952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Комитеты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Комитет по межбюджетным отношениям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Комитет по межмуниципальному сотрудничеству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Комитет по правовым вопросам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Комитет по социально-экономическому развитию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Оргкомитет конкурсов Совета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BC00E63-570B-4199-80BA-FDAC0DE067C1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507211" y="2146938"/>
            <a:ext cx="5149" cy="131505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3447118-226B-45FE-B8F1-5E69FB592080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651161" y="2155245"/>
            <a:ext cx="0" cy="2085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16B3AE7-A78D-4532-BB20-C07D97138359}"/>
              </a:ext>
            </a:extLst>
          </p:cNvPr>
          <p:cNvCxnSpPr>
            <a:cxnSpLocks/>
          </p:cNvCxnSpPr>
          <p:nvPr/>
        </p:nvCxnSpPr>
        <p:spPr>
          <a:xfrm flipH="1" flipV="1">
            <a:off x="5873518" y="2164139"/>
            <a:ext cx="7635" cy="138340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1028BBC-1C33-467D-88A4-3A9D30BD1048}"/>
              </a:ext>
            </a:extLst>
          </p:cNvPr>
          <p:cNvCxnSpPr>
            <a:cxnSpLocks/>
          </p:cNvCxnSpPr>
          <p:nvPr/>
        </p:nvCxnSpPr>
        <p:spPr>
          <a:xfrm flipV="1">
            <a:off x="7956376" y="2155245"/>
            <a:ext cx="0" cy="13632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212CC0C-4850-4A27-B398-6E52A4E5763A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1512360" y="3046547"/>
            <a:ext cx="1807989" cy="41544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3EA2759-CA2F-4D2D-B6E3-D2FA8A6569E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330646" y="3057653"/>
            <a:ext cx="1542923" cy="4898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C587F3F-AB65-483B-A03C-AEFB0FAD8F15}"/>
              </a:ext>
            </a:extLst>
          </p:cNvPr>
          <p:cNvCxnSpPr>
            <a:cxnSpLocks/>
          </p:cNvCxnSpPr>
          <p:nvPr/>
        </p:nvCxnSpPr>
        <p:spPr>
          <a:xfrm flipV="1">
            <a:off x="1086490" y="4146939"/>
            <a:ext cx="3764757" cy="74991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921D303-0BDC-44A0-9F97-9E33BBD3A16A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 flipH="1">
            <a:off x="4566051" y="4110614"/>
            <a:ext cx="307518" cy="78818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5F40E04-017E-440C-A8E5-BF60567DFC3C}"/>
              </a:ext>
            </a:extLst>
          </p:cNvPr>
          <p:cNvCxnSpPr/>
          <p:nvPr/>
        </p:nvCxnSpPr>
        <p:spPr>
          <a:xfrm>
            <a:off x="4864234" y="4110614"/>
            <a:ext cx="2704921" cy="7945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3"/>
            <a:endCxn id="12" idx="1"/>
          </p:cNvCxnSpPr>
          <p:nvPr/>
        </p:nvCxnSpPr>
        <p:spPr>
          <a:xfrm flipV="1">
            <a:off x="3000830" y="3829079"/>
            <a:ext cx="495692" cy="626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3"/>
            <a:endCxn id="10" idx="1"/>
          </p:cNvCxnSpPr>
          <p:nvPr/>
        </p:nvCxnSpPr>
        <p:spPr>
          <a:xfrm flipV="1">
            <a:off x="6250615" y="3799998"/>
            <a:ext cx="273234" cy="2908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1074325" y="4208702"/>
            <a:ext cx="329323" cy="71312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9" idx="2"/>
            <a:endCxn id="17" idx="0"/>
          </p:cNvCxnSpPr>
          <p:nvPr/>
        </p:nvCxnSpPr>
        <p:spPr>
          <a:xfrm>
            <a:off x="1512360" y="4208702"/>
            <a:ext cx="3053691" cy="69010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endCxn id="13" idx="0"/>
          </p:cNvCxnSpPr>
          <p:nvPr/>
        </p:nvCxnSpPr>
        <p:spPr>
          <a:xfrm>
            <a:off x="1391895" y="4220302"/>
            <a:ext cx="6186595" cy="68486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528" y="1052736"/>
            <a:ext cx="8568952" cy="703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Планирование </a:t>
            </a:r>
            <a:r>
              <a:rPr lang="ru-RU" b="1" dirty="0">
                <a:solidFill>
                  <a:srgbClr val="002060"/>
                </a:solidFill>
              </a:rPr>
              <a:t>работы Совета, </a:t>
            </a:r>
            <a:r>
              <a:rPr lang="ru-RU" b="1" dirty="0" smtClean="0">
                <a:solidFill>
                  <a:srgbClr val="002060"/>
                </a:solidFill>
              </a:rPr>
              <a:t>мониторинги запросов ОМСУ</a:t>
            </a:r>
            <a:endParaRPr lang="ru-RU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</a:rPr>
              <a:t>	План работы Совета и его руководящих органов </a:t>
            </a:r>
            <a:r>
              <a:rPr lang="ru-RU" sz="1600" b="1" dirty="0" smtClean="0">
                <a:solidFill>
                  <a:srgbClr val="002060"/>
                </a:solidFill>
              </a:rPr>
              <a:t>формируется на основе опроса </a:t>
            </a:r>
            <a:r>
              <a:rPr lang="ru-RU" sz="1600" b="1" dirty="0">
                <a:solidFill>
                  <a:srgbClr val="002060"/>
                </a:solidFill>
              </a:rPr>
              <a:t>муниципалитетов. В конце года в адрес Исполнительной дирекции поступают наиболее актуальные вопросы местного самоуправления, требующие обсуждения в </a:t>
            </a:r>
            <a:r>
              <a:rPr lang="ru-RU" sz="1600" b="1" dirty="0" smtClean="0">
                <a:solidFill>
                  <a:srgbClr val="002060"/>
                </a:solidFill>
              </a:rPr>
              <a:t>органах Совета. Примеры:</a:t>
            </a:r>
          </a:p>
          <a:p>
            <a:pPr algn="just"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Хабаровский муниципальный район предложил изучить вопрос о социальном предпринимательстве в Хабаровском крае. (Рассмотрен на заседании Правления в   декабре 2019г);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муниципальный район имени Лазо предложил вопрос «О плане реорганизации муниципального образования». (Вопрос рассмотрен на заседании Правления Совета в июне 2020г.);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</a:rPr>
              <a:t>вопросы городских и сельских поселений: проблемы реализации Постановления Правительства РФ от 06.02.2006 № 75 «О порядке проведения органом местного самоуправления открытого конкурса по отбору управляющей организации для управления многоквартирным домом», о практике реализации полномочий муниципальных образований края по организации ритуальных услуг и содержанию мест захоронения, проблемы утилизации и определение мест для вывоза ТБО были рассмотрены на заседании Палат </a:t>
            </a:r>
            <a:r>
              <a:rPr lang="ru-RU" sz="1600" b="1" dirty="0" smtClean="0">
                <a:solidFill>
                  <a:srgbClr val="002060"/>
                </a:solidFill>
              </a:rPr>
              <a:t>Совета.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</a:rPr>
              <a:t>	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</a:rPr>
              <a:t>	</a:t>
            </a:r>
          </a:p>
          <a:p>
            <a:pPr algn="ctr"/>
            <a:endParaRPr lang="ru-RU" alt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1735" y="517104"/>
            <a:ext cx="7947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«Совет Муниципальных Образований  Хабаровского края</a:t>
            </a: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»</a:t>
            </a:r>
          </a:p>
          <a:p>
            <a:pPr algn="ctr">
              <a:lnSpc>
                <a:spcPts val="2800"/>
              </a:lnSpc>
            </a:pP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cs typeface="IrisUPC" panose="020B0604020202020204" pitchFamily="34" charset="-34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4</a:t>
            </a:fld>
            <a:endParaRPr lang="ru-RU"/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04664"/>
            <a:ext cx="1230312" cy="19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0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512" y="753092"/>
            <a:ext cx="8740080" cy="651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Мероприятия Совета:</a:t>
            </a:r>
          </a:p>
          <a:p>
            <a:pPr algn="ctr"/>
            <a:endParaRPr lang="ru-RU" alt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"/>
            </a:pPr>
            <a:r>
              <a:rPr lang="ru-RU" alt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Конкурсы</a:t>
            </a:r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Цель – поддержка приоритетных направлений работы ОМСУ края</a:t>
            </a:r>
          </a:p>
          <a:p>
            <a:endParaRPr lang="ru-RU" altLang="ru-RU" i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2010-2013г - «Лучшая </a:t>
            </a:r>
            <a:r>
              <a:rPr lang="ru-RU" sz="1600" b="1" dirty="0">
                <a:solidFill>
                  <a:srgbClr val="002060"/>
                </a:solidFill>
              </a:rPr>
              <a:t>общественная инициатива»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2014г - «Лучший </a:t>
            </a:r>
            <a:r>
              <a:rPr lang="ru-RU" sz="1600" b="1" dirty="0">
                <a:solidFill>
                  <a:srgbClr val="002060"/>
                </a:solidFill>
              </a:rPr>
              <a:t>глава, специалист городского, сельского поселения в области местного самоуправления Хабаровского края» </a:t>
            </a:r>
            <a:endParaRPr lang="ru-RU" alt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2017г - «</a:t>
            </a: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Лучшая муниципальная практика Хабаровского края по реализации Федерального закона от 01 мая 2016 г.№119 ФЗ «Об особенностях предоставления гражданам земельных участков, находящихся в государственной или муниципальной собственности и расположенных на территории субъектов Российской Федерации» </a:t>
            </a:r>
            <a:endParaRPr lang="ru-RU" altLang="ru-RU" sz="16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2018г - «Лучшая </a:t>
            </a: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муниципальная практика по содействию в освоении "Дальневосточного гектара", направленного на реализацию Федерального закона от 01 мая 2016 г. № 119-ФЗ "Об особенностях предоставления гражданам земельных участков, находящихся в государственной или муниципальной собственности и расположенных на территориях субъектов Российской Федерации, входящих в состав Дальневосточного федерального округа» </a:t>
            </a:r>
            <a:endParaRPr lang="ru-RU" altLang="ru-RU" sz="16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2015г по </a:t>
            </a:r>
            <a:r>
              <a:rPr lang="ru-RU" altLang="ru-RU" sz="1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н.в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.- «</a:t>
            </a: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Лучшая организация работы муниципальных образований Хабаровского края по созданию и развитию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территориального общественного самоуправления»</a:t>
            </a:r>
            <a:endParaRPr lang="ru-RU" altLang="ru-RU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1572" y="347853"/>
            <a:ext cx="752902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5</a:t>
            </a:fld>
            <a:endParaRPr lang="ru-RU"/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" y="219130"/>
            <a:ext cx="1230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8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" y="335292"/>
            <a:ext cx="1349230" cy="1844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1789" y="158848"/>
            <a:ext cx="4683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C00000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C00000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«Дальневосточный гектар 2017»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715" y="158848"/>
            <a:ext cx="87045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800"/>
              </a:lnSpc>
            </a:pPr>
            <a:endParaRPr lang="ru-RU" sz="2400" b="1" dirty="0" smtClean="0">
              <a:solidFill>
                <a:srgbClr val="C00000"/>
              </a:solidFill>
              <a:latin typeface="Monotype Corsiva" panose="03010101010201010101" pitchFamily="66" charset="0"/>
              <a:cs typeface="IrisUPC" panose="020B0604020202020204" pitchFamily="34" charset="-34"/>
            </a:endParaRPr>
          </a:p>
          <a:p>
            <a:pPr lvl="0" algn="ctr">
              <a:lnSpc>
                <a:spcPts val="28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cs typeface="IrisUPC" panose="020B0604020202020204" pitchFamily="34" charset="-34"/>
            </a:endParaRPr>
          </a:p>
          <a:p>
            <a:pPr lvl="0" algn="ctr">
              <a:lnSpc>
                <a:spcPts val="28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         «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Совет Муниципальных Образований  Хабаровского края</a:t>
            </a: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Победители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конкурса Совета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 года: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/>
              </a:rPr>
              <a:t>Денежные призы получили 6 муниципальных образований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/>
              </a:rPr>
              <a:t>края (от 550 тыс. руб. до 3 млн 700 тыс. руб.).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Поощрительными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призами –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мотокосами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награждены 32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муниципальных образований края.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89321-3E58-4D74-B239-18493EDE95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 descr="C:\Users\user\Desktop\СЪЕЗД\Стенды\Стенд № 4, 5, 6 ДВ Га\все фото для ДВ Га\DSC06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79" y="4554508"/>
            <a:ext cx="3031892" cy="2279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user\Desktop\DSC06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0" y="4568881"/>
            <a:ext cx="3062001" cy="2289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73" y="1484784"/>
            <a:ext cx="2440427" cy="3069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71" y="4554508"/>
            <a:ext cx="3062029" cy="2289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30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98"/>
            <a:ext cx="1349230" cy="1988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429" y="506039"/>
            <a:ext cx="7458683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Совет Муниципальных Образований  Хабаровского края</a:t>
            </a: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»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«Дальневосточный гектар 2018»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984" y="1196752"/>
            <a:ext cx="6484240" cy="34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Победители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конкурса Совета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 года: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/>
              </a:rPr>
              <a:t>Денежные призы получили 25 муниципальных 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/>
              </a:rPr>
              <a:t>образований края (от  725 тыс. руб. до 2 млн. 100 тыс. руб.).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b="1" dirty="0" smtClean="0">
              <a:solidFill>
                <a:srgbClr val="002060"/>
              </a:solidFill>
              <a:latin typeface="Arial"/>
            </a:endParaRP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Поощрительными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призами - компьютерами </a:t>
            </a:r>
            <a:r>
              <a:rPr lang="en-US" sz="1600" b="1" dirty="0">
                <a:solidFill>
                  <a:srgbClr val="002060"/>
                </a:solidFill>
              </a:rPr>
              <a:t>LENOVO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en-US" sz="1600" b="1" dirty="0" err="1" smtClean="0">
                <a:solidFill>
                  <a:srgbClr val="002060"/>
                </a:solidFill>
              </a:rPr>
              <a:t>IdeaCentre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AIO</a:t>
            </a:r>
            <a:r>
              <a:rPr lang="en-US" dirty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награждены</a:t>
            </a:r>
            <a:r>
              <a:rPr lang="ru-RU" dirty="0" smtClean="0"/>
              <a:t>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муниципальных </a:t>
            </a:r>
          </a:p>
          <a:p>
            <a:pPr lvl="0">
              <a:defRPr/>
            </a:pP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образований края.</a:t>
            </a:r>
          </a:p>
          <a:p>
            <a:pPr lvl="0">
              <a:defRPr/>
            </a:pPr>
            <a:endParaRPr kumimoji="0" lang="ru-RU" sz="16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ru-RU" sz="1500" b="1" i="1" dirty="0" smtClean="0">
                <a:solidFill>
                  <a:srgbClr val="002060"/>
                </a:solidFill>
                <a:latin typeface="Arial"/>
              </a:rPr>
              <a:t>Проблема:</a:t>
            </a:r>
            <a:r>
              <a:rPr kumimoji="0" lang="ru-RU" sz="15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избыточные ограничения в использовании средств краевой субсидии (Распоряжение Губернатора № 573-р от 25 октября 2018)</a:t>
            </a:r>
            <a:endParaRPr kumimoji="0" lang="ru-RU" sz="15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89321-3E58-4D74-B239-18493EDE95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65" y="4725144"/>
            <a:ext cx="3261483" cy="2165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4"/>
            <a:ext cx="3084465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48" y="4718070"/>
            <a:ext cx="2798052" cy="2168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7"/>
          <a:stretch/>
        </p:blipFill>
        <p:spPr>
          <a:xfrm>
            <a:off x="6345948" y="2901151"/>
            <a:ext cx="2798052" cy="1802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43" y="521686"/>
            <a:ext cx="1716357" cy="2393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2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9" y="264373"/>
            <a:ext cx="1349230" cy="1918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6732" r="4568" b="7875"/>
          <a:stretch/>
        </p:blipFill>
        <p:spPr>
          <a:xfrm>
            <a:off x="0" y="3140280"/>
            <a:ext cx="2882280" cy="1781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b="22197"/>
          <a:stretch/>
        </p:blipFill>
        <p:spPr>
          <a:xfrm>
            <a:off x="5888603" y="3140280"/>
            <a:ext cx="3255397" cy="1781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76851" y="448814"/>
            <a:ext cx="8185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Краевой конкурс Совета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«Лучшая муниципальная практика по развитию территориального общественного самоуправления (ТОС)»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-213" b="213"/>
          <a:stretch/>
        </p:blipFill>
        <p:spPr>
          <a:xfrm>
            <a:off x="2882280" y="4921395"/>
            <a:ext cx="2986331" cy="1926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r="3796"/>
          <a:stretch/>
        </p:blipFill>
        <p:spPr>
          <a:xfrm>
            <a:off x="5878607" y="4931513"/>
            <a:ext cx="3265393" cy="192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89321-3E58-4D74-B239-18493EDE95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2" descr="C:\Users\NemurovaV\Desktop\Немурова В В\Мероприятия\17.02.2018 мероприятие Краснодарская 51\Презентация на награждение общая\3. ТОС\Ильинка Новая жизнь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7445" y="4921394"/>
            <a:ext cx="2889729" cy="192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39322" y="1369030"/>
            <a:ext cx="82422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Советом муниципальных образований совместно с Дальневосточным центром социальных инноваций за 2015-2020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проведено более 30 обучающих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семинаров по организации работы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ТОС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Победителями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Конкурса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Совета за весь период стали более 100 муниципальных образований края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/>
              </a:rPr>
              <a:t>Денежные и поощрительные призы для победителей конкурса составили более 2 млн. 500 тыс. руб. (2014-2019гг)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Рисунок 17" descr="C:\Users\Андросова\Desktop\Фотки картинки ТОС\Фото ТОС Алонка\IMG-20170920-WA001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2276" y="3140280"/>
            <a:ext cx="2986331" cy="1782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20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0" y="442817"/>
            <a:ext cx="1349230" cy="1918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154" y="1277085"/>
            <a:ext cx="8185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Новое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конкурсе Совета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«Лучшая муниципальная практика по развитию территориального общественного самоуправления (ТОС)»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noProof="0" dirty="0" smtClean="0">
                <a:solidFill>
                  <a:srgbClr val="C00000"/>
                </a:solidFill>
                <a:latin typeface="Arial"/>
              </a:rPr>
              <a:t>в 2020 г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89321-3E58-4D74-B239-18493EDE95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90442"/>
            <a:ext cx="8242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464" y="2361547"/>
            <a:ext cx="8242136" cy="421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ТОС по содействию органам местного самоуправления в проведении голосования по внесению изменений в Конституцию РФ (описать практику ТОС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ТОС по противодействию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распространению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инфекции (помощь жителям, нуждающимся в поддержке, помощь органам местного самоуправления по поддержке среди жителей карантинного режима и режима самоизоляции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деятельности ТОС депутатов представительных органов: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членов ТОС в волонтерском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движении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новое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работе с ТОС, появившееся в отчетный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первое полугодие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2020г) период.</a:t>
            </a: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187" y="603599"/>
            <a:ext cx="793469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Ассоциация </a:t>
            </a:r>
          </a:p>
          <a:p>
            <a:pPr lvl="0"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IrisUPC" panose="020B0604020202020204" pitchFamily="34" charset="-34"/>
              </a:rPr>
              <a:t>         «Совет Муниципальных Образований  Хабаровского края»</a:t>
            </a:r>
          </a:p>
        </p:txBody>
      </p:sp>
    </p:spTree>
    <p:extLst>
      <p:ext uri="{BB962C8B-B14F-4D97-AF65-F5344CB8AC3E}">
        <p14:creationId xmlns:p14="http://schemas.microsoft.com/office/powerpoint/2010/main" val="3751494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3363</TotalTime>
  <Words>1457</Words>
  <Application>Microsoft Office PowerPoint</Application>
  <PresentationFormat>Экран (4:3)</PresentationFormat>
  <Paragraphs>263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IrisUPC</vt:lpstr>
      <vt:lpstr>Monotype Corsiva</vt:lpstr>
      <vt:lpstr>Times New Roman</vt:lpstr>
      <vt:lpstr>Wingdings</vt:lpstr>
      <vt:lpstr>Wingdings 2</vt:lpstr>
      <vt:lpstr>Трек</vt:lpstr>
      <vt:lpstr>Создана 16 июня 2006 года. Законодательные основы: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</cp:lastModifiedBy>
  <cp:revision>292</cp:revision>
  <cp:lastPrinted>2020-09-02T02:15:09Z</cp:lastPrinted>
  <dcterms:created xsi:type="dcterms:W3CDTF">2016-11-11T00:01:37Z</dcterms:created>
  <dcterms:modified xsi:type="dcterms:W3CDTF">2020-11-24T23:25:42Z</dcterms:modified>
</cp:coreProperties>
</file>