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5480"/>
    <a:srgbClr val="2E2C2D"/>
    <a:srgbClr val="47627F"/>
    <a:srgbClr val="04105A"/>
    <a:srgbClr val="ED613E"/>
    <a:srgbClr val="BF3C48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stupaevva\Desktop\&#1044;&#1086;&#1082;&#1083;&#1072;&#1076;%20&#1057;&#1052;&#1057;&#1055;\&#1058;&#1072;&#1073;&#1083;&#1080;&#1095;&#1082;&#1072;%20&#1088;&#1077;&#1079;&#1091;&#1083;&#1100;&#1090;&#1072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2792546449897075"/>
          <c:y val="5.0925925925925923E-2"/>
          <c:w val="0.41315724381264279"/>
          <c:h val="0.83309419655876349"/>
        </c:manualLayout>
      </c:layout>
      <c:barChart>
        <c:barDir val="bar"/>
        <c:grouping val="clustered"/>
        <c:ser>
          <c:idx val="0"/>
          <c:order val="0"/>
          <c:tx>
            <c:strRef>
              <c:f>Лист1!$G$4</c:f>
              <c:strCache>
                <c:ptCount val="1"/>
                <c:pt idx="0">
                  <c:v>Имущество, в том числе земля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Cambria" pitchFamily="18" charset="0"/>
                        <a:ea typeface="Cambria" pitchFamily="18" charset="0"/>
                      </a:rPr>
                      <a:t>1</a:t>
                    </a:r>
                    <a:r>
                      <a:rPr lang="en-US" dirty="0" smtClean="0"/>
                      <a:t> 194,8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smtClean="0">
                        <a:latin typeface="Cambria" pitchFamily="18" charset="0"/>
                        <a:ea typeface="Cambria" pitchFamily="18" charset="0"/>
                      </a:rPr>
                      <a:t>1</a:t>
                    </a:r>
                    <a:r>
                      <a:rPr lang="en-US" smtClean="0"/>
                      <a:t>6 725,6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 smtClean="0">
                        <a:latin typeface="Cambria" pitchFamily="18" charset="0"/>
                        <a:ea typeface="Cambria" pitchFamily="18" charset="0"/>
                      </a:rPr>
                      <a:t>2</a:t>
                    </a:r>
                    <a:r>
                      <a:rPr lang="en-US" smtClean="0"/>
                      <a:t>2 757,6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Cambria" pitchFamily="18" charset="0"/>
                    <a:ea typeface="Cambr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Лист1!$F$5:$F$7</c:f>
              <c:strCache>
                <c:ptCount val="3"/>
                <c:pt idx="0">
                  <c:v>Освобождение от платежей, тыс. руб.</c:v>
                </c:pt>
                <c:pt idx="1">
                  <c:v>Отсрочка платежей, тыс. руб</c:v>
                </c:pt>
                <c:pt idx="2">
                  <c:v>Снижение ставки на 50%, тыс. руб.</c:v>
                </c:pt>
              </c:strCache>
            </c:strRef>
          </c:cat>
          <c:val>
            <c:numRef>
              <c:f>Лист1!$G$5:$G$7</c:f>
              <c:numCache>
                <c:formatCode>General</c:formatCode>
                <c:ptCount val="3"/>
                <c:pt idx="0">
                  <c:v>1194.8</c:v>
                </c:pt>
                <c:pt idx="1">
                  <c:v>16725.599999999999</c:v>
                </c:pt>
                <c:pt idx="2">
                  <c:v>22757.599999999999</c:v>
                </c:pt>
              </c:numCache>
            </c:numRef>
          </c:val>
        </c:ser>
        <c:ser>
          <c:idx val="1"/>
          <c:order val="1"/>
          <c:tx>
            <c:strRef>
              <c:f>Лист1!$H$4</c:f>
              <c:strCache>
                <c:ptCount val="1"/>
                <c:pt idx="0">
                  <c:v>Реклама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Cambria" pitchFamily="18" charset="0"/>
                        <a:ea typeface="Cambria" pitchFamily="18" charset="0"/>
                      </a:rPr>
                      <a:t>7</a:t>
                    </a:r>
                    <a:r>
                      <a:rPr lang="en-US" dirty="0" smtClean="0"/>
                      <a:t> 689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Cambria" pitchFamily="18" charset="0"/>
                    <a:ea typeface="Cambr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Лист1!$F$5:$F$7</c:f>
              <c:strCache>
                <c:ptCount val="3"/>
                <c:pt idx="0">
                  <c:v>Освобождение от платежей, тыс. руб.</c:v>
                </c:pt>
                <c:pt idx="1">
                  <c:v>Отсрочка платежей, тыс. руб</c:v>
                </c:pt>
                <c:pt idx="2">
                  <c:v>Снижение ставки на 50%, тыс. руб.</c:v>
                </c:pt>
              </c:strCache>
            </c:strRef>
          </c:cat>
          <c:val>
            <c:numRef>
              <c:f>Лист1!$H$5:$H$7</c:f>
              <c:numCache>
                <c:formatCode>General</c:formatCode>
                <c:ptCount val="3"/>
                <c:pt idx="1">
                  <c:v>7689</c:v>
                </c:pt>
              </c:numCache>
            </c:numRef>
          </c:val>
        </c:ser>
        <c:axId val="145572992"/>
        <c:axId val="150139648"/>
      </c:barChart>
      <c:catAx>
        <c:axId val="145572992"/>
        <c:scaling>
          <c:orientation val="minMax"/>
        </c:scaling>
        <c:axPos val="l"/>
        <c:tickLblPos val="nextTo"/>
        <c:txPr>
          <a:bodyPr/>
          <a:lstStyle/>
          <a:p>
            <a:pPr>
              <a:defRPr sz="1700">
                <a:solidFill>
                  <a:srgbClr val="1F5480"/>
                </a:solidFill>
                <a:latin typeface="Cambria" pitchFamily="18" charset="0"/>
                <a:ea typeface="Cambria" pitchFamily="18" charset="0"/>
              </a:defRPr>
            </a:pPr>
            <a:endParaRPr lang="ru-RU"/>
          </a:p>
        </c:txPr>
        <c:crossAx val="150139648"/>
        <c:crosses val="autoZero"/>
        <c:auto val="1"/>
        <c:lblAlgn val="ctr"/>
        <c:lblOffset val="100"/>
      </c:catAx>
      <c:valAx>
        <c:axId val="150139648"/>
        <c:scaling>
          <c:orientation val="minMax"/>
        </c:scaling>
        <c:axPos val="b"/>
        <c:numFmt formatCode="General" sourceLinked="1"/>
        <c:tickLblPos val="nextTo"/>
        <c:crossAx val="14557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20143995191981"/>
          <c:y val="0.36998651210265382"/>
          <c:w val="0.22517595664608128"/>
          <c:h val="0.47761956838728492"/>
        </c:manualLayout>
      </c:layout>
      <c:txPr>
        <a:bodyPr/>
        <a:lstStyle/>
        <a:p>
          <a:pPr>
            <a:defRPr sz="1600">
              <a:solidFill>
                <a:srgbClr val="1F5480"/>
              </a:solidFill>
              <a:latin typeface="Cambria" pitchFamily="18" charset="0"/>
              <a:ea typeface="Cambria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46" y="1857649"/>
            <a:ext cx="8295503" cy="2387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Имущественная поддержка СМиСП в условиях распространения коронавируса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4241" y="4815552"/>
            <a:ext cx="5239759" cy="1655762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 smtClean="0">
                <a:solidFill>
                  <a:srgbClr val="1F5480"/>
                </a:solidFill>
              </a:rPr>
              <a:t>Поступаев Вадим Алексеевич</a:t>
            </a:r>
          </a:p>
          <a:p>
            <a:pPr algn="l"/>
            <a:r>
              <a:rPr lang="ru-RU" sz="2000" dirty="0" smtClean="0">
                <a:solidFill>
                  <a:srgbClr val="1F5480"/>
                </a:solidFill>
              </a:rPr>
              <a:t>Начальник отдела имущества муниципальных предприятий и муниципальных учреждений департамента муниципальной собственности </a:t>
            </a:r>
            <a:endParaRPr lang="en-US" sz="2000" dirty="0">
              <a:solidFill>
                <a:srgbClr val="1F54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42620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Федеральные и региональные </a:t>
            </a:r>
            <a:r>
              <a:rPr lang="ru-RU" sz="28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  <a:cs typeface="+mj-cs"/>
              </a:rPr>
              <a:t>Н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ПА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8628" y="1527258"/>
            <a:ext cx="7463481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Распоряжение правительства РФ от 19 марта 2020 № 670-р «О мерах поддержки субъектов малого и среднего предпринимательства»</a:t>
            </a:r>
            <a:endParaRPr lang="ru-RU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8628" y="2408706"/>
            <a:ext cx="7455243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правительства РФ от 03 апреля 2020 № 439 «Об установлении требований к условиям и срокам отсрочки уплаты арендной платы по договорам аренды недвижимого имущества»</a:t>
            </a:r>
            <a:endParaRPr lang="ru-RU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76865" y="3594955"/>
            <a:ext cx="747171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Распоряжение правительства Хабаровского края 15 апреля 2020 </a:t>
            </a:r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             № </a:t>
            </a:r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355-рп «О мерах поддержки субъектов малого и среднего предпринимательства»</a:t>
            </a:r>
            <a:endParaRPr lang="ru-RU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6864" y="4715301"/>
            <a:ext cx="7488195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Правительства РФ от 03 апреля 2020 № 434 «Об утверждении перечня отраслей российской экономики, в наибольшей степени пострадавших в условиях ухудшения ситуации в результате распространения новой коронавирусной инфекции»</a:t>
            </a:r>
            <a:endParaRPr lang="ru-RU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42620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Направления имущественной поддержки СМиСП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941" y="2084171"/>
            <a:ext cx="2759676" cy="2034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Аренда земельных участков</a:t>
            </a:r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, в том числе по договорам размещения нестационарных торговых </a:t>
            </a:r>
            <a:r>
              <a:rPr lang="ru-RU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объектов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43417" y="2084173"/>
            <a:ext cx="2594918" cy="2051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Установка и эксплуатация </a:t>
            </a:r>
            <a:r>
              <a:rPr lang="ru-RU" sz="22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рекламных </a:t>
            </a:r>
            <a:r>
              <a:rPr lang="ru-RU" sz="22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конструкций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43136" y="2075935"/>
            <a:ext cx="2561966" cy="2042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Аренда недвижимого имущества</a:t>
            </a:r>
            <a:endParaRPr lang="ru-RU" sz="2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8055" y="4530810"/>
            <a:ext cx="6540843" cy="10050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Приостановление контрольных мероприятий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50858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Принятые администрацией города Хабаровска МПА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790" y="1205982"/>
            <a:ext cx="8147221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Администрации города Хабаровска от 15.05.2020 № 1611 "Об обеспечении предоставления дополнительных мер поддержки по договорам аренды земельных участков в связи с распространением новой коронавирусной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инфекции"</a:t>
            </a:r>
            <a:endParaRPr lang="ru-RU" sz="1600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790" y="2112144"/>
            <a:ext cx="8138984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Администрации города Хабаровска от 07.05.2020 № 1554 "Об обеспечении предоставления дополнительных мер поддержки субъектам малого и среднего предпринимательства по договорам пользования местом размещения нестационарного торгового объекта на весенне-летний период"</a:t>
            </a:r>
            <a:endParaRPr lang="ru-RU" sz="1600" dirty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552" y="3265441"/>
            <a:ext cx="8138984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Администрации города Хабаровска от 22.04.2020 № 1404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«Об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оказании мер поддержки субъектам малого и среднего предпринимательства, являющимся владельцами рекламных конструкций, на территории городского округа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«Город Хабаровск»</a:t>
            </a:r>
            <a:endParaRPr lang="ru-RU" sz="1600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791" y="4459928"/>
            <a:ext cx="8114269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Постановление Администрации города Хабаровска от 15.04.2020 N 1319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«О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мерах поддержки лиц, являющихся арендаторами муниципального имущества, за исключением земельных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участков»</a:t>
            </a:r>
            <a:endParaRPr lang="ru-RU" sz="1600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7265" y="5407278"/>
            <a:ext cx="8114269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Распоряжение Администрации города Хабаровска от 07.04.2020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№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268-р "О приостановлении проведения контрольных мероприятий на территории городского округа </a:t>
            </a:r>
            <a:r>
              <a:rPr lang="ru-RU" sz="16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«Город Хабаровск»</a:t>
            </a:r>
            <a:endParaRPr lang="ru-RU" sz="1600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50858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Меры имущественной поддержки СМиСП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9730" y="1222458"/>
            <a:ext cx="7891848" cy="16619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Освобождение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 на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апреля по 30 июня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 внесения арендной платы по договорам аренды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земельных участков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, находящихся в муниципальной собственности, и государственная собственность на которые не разграничена, для субъектов малого и среднего предпринимательства в сферах, наиболее пострадавших в условиях распространения коронавирусной инфекции.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25305" y="1779869"/>
            <a:ext cx="520700" cy="484188"/>
            <a:chOff x="1248" y="2030"/>
            <a:chExt cx="328" cy="305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1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029730" y="3224252"/>
            <a:ext cx="7900086" cy="11387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Освобождение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на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апреля по 31 июля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 внесения платы по договорам пользования местом размещения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нестационарного торгового объекта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для субъектов, предоставляющих услуги в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сфере туризма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(ОКВЭД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79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)</a:t>
            </a:r>
            <a:endParaRPr lang="ru-RU" sz="1700" b="1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225306" y="3507759"/>
            <a:ext cx="520700" cy="484188"/>
            <a:chOff x="1248" y="2640"/>
            <a:chExt cx="328" cy="305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2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021493" y="4690587"/>
            <a:ext cx="7908323" cy="11387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Освобождение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на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мая по 31 октября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 внесения платы по договорам пользования местом размещения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нестационарного торгового объекта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для субъектов, оказывающих услуги в сфере предоставления продуктов питания и напитков на сезонных площадках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(ОКВЭД 56)</a:t>
            </a:r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192353" y="5037937"/>
            <a:ext cx="520700" cy="484188"/>
            <a:chOff x="1248" y="3230"/>
            <a:chExt cx="328" cy="305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50858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Меры имущественной поддержки СМиСП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968" y="1214220"/>
            <a:ext cx="7891848" cy="11387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Отсрочка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платежей за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апреля по30 июня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 договору на установку и эксплуатацию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рекламных конструкций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, находящихся в муниципальной собственности, с условием уплаты платежей не позднее 24 декабря 2020 года.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25305" y="1779869"/>
            <a:ext cx="520700" cy="484188"/>
            <a:chOff x="1248" y="2030"/>
            <a:chExt cx="328" cy="305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4</a:t>
              </a:r>
              <a:endParaRPr lang="en-US" sz="2400" b="1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046206" y="2556987"/>
            <a:ext cx="7891848" cy="11387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Освобождение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на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апреля по 30 июня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 внесения арендной платы за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пользование муниципальным имуществом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для субъектов малого и среднего предпринимательства в сферах,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наиболее пострадавших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в условиях распространения коронавирусной инфекции.</a:t>
            </a: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250019" y="2939348"/>
            <a:ext cx="520700" cy="484188"/>
            <a:chOff x="1248" y="2640"/>
            <a:chExt cx="328" cy="305"/>
          </a:xfrm>
        </p:grpSpPr>
        <p:sp>
          <p:nvSpPr>
            <p:cNvPr id="12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5</a:t>
              </a:r>
              <a:endParaRPr lang="en-US" sz="2400" b="1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46206" y="3800899"/>
            <a:ext cx="7891848" cy="14003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Отсрочка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арендной платы в 2020 году для всех субъектов малого и среднего предпринимательства, являющихся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арендаторами муниципального имущества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, в том числе закрепленного за предприятиями и учреждениями, а также находящихся в собственности подведомственных акционерных обществ.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217066" y="4172964"/>
            <a:ext cx="520700" cy="484188"/>
            <a:chOff x="1248" y="3230"/>
            <a:chExt cx="328" cy="305"/>
          </a:xfrm>
        </p:grpSpPr>
        <p:sp>
          <p:nvSpPr>
            <p:cNvPr id="16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6</a:t>
              </a:r>
              <a:endParaRPr lang="en-US" sz="2400" b="1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054443" y="5316663"/>
            <a:ext cx="7891848" cy="8771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Снижение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арендной платы на 50% в период с </a:t>
            </a:r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01 апреля по 30 июня </a:t>
            </a:r>
            <a:r>
              <a:rPr lang="ru-RU" sz="1700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для арендаторов имущества, находящегося в собственности подведомственных акционерных обществ.</a:t>
            </a: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92354" y="5505432"/>
            <a:ext cx="520700" cy="484188"/>
            <a:chOff x="1248" y="1440"/>
            <a:chExt cx="328" cy="305"/>
          </a:xfrm>
        </p:grpSpPr>
        <p:sp>
          <p:nvSpPr>
            <p:cNvPr id="2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7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36108" y="250858"/>
            <a:ext cx="6507892" cy="803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Результат имущественной поддержки СМиСП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20785" y="1361113"/>
          <a:ext cx="8128931" cy="298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7897" y="4511320"/>
            <a:ext cx="8006725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Общая сумма оказанной </a:t>
            </a:r>
          </a:p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имущественной поддержки СМиСП – 48 365 тыс. руб.</a:t>
            </a:r>
            <a:endParaRPr lang="ru-RU" sz="1700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897" y="5492832"/>
            <a:ext cx="8006725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Планируемая сумма имущественной </a:t>
            </a:r>
          </a:p>
          <a:p>
            <a:r>
              <a:rPr lang="ru-RU" sz="1700" b="1" dirty="0" smtClean="0">
                <a:solidFill>
                  <a:srgbClr val="1F5480"/>
                </a:solidFill>
                <a:latin typeface="Cambria" pitchFamily="18" charset="0"/>
                <a:ea typeface="Cambria" pitchFamily="18" charset="0"/>
              </a:rPr>
              <a:t>поддержки СМиСП  до конца года – 76 581 тыс. руб.</a:t>
            </a:r>
            <a:endParaRPr lang="ru-RU" sz="1700" dirty="0" smtClean="0">
              <a:solidFill>
                <a:srgbClr val="1F548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585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Имущественная поддержка СМиСП в условиях распространения коронавируса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Поступаев</cp:lastModifiedBy>
  <cp:revision>41</cp:revision>
  <dcterms:created xsi:type="dcterms:W3CDTF">2018-09-04T12:10:47Z</dcterms:created>
  <dcterms:modified xsi:type="dcterms:W3CDTF">2020-07-08T01:36:37Z</dcterms:modified>
</cp:coreProperties>
</file>