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80" r:id="rId4"/>
    <p:sldId id="281" r:id="rId5"/>
    <p:sldId id="283" r:id="rId6"/>
    <p:sldId id="284" r:id="rId7"/>
    <p:sldId id="287" r:id="rId8"/>
    <p:sldId id="289" r:id="rId9"/>
    <p:sldId id="291" r:id="rId10"/>
    <p:sldId id="286" r:id="rId11"/>
    <p:sldId id="290" r:id="rId12"/>
    <p:sldId id="292" r:id="rId13"/>
    <p:sldId id="288" r:id="rId14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470888B-53EF-4C66-8C49-9A0F32FA5230}">
          <p14:sldIdLst>
            <p14:sldId id="256"/>
            <p14:sldId id="259"/>
            <p14:sldId id="280"/>
            <p14:sldId id="281"/>
            <p14:sldId id="283"/>
          </p14:sldIdLst>
        </p14:section>
        <p14:section name="Раздел без заголовка" id="{DA99A745-63CC-4932-BF15-B6D5AD97BF3C}">
          <p14:sldIdLst>
            <p14:sldId id="284"/>
            <p14:sldId id="287"/>
            <p14:sldId id="289"/>
            <p14:sldId id="291"/>
            <p14:sldId id="286"/>
            <p14:sldId id="290"/>
            <p14:sldId id="292"/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D4D4D"/>
    <a:srgbClr val="6D4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71" autoAdjust="0"/>
  </p:normalViewPr>
  <p:slideViewPr>
    <p:cSldViewPr>
      <p:cViewPr varScale="1">
        <p:scale>
          <a:sx n="88" d="100"/>
          <a:sy n="88" d="100"/>
        </p:scale>
        <p:origin x="30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024DCBD5-7A70-4D0B-B884-08FA85466E6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398B62B0-FFC1-4D55-8BB4-9A12F2EEF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57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E24A371-E2F3-402E-90E1-30DA1A5E6DC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78EBCE2-C3A0-49AA-AA75-B46D542F27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7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EBCE2-C3A0-49AA-AA75-B46D542F271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88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9DF6-F075-481E-821A-F823661FEE6C}" type="datetime1">
              <a:rPr lang="ru-RU" smtClean="0"/>
              <a:t>22.09.2020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0589321-3E58-4D74-B239-18493EDE9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7A68-9787-4C37-A470-7538CD0674A2}" type="datetime1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9321-3E58-4D74-B239-18493EDE9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2437-B617-403C-A70A-914C25CD4AFD}" type="datetime1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9321-3E58-4D74-B239-18493EDE9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3BDC-9148-40D5-94DE-587BC8335D66}" type="datetime1">
              <a:rPr lang="ru-RU" smtClean="0"/>
              <a:t>22.09.2020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0589321-3E58-4D74-B239-18493EDE9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CD52-02FF-4C39-B6F8-F2AB30173439}" type="datetime1">
              <a:rPr lang="ru-RU" smtClean="0"/>
              <a:t>22.09.2020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9321-3E58-4D74-B239-18493EDE955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0A91-1507-4A57-B650-C5D24C8F72D0}" type="datetime1">
              <a:rPr lang="ru-RU" smtClean="0"/>
              <a:t>22.09.2020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9321-3E58-4D74-B239-18493EDE9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0CA6-11CB-4CB5-9499-D24FC636B16C}" type="datetime1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E0589321-3E58-4D74-B239-18493EDE955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B983-515C-4057-9000-910FAD6C0283}" type="datetime1">
              <a:rPr lang="ru-RU" smtClean="0"/>
              <a:t>22.09.2020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9321-3E58-4D74-B239-18493EDE9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9B52-0B6A-4543-8421-D4CEEEA9D94F}" type="datetime1">
              <a:rPr lang="ru-RU" smtClean="0"/>
              <a:t>22.09.2020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9321-3E58-4D74-B239-18493EDE9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DA8F-6504-40D9-ADA2-FE1655B3ED57}" type="datetime1">
              <a:rPr lang="ru-RU" smtClean="0"/>
              <a:t>22.09.2020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9321-3E58-4D74-B239-18493EDE9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03A08-DB6A-409A-BCC1-0AE2A3EC94EC}" type="datetime1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9321-3E58-4D74-B239-18493EDE955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FECAB26-3DBA-4505-BA1B-32FF6F868AC5}" type="datetime1">
              <a:rPr lang="ru-RU" smtClean="0"/>
              <a:t>22.09.2020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589321-3E58-4D74-B239-18493EDE955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okhv.r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47528" y="2348881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СМОЛЕНЦЕВ СЕРГЕЙ</a:t>
            </a:r>
            <a:br>
              <a:rPr lang="ru-RU" sz="30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30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КОНСТАНТИНОВИЧ</a:t>
            </a:r>
            <a:r>
              <a:rPr lang="ru-RU" sz="3000" b="1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+mn-lt"/>
              </a:rPr>
            </a:br>
            <a:r>
              <a:rPr lang="ru-RU" sz="4400" dirty="0">
                <a:solidFill>
                  <a:srgbClr val="002060"/>
                </a:solidFill>
              </a:rPr>
              <a:t> 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9078" y="4653136"/>
            <a:ext cx="8458200" cy="1440160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</a:rPr>
              <a:t>Исполнительный директор </a:t>
            </a:r>
          </a:p>
          <a:p>
            <a:pPr algn="ctr"/>
            <a:r>
              <a:rPr lang="ru-RU" sz="2200" b="1" dirty="0">
                <a:solidFill>
                  <a:srgbClr val="002060"/>
                </a:solidFill>
              </a:rPr>
              <a:t>Ассоциации «Совет муниципальных образований Хабаровского края»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1584" y="157778"/>
            <a:ext cx="8064896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sz="2400" b="1" dirty="0">
                <a:solidFill>
                  <a:srgbClr val="C00000"/>
                </a:solidFill>
                <a:latin typeface="Monotype Corsiva" panose="03010101010201010101" pitchFamily="66" charset="0"/>
                <a:cs typeface="IrisUPC" panose="020B0604020202020204" pitchFamily="34" charset="-34"/>
              </a:rPr>
              <a:t>Ассоциация </a:t>
            </a:r>
          </a:p>
          <a:p>
            <a:pPr algn="ctr">
              <a:lnSpc>
                <a:spcPts val="2800"/>
              </a:lnSpc>
            </a:pPr>
            <a:r>
              <a:rPr lang="ru-RU" sz="2400" b="1" dirty="0">
                <a:solidFill>
                  <a:srgbClr val="C00000"/>
                </a:solidFill>
                <a:latin typeface="Monotype Corsiva" panose="03010101010201010101" pitchFamily="66" charset="0"/>
                <a:cs typeface="IrisUPC" panose="020B0604020202020204" pitchFamily="34" charset="-34"/>
              </a:rPr>
              <a:t>«Совет Муниципальных Образований  Хабаровского края»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" y="26977"/>
            <a:ext cx="1656184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09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5897"/>
            <a:ext cx="1440160" cy="208823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711624" y="100088"/>
            <a:ext cx="7560840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sz="2400" b="1" dirty="0">
                <a:solidFill>
                  <a:srgbClr val="C00000"/>
                </a:solidFill>
                <a:latin typeface="Monotype Corsiva" panose="03010101010201010101" pitchFamily="66" charset="0"/>
                <a:cs typeface="IrisUPC" panose="020B0604020202020204" pitchFamily="34" charset="-34"/>
              </a:rPr>
              <a:t>Ассоциация </a:t>
            </a:r>
          </a:p>
          <a:p>
            <a:pPr algn="ctr">
              <a:lnSpc>
                <a:spcPts val="2800"/>
              </a:lnSpc>
            </a:pPr>
            <a:r>
              <a:rPr lang="ru-RU" sz="2400" b="1" dirty="0">
                <a:solidFill>
                  <a:srgbClr val="C00000"/>
                </a:solidFill>
                <a:latin typeface="Monotype Corsiva" panose="03010101010201010101" pitchFamily="66" charset="0"/>
                <a:cs typeface="IrisUPC" panose="020B0604020202020204" pitchFamily="34" charset="-34"/>
              </a:rPr>
              <a:t>«Совет Муниципальных Образований  Хабаровского края»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31504" y="1208617"/>
            <a:ext cx="9865096" cy="1940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«Нужно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повышать роль так называемого живого, или инициативного бюджетирования. В этой связи считаю возможным и необходимым в ближайшие три года довести как минимум до пяти процентов долю расходов муниципалитетов, определяемых с прямым учётом мнения граждан.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Сейчас удельный вес таких бюджетных статей не превышает одного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процента»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                                              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 Путин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Красногорск, 2020г,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января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0" y="2780928"/>
            <a:ext cx="7056784" cy="38884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3181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9321-3E58-4D74-B239-18493EDE9557}" type="slidenum">
              <a:rPr lang="ru-RU" smtClean="0"/>
              <a:t>11</a:t>
            </a:fld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4294967295"/>
          </p:nvPr>
        </p:nvSpPr>
        <p:spPr>
          <a:xfrm>
            <a:off x="1524000" y="2286001"/>
            <a:ext cx="8686800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515161"/>
              </p:ext>
            </p:extLst>
          </p:nvPr>
        </p:nvGraphicFramePr>
        <p:xfrm>
          <a:off x="1127448" y="2196087"/>
          <a:ext cx="10297143" cy="4525390"/>
        </p:xfrm>
        <a:graphic>
          <a:graphicData uri="http://schemas.openxmlformats.org/drawingml/2006/table">
            <a:tbl>
              <a:tblPr firstRow="1" firstCol="1" bandRow="1"/>
              <a:tblGrid>
                <a:gridCol w="687047">
                  <a:extLst>
                    <a:ext uri="{9D8B030D-6E8A-4147-A177-3AD203B41FA5}">
                      <a16:colId xmlns:a16="http://schemas.microsoft.com/office/drawing/2014/main" val="819441025"/>
                    </a:ext>
                  </a:extLst>
                </a:gridCol>
                <a:gridCol w="1989183">
                  <a:extLst>
                    <a:ext uri="{9D8B030D-6E8A-4147-A177-3AD203B41FA5}">
                      <a16:colId xmlns:a16="http://schemas.microsoft.com/office/drawing/2014/main" val="4206788500"/>
                    </a:ext>
                  </a:extLst>
                </a:gridCol>
                <a:gridCol w="1163354">
                  <a:extLst>
                    <a:ext uri="{9D8B030D-6E8A-4147-A177-3AD203B41FA5}">
                      <a16:colId xmlns:a16="http://schemas.microsoft.com/office/drawing/2014/main" val="1599072810"/>
                    </a:ext>
                  </a:extLst>
                </a:gridCol>
                <a:gridCol w="1185627">
                  <a:extLst>
                    <a:ext uri="{9D8B030D-6E8A-4147-A177-3AD203B41FA5}">
                      <a16:colId xmlns:a16="http://schemas.microsoft.com/office/drawing/2014/main" val="875535981"/>
                    </a:ext>
                  </a:extLst>
                </a:gridCol>
                <a:gridCol w="1647372">
                  <a:extLst>
                    <a:ext uri="{9D8B030D-6E8A-4147-A177-3AD203B41FA5}">
                      <a16:colId xmlns:a16="http://schemas.microsoft.com/office/drawing/2014/main" val="1759973195"/>
                    </a:ext>
                  </a:extLst>
                </a:gridCol>
                <a:gridCol w="806124">
                  <a:extLst>
                    <a:ext uri="{9D8B030D-6E8A-4147-A177-3AD203B41FA5}">
                      <a16:colId xmlns:a16="http://schemas.microsoft.com/office/drawing/2014/main" val="3476863691"/>
                    </a:ext>
                  </a:extLst>
                </a:gridCol>
                <a:gridCol w="1745888">
                  <a:extLst>
                    <a:ext uri="{9D8B030D-6E8A-4147-A177-3AD203B41FA5}">
                      <a16:colId xmlns:a16="http://schemas.microsoft.com/office/drawing/2014/main" val="1275954902"/>
                    </a:ext>
                  </a:extLst>
                </a:gridCol>
                <a:gridCol w="1072548">
                  <a:extLst>
                    <a:ext uri="{9D8B030D-6E8A-4147-A177-3AD203B41FA5}">
                      <a16:colId xmlns:a16="http://schemas.microsoft.com/office/drawing/2014/main" val="3246343510"/>
                    </a:ext>
                  </a:extLst>
                </a:gridCol>
              </a:tblGrid>
              <a:tr h="2006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Сумма муниципальных расходов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ТОС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ППМИ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ТОС+ППМИ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 бюджетов всех уровней по программе «Комфортная городская среда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955011"/>
                  </a:ext>
                </a:extLst>
              </a:tr>
              <a:tr h="839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48 527 816,95 тыс. руб.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36 000,00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42 400,00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78 400 ,00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0,16%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356 667,00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0,73%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748807"/>
                  </a:ext>
                </a:extLst>
              </a:tr>
              <a:tr h="839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52 766 458,93 тыс. руб.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75 000,00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91100,00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166 100,00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0,31%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552 276,00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1,05%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139808"/>
                  </a:ext>
                </a:extLst>
              </a:tr>
              <a:tr h="839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56 824 494,75 тыс. руб.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75 000,00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48 800,00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123 800,00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0,22%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434 160,00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0,76%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27997"/>
                  </a:ext>
                </a:extLst>
              </a:tr>
            </a:tbl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671"/>
            <a:ext cx="1656184" cy="216024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999656" y="125451"/>
            <a:ext cx="7512896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sz="2400" b="1" dirty="0">
                <a:solidFill>
                  <a:srgbClr val="C00000"/>
                </a:solidFill>
                <a:latin typeface="Monotype Corsiva" panose="03010101010201010101" pitchFamily="66" charset="0"/>
                <a:cs typeface="IrisUPC" panose="020B0604020202020204" pitchFamily="34" charset="-34"/>
              </a:rPr>
              <a:t>Ассоциация </a:t>
            </a:r>
          </a:p>
          <a:p>
            <a:pPr algn="ctr">
              <a:lnSpc>
                <a:spcPts val="2800"/>
              </a:lnSpc>
            </a:pPr>
            <a:r>
              <a:rPr lang="ru-RU" sz="2400" b="1" dirty="0">
                <a:solidFill>
                  <a:srgbClr val="C00000"/>
                </a:solidFill>
                <a:latin typeface="Monotype Corsiva" panose="03010101010201010101" pitchFamily="66" charset="0"/>
                <a:cs typeface="IrisUPC" panose="020B0604020202020204" pitchFamily="34" charset="-34"/>
              </a:rPr>
              <a:t>«Совет Муниципальных Образований  Хабаровского края</a:t>
            </a:r>
            <a:r>
              <a:rPr lang="ru-RU" b="1" dirty="0">
                <a:solidFill>
                  <a:srgbClr val="C00000"/>
                </a:solidFill>
                <a:latin typeface="Monotype Corsiva" panose="03010101010201010101" pitchFamily="66" charset="0"/>
                <a:cs typeface="IrisUPC" panose="020B0604020202020204" pitchFamily="34" charset="-34"/>
              </a:rPr>
              <a:t>»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527058"/>
              </p:ext>
            </p:extLst>
          </p:nvPr>
        </p:nvGraphicFramePr>
        <p:xfrm>
          <a:off x="1524000" y="1346357"/>
          <a:ext cx="9900592" cy="558800"/>
        </p:xfrm>
        <a:graphic>
          <a:graphicData uri="http://schemas.openxmlformats.org/drawingml/2006/table">
            <a:tbl>
              <a:tblPr/>
              <a:tblGrid>
                <a:gridCol w="9900592">
                  <a:extLst>
                    <a:ext uri="{9D8B030D-6E8A-4147-A177-3AD203B41FA5}">
                      <a16:colId xmlns:a16="http://schemas.microsoft.com/office/drawing/2014/main" val="34159937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Aft>
                          <a:spcPts val="800"/>
                        </a:spcAft>
                      </a:pPr>
                      <a:r>
                        <a:rPr lang="ru-RU" sz="1800" b="1" cap="none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краевого бюджета, направленные</a:t>
                      </a:r>
                      <a:r>
                        <a:rPr lang="ru-RU" sz="1800" b="1" cap="none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реализацию проектов, связанных с инициативным бюджетированием в Хабаровском крае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6829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33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9576" y="188640"/>
            <a:ext cx="7992888" cy="838200"/>
          </a:xfrm>
        </p:spPr>
        <p:txBody>
          <a:bodyPr>
            <a:normAutofit/>
          </a:bodyPr>
          <a:lstStyle/>
          <a:p>
            <a:pPr algn="ctr">
              <a:lnSpc>
                <a:spcPts val="2800"/>
              </a:lnSpc>
              <a:spcBef>
                <a:spcPts val="0"/>
              </a:spcBef>
            </a:pPr>
            <a:r>
              <a:rPr lang="ru-RU" sz="2400" b="1" cap="none" dirty="0">
                <a:solidFill>
                  <a:srgbClr val="C00000"/>
                </a:solidFill>
                <a:effectLst/>
                <a:latin typeface="Monotype Corsiva" panose="03010101010201010101" pitchFamily="66" charset="0"/>
                <a:ea typeface="+mn-ea"/>
                <a:cs typeface="IrisUPC" panose="020B0604020202020204" pitchFamily="34" charset="-34"/>
              </a:rPr>
              <a:t>Ассоциация </a:t>
            </a:r>
            <a:br>
              <a:rPr lang="ru-RU" sz="2400" b="1" cap="none" dirty="0">
                <a:solidFill>
                  <a:srgbClr val="C00000"/>
                </a:solidFill>
                <a:effectLst/>
                <a:latin typeface="Monotype Corsiva" panose="03010101010201010101" pitchFamily="66" charset="0"/>
                <a:ea typeface="+mn-ea"/>
                <a:cs typeface="IrisUPC" panose="020B0604020202020204" pitchFamily="34" charset="-34"/>
              </a:rPr>
            </a:br>
            <a:r>
              <a:rPr lang="ru-RU" sz="2400" b="1" cap="none" dirty="0">
                <a:solidFill>
                  <a:srgbClr val="C00000"/>
                </a:solidFill>
                <a:effectLst/>
                <a:latin typeface="Monotype Corsiva" panose="03010101010201010101" pitchFamily="66" charset="0"/>
                <a:ea typeface="+mn-ea"/>
                <a:cs typeface="IrisUPC" panose="020B0604020202020204" pitchFamily="34" charset="-34"/>
              </a:rPr>
              <a:t>«Совет Муниципальных Образований  Хабаровского края»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7448" y="1772817"/>
            <a:ext cx="10153128" cy="43819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     </a:t>
            </a:r>
            <a:r>
              <a:rPr lang="ru-RU" sz="2000" b="1" dirty="0">
                <a:solidFill>
                  <a:srgbClr val="FF0000"/>
                </a:solidFill>
              </a:rPr>
              <a:t>Возможные шаги по развитию инициативного бюджетирование</a:t>
            </a:r>
          </a:p>
          <a:p>
            <a:pPr marL="0" indent="0">
              <a:buNone/>
            </a:pPr>
            <a:endParaRPr lang="ru-RU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Реальное вовлечение жителей:</a:t>
            </a:r>
          </a:p>
          <a:p>
            <a:pPr>
              <a:buFontTx/>
              <a:buChar char="-"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разработку инициативных предложений;</a:t>
            </a:r>
          </a:p>
          <a:p>
            <a:pPr>
              <a:buFontTx/>
              <a:buChar char="-"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отбор актуальных проектов;</a:t>
            </a:r>
          </a:p>
          <a:p>
            <a:pPr>
              <a:buFontTx/>
              <a:buChar char="-"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реализацию проектов;</a:t>
            </a:r>
          </a:p>
          <a:p>
            <a:pPr>
              <a:buFontTx/>
              <a:buChar char="-"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общественный контроль за реализацией проектов.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доли расходов, направляемых на реализацию проектов, инициируемых гражданами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Выравнивание уровня инициативного бюджетирования между муниципальными образованиями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модельных муниципальных НПА по инициативному бюджетированию</a:t>
            </a:r>
          </a:p>
          <a:p>
            <a:pPr>
              <a:buFont typeface="Wingdings" panose="05000000000000000000" pitchFamily="2" charset="2"/>
              <a:buChar char="v"/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9321-3E58-4D74-B239-18493EDE9557}" type="slidenum">
              <a:rPr lang="ru-RU" smtClean="0"/>
              <a:t>12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56184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91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9" y="-51298"/>
            <a:ext cx="1656184" cy="21602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22144" y="2060848"/>
            <a:ext cx="7600655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3500" dirty="0">
                <a:solidFill>
                  <a:srgbClr val="002060"/>
                </a:solidFill>
                <a:latin typeface="Arial"/>
              </a:rPr>
              <a:t>Спасибо за </a:t>
            </a:r>
            <a:r>
              <a:rPr lang="ru-RU" sz="3500" dirty="0">
                <a:solidFill>
                  <a:srgbClr val="002060"/>
                </a:solidFill>
                <a:latin typeface="Arial"/>
              </a:rPr>
              <a:t>внимание</a:t>
            </a:r>
            <a:endParaRPr lang="en-US" sz="3500" dirty="0">
              <a:solidFill>
                <a:srgbClr val="002060"/>
              </a:solidFill>
              <a:latin typeface="Arial"/>
            </a:endParaRPr>
          </a:p>
          <a:p>
            <a:pPr>
              <a:defRPr/>
            </a:pPr>
            <a:endParaRPr lang="ru-RU" sz="4800" dirty="0">
              <a:solidFill>
                <a:srgbClr val="002060"/>
              </a:solidFill>
              <a:latin typeface="Arial"/>
            </a:endParaRPr>
          </a:p>
          <a:p>
            <a:pPr algn="ctr">
              <a:defRPr/>
            </a:pPr>
            <a:r>
              <a:rPr lang="en-US" sz="3500" dirty="0">
                <a:solidFill>
                  <a:srgbClr val="002060"/>
                </a:solidFill>
                <a:latin typeface="Arial"/>
              </a:rPr>
              <a:t>c</a:t>
            </a:r>
            <a:r>
              <a:rPr lang="ru-RU" sz="3500" dirty="0" err="1">
                <a:solidFill>
                  <a:srgbClr val="002060"/>
                </a:solidFill>
                <a:latin typeface="Arial"/>
              </a:rPr>
              <a:t>айт</a:t>
            </a:r>
            <a:r>
              <a:rPr lang="en-US" sz="3500" dirty="0">
                <a:solidFill>
                  <a:srgbClr val="002060"/>
                </a:solidFill>
                <a:latin typeface="Arial"/>
              </a:rPr>
              <a:t>:</a:t>
            </a:r>
            <a:r>
              <a:rPr lang="ru-RU" sz="350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3500" dirty="0">
                <a:solidFill>
                  <a:srgbClr val="002060"/>
                </a:solidFill>
                <a:latin typeface="Arial"/>
                <a:hlinkClick r:id="rId3"/>
              </a:rPr>
              <a:t>www.cmokhv.ru</a:t>
            </a:r>
            <a:endParaRPr lang="ru-RU" sz="3500" dirty="0">
              <a:solidFill>
                <a:srgbClr val="002060"/>
              </a:solidFill>
              <a:latin typeface="Arial"/>
            </a:endParaRPr>
          </a:p>
          <a:p>
            <a:pPr algn="ctr">
              <a:defRPr/>
            </a:pPr>
            <a:r>
              <a:rPr lang="en-US" sz="3500" dirty="0">
                <a:solidFill>
                  <a:srgbClr val="002060"/>
                </a:solidFill>
                <a:latin typeface="Arial"/>
              </a:rPr>
              <a:t>e-mail:</a:t>
            </a:r>
            <a:r>
              <a:rPr lang="ru-RU" sz="350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3500" dirty="0">
                <a:solidFill>
                  <a:srgbClr val="002060"/>
                </a:solidFill>
                <a:latin typeface="Arial"/>
              </a:rPr>
              <a:t>ispdirekt@mail.ru</a:t>
            </a:r>
            <a:endParaRPr lang="ru-RU" sz="35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58075" y="371847"/>
            <a:ext cx="7128792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defRPr/>
            </a:pPr>
            <a:r>
              <a:rPr lang="ru-RU" sz="2400" b="1" dirty="0">
                <a:solidFill>
                  <a:srgbClr val="C00000"/>
                </a:solidFill>
                <a:latin typeface="Monotype Corsiva" panose="03010101010201010101" pitchFamily="66" charset="0"/>
                <a:cs typeface="IrisUPC" panose="020B0604020202020204" pitchFamily="34" charset="-34"/>
              </a:rPr>
              <a:t>Ассоциация </a:t>
            </a:r>
          </a:p>
          <a:p>
            <a:pPr algn="ctr">
              <a:lnSpc>
                <a:spcPts val="2800"/>
              </a:lnSpc>
              <a:defRPr/>
            </a:pPr>
            <a:r>
              <a:rPr lang="ru-RU" sz="2400" b="1" dirty="0">
                <a:solidFill>
                  <a:srgbClr val="C00000"/>
                </a:solidFill>
                <a:latin typeface="Monotype Corsiva" panose="03010101010201010101" pitchFamily="66" charset="0"/>
                <a:cs typeface="IrisUPC" panose="020B0604020202020204" pitchFamily="34" charset="-34"/>
              </a:rPr>
              <a:t>«Совет Муниципальных Образований  Хабаровского края»</a:t>
            </a:r>
          </a:p>
        </p:txBody>
      </p:sp>
    </p:spTree>
    <p:extLst>
      <p:ext uri="{BB962C8B-B14F-4D97-AF65-F5344CB8AC3E}">
        <p14:creationId xmlns:p14="http://schemas.microsoft.com/office/powerpoint/2010/main" val="2560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20571" y="167086"/>
            <a:ext cx="6231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  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9321-3E58-4D74-B239-18493EDE9557}" type="slidenum">
              <a:rPr lang="ru-RU" smtClean="0"/>
              <a:t>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789784" y="285067"/>
            <a:ext cx="7344816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sz="2400" b="1" dirty="0">
                <a:solidFill>
                  <a:srgbClr val="C00000"/>
                </a:solidFill>
                <a:latin typeface="Monotype Corsiva" panose="03010101010201010101" pitchFamily="66" charset="0"/>
                <a:cs typeface="IrisUPC" panose="020B0604020202020204" pitchFamily="34" charset="-34"/>
              </a:rPr>
              <a:t>Ассоциация </a:t>
            </a:r>
          </a:p>
          <a:p>
            <a:pPr algn="ctr">
              <a:lnSpc>
                <a:spcPts val="2800"/>
              </a:lnSpc>
            </a:pPr>
            <a:r>
              <a:rPr lang="ru-RU" sz="2400" b="1" dirty="0">
                <a:solidFill>
                  <a:srgbClr val="C00000"/>
                </a:solidFill>
                <a:latin typeface="Monotype Corsiva" panose="03010101010201010101" pitchFamily="66" charset="0"/>
                <a:cs typeface="IrisUPC" panose="020B0604020202020204" pitchFamily="34" charset="-34"/>
              </a:rPr>
              <a:t>«Совет Муниципальных Образований  Хабаровского края»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-35046"/>
            <a:ext cx="1656184" cy="216024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789784" y="1416483"/>
            <a:ext cx="725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Инициативное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бюджетирование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партисипаторное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бюджетирование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форма непосредственного участия населения в осуществлении местного самоуправления путем выдвижения инициатив по целям расходования определенной части бюджетных средств.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722959"/>
              </p:ext>
            </p:extLst>
          </p:nvPr>
        </p:nvGraphicFramePr>
        <p:xfrm>
          <a:off x="1343472" y="3214750"/>
          <a:ext cx="9865096" cy="3047319"/>
        </p:xfrm>
        <a:graphic>
          <a:graphicData uri="http://schemas.openxmlformats.org/drawingml/2006/table">
            <a:tbl>
              <a:tblPr firstRow="1" firstCol="1" bandRow="1"/>
              <a:tblGrid>
                <a:gridCol w="5204778">
                  <a:extLst>
                    <a:ext uri="{9D8B030D-6E8A-4147-A177-3AD203B41FA5}">
                      <a16:colId xmlns:a16="http://schemas.microsoft.com/office/drawing/2014/main" val="3669911055"/>
                    </a:ext>
                  </a:extLst>
                </a:gridCol>
                <a:gridCol w="4660318">
                  <a:extLst>
                    <a:ext uri="{9D8B030D-6E8A-4147-A177-3AD203B41FA5}">
                      <a16:colId xmlns:a16="http://schemas.microsoft.com/office/drawing/2014/main" val="1413770869"/>
                    </a:ext>
                  </a:extLst>
                </a:gridCol>
              </a:tblGrid>
              <a:tr h="6771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Партисипаторное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бюджетирование 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ПБ)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Инициатитвное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бюджетирование 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ИБ)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429252"/>
                  </a:ext>
                </a:extLst>
              </a:tr>
              <a:tr h="13543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Часть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местного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бюджета распределяется комиссией граждан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реализации инициативных проектов используются средства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местных, региональных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бюджетов и вклад граждан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219847"/>
                  </a:ext>
                </a:extLst>
              </a:tr>
              <a:tr h="10157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Испания, Португалия, Бразилия,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США,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Италия, Исландия, Южная Корея,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Китай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79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55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9321-3E58-4D74-B239-18493EDE9557}" type="slidenum">
              <a:rPr lang="ru-RU" smtClean="0"/>
              <a:t>3</a:t>
            </a:fld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14469"/>
            <a:ext cx="1656184" cy="216024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950568" y="188640"/>
            <a:ext cx="7184032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sz="2400" b="1" dirty="0">
                <a:solidFill>
                  <a:srgbClr val="C00000"/>
                </a:solidFill>
                <a:latin typeface="Monotype Corsiva" panose="03010101010201010101" pitchFamily="66" charset="0"/>
                <a:cs typeface="IrisUPC" panose="020B0604020202020204" pitchFamily="34" charset="-34"/>
              </a:rPr>
              <a:t>Ассоциация </a:t>
            </a:r>
          </a:p>
          <a:p>
            <a:pPr algn="ctr">
              <a:lnSpc>
                <a:spcPts val="2800"/>
              </a:lnSpc>
            </a:pPr>
            <a:r>
              <a:rPr lang="ru-RU" sz="2400" b="1" dirty="0">
                <a:solidFill>
                  <a:srgbClr val="C00000"/>
                </a:solidFill>
                <a:latin typeface="Monotype Corsiva" panose="03010101010201010101" pitchFamily="66" charset="0"/>
                <a:cs typeface="IrisUPC" panose="020B0604020202020204" pitchFamily="34" charset="-34"/>
              </a:rPr>
              <a:t>«Совет Муниципальных Образований  Хабаровского края»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27448" y="2174709"/>
            <a:ext cx="101531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  <a:latin typeface="Arial" panose="020B0604020202020204" pitchFamily="34" charset="0"/>
              </a:rPr>
              <a:t>Федеральный закон от 20 июля 2020 г. </a:t>
            </a:r>
            <a:r>
              <a:rPr lang="ru-RU" b="1" i="1" dirty="0">
                <a:solidFill>
                  <a:srgbClr val="FF0000"/>
                </a:solidFill>
                <a:latin typeface="Arial" panose="020B0604020202020204" pitchFamily="34" charset="0"/>
              </a:rPr>
              <a:t>№ 236-ФЗ “О внесении изменений в Федеральный закон "Об общих принципах организации местного самоуправления в Российской Федерации" (документ не вступил в силу</a:t>
            </a:r>
            <a:r>
              <a:rPr lang="ru-RU" b="1" i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):</a:t>
            </a:r>
          </a:p>
          <a:p>
            <a:pPr algn="ctr"/>
            <a:endParaRPr lang="ru-RU" b="1" i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just"/>
            <a:endParaRPr lang="ru-RU" b="1" i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i="1" dirty="0">
                <a:solidFill>
                  <a:srgbClr val="002060"/>
                </a:solidFill>
              </a:rPr>
              <a:t>Урегулированы вопросы реализации инициативных проектов на муниципальном уровне. Определено содержание проектов, порядок их внесения и рассмотрения. </a:t>
            </a:r>
            <a:r>
              <a:rPr lang="ru-RU" i="1" dirty="0">
                <a:solidFill>
                  <a:srgbClr val="002060"/>
                </a:solidFill>
              </a:rPr>
              <a:t>Прописаны правила финансирования </a:t>
            </a:r>
            <a:r>
              <a:rPr lang="ru-RU" i="1" dirty="0">
                <a:solidFill>
                  <a:srgbClr val="002060"/>
                </a:solidFill>
              </a:rPr>
              <a:t>проектов</a:t>
            </a:r>
            <a:r>
              <a:rPr lang="ru-RU" i="1" dirty="0" smtClean="0">
                <a:solidFill>
                  <a:srgbClr val="002060"/>
                </a:solidFill>
              </a:rPr>
              <a:t>,</a:t>
            </a:r>
          </a:p>
          <a:p>
            <a:pPr algn="just"/>
            <a:endParaRPr lang="ru-RU" i="1" dirty="0">
              <a:solidFill>
                <a:srgbClr val="002060"/>
              </a:solidFill>
            </a:endParaRPr>
          </a:p>
          <a:p>
            <a:pPr algn="just"/>
            <a:endParaRPr lang="ru-RU" i="1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i="1" dirty="0">
                <a:solidFill>
                  <a:srgbClr val="002060"/>
                </a:solidFill>
              </a:rPr>
              <a:t>Федеральный </a:t>
            </a:r>
            <a:r>
              <a:rPr lang="ru-RU" i="1" dirty="0">
                <a:solidFill>
                  <a:srgbClr val="002060"/>
                </a:solidFill>
              </a:rPr>
              <a:t>закон вступает в силу с 1 января 2021 г.</a:t>
            </a:r>
          </a:p>
          <a:p>
            <a:endParaRPr lang="ru-RU" b="1" i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22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9321-3E58-4D74-B239-18493EDE9557}" type="slidenum">
              <a:rPr lang="ru-RU" smtClean="0"/>
              <a:t>4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-27383"/>
            <a:ext cx="1656184" cy="216024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71664" y="116632"/>
            <a:ext cx="6984776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sz="2400" b="1" dirty="0">
                <a:solidFill>
                  <a:srgbClr val="C00000"/>
                </a:solidFill>
                <a:latin typeface="Monotype Corsiva" panose="03010101010201010101" pitchFamily="66" charset="0"/>
                <a:cs typeface="IrisUPC" panose="020B0604020202020204" pitchFamily="34" charset="-34"/>
              </a:rPr>
              <a:t>Ассоциация </a:t>
            </a:r>
          </a:p>
          <a:p>
            <a:pPr algn="ctr">
              <a:lnSpc>
                <a:spcPts val="2800"/>
              </a:lnSpc>
            </a:pPr>
            <a:r>
              <a:rPr lang="ru-RU" sz="2400" b="1" dirty="0">
                <a:solidFill>
                  <a:srgbClr val="C00000"/>
                </a:solidFill>
                <a:latin typeface="Monotype Corsiva" panose="03010101010201010101" pitchFamily="66" charset="0"/>
                <a:cs typeface="IrisUPC" panose="020B0604020202020204" pitchFamily="34" charset="-34"/>
              </a:rPr>
              <a:t>«Совет Муниципальных Образований  Хабаровского края»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03512" y="2132857"/>
            <a:ext cx="986509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ctr">
              <a:lnSpc>
                <a:spcPct val="115000"/>
              </a:lnSpc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Практики инициативного бюджетирования соответствуют следующим критериям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266700" algn="ctr">
              <a:lnSpc>
                <a:spcPct val="115000"/>
              </a:lnSpc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ctr">
              <a:lnSpc>
                <a:spcPct val="115000"/>
              </a:lnSpc>
            </a:pP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непосредственное участие граждан в инициировании проектов;</a:t>
            </a:r>
          </a:p>
          <a:p>
            <a:pPr marL="342900" indent="-342900" algn="just">
              <a:lnSpc>
                <a:spcPct val="115000"/>
              </a:lnSpc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граждан в обсуждении и </a:t>
            </a:r>
            <a:r>
              <a:rPr 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приоритезации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выдвинутых предложений;</a:t>
            </a:r>
          </a:p>
          <a:p>
            <a:pPr marL="342900" indent="-342900" algn="just">
              <a:lnSpc>
                <a:spcPct val="115000"/>
              </a:lnSpc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конкурсный характер отбора выдвинутых проектов;</a:t>
            </a:r>
          </a:p>
          <a:p>
            <a:pPr marL="342900" indent="-342900" algn="just">
              <a:lnSpc>
                <a:spcPct val="115000"/>
              </a:lnSpc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возможность участия в реализации отобранных проектов;</a:t>
            </a:r>
          </a:p>
          <a:p>
            <a:pPr marL="342900" indent="-342900" algn="just">
              <a:lnSpc>
                <a:spcPct val="115000"/>
              </a:lnSpc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открытый публичный характер процедур и общественный контроль за реализа­цией проектов.</a:t>
            </a:r>
          </a:p>
        </p:txBody>
      </p:sp>
    </p:spTree>
    <p:extLst>
      <p:ext uri="{BB962C8B-B14F-4D97-AF65-F5344CB8AC3E}">
        <p14:creationId xmlns:p14="http://schemas.microsoft.com/office/powerpoint/2010/main" val="261773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9354" y="1240284"/>
            <a:ext cx="8748464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ru-RU" b="1" dirty="0">
                <a:solidFill>
                  <a:srgbClr val="002060"/>
                </a:solidFill>
              </a:rPr>
              <a:t> 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9321-3E58-4D74-B239-18493EDE9557}" type="slidenum">
              <a:rPr lang="ru-RU" smtClean="0"/>
              <a:t>5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977"/>
            <a:ext cx="1656184" cy="216024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794857" y="251453"/>
            <a:ext cx="6969765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sz="2400" b="1" dirty="0">
                <a:solidFill>
                  <a:srgbClr val="C00000"/>
                </a:solidFill>
                <a:latin typeface="Monotype Corsiva" panose="03010101010201010101" pitchFamily="66" charset="0"/>
                <a:cs typeface="IrisUPC" panose="020B0604020202020204" pitchFamily="34" charset="-34"/>
              </a:rPr>
              <a:t>Ассоциация </a:t>
            </a:r>
          </a:p>
          <a:p>
            <a:pPr algn="ctr">
              <a:lnSpc>
                <a:spcPts val="2800"/>
              </a:lnSpc>
            </a:pPr>
            <a:r>
              <a:rPr lang="ru-RU" sz="2400" b="1" dirty="0">
                <a:solidFill>
                  <a:srgbClr val="C00000"/>
                </a:solidFill>
                <a:latin typeface="Monotype Corsiva" panose="03010101010201010101" pitchFamily="66" charset="0"/>
                <a:cs typeface="IrisUPC" panose="020B0604020202020204" pitchFamily="34" charset="-34"/>
              </a:rPr>
              <a:t>«Совет Муниципальных Образований  Хабаровского края»</a:t>
            </a:r>
          </a:p>
        </p:txBody>
      </p:sp>
      <p:pic>
        <p:nvPicPr>
          <p:cNvPr id="7" name="Picutre 35"/>
          <p:cNvPicPr/>
          <p:nvPr/>
        </p:nvPicPr>
        <p:blipFill>
          <a:blip r:embed="rId3"/>
          <a:stretch/>
        </p:blipFill>
        <p:spPr>
          <a:xfrm>
            <a:off x="2524268" y="2595403"/>
            <a:ext cx="7510941" cy="400383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56184" y="1587488"/>
            <a:ext cx="91203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Динамика показателей финансового обеспечения проектов ИБ,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2015-2018 гг., млн рублей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75920" y="2343583"/>
            <a:ext cx="42277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62655"/>
            <a:r>
              <a:rPr lang="ru-RU" sz="1400" b="1" dirty="0">
                <a:solidFill>
                  <a:srgbClr val="E3000B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19 314</a:t>
            </a:r>
            <a:endParaRPr lang="ru-RU" sz="1400" dirty="0">
              <a:solidFill>
                <a:srgbClr val="6E6E6E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52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2639616" y="933683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1800" b="1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Типология реализованных проектов всех типов практик ИБ </a:t>
            </a:r>
            <a:br>
              <a:rPr lang="ru-RU" sz="1800" b="1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РФ в 2016-2018гг</a:t>
            </a:r>
            <a:endParaRPr lang="ru-RU" sz="1800" b="1" cap="none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9321-3E58-4D74-B239-18493EDE9557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13576"/>
              </p:ext>
            </p:extLst>
          </p:nvPr>
        </p:nvGraphicFramePr>
        <p:xfrm>
          <a:off x="767409" y="1693403"/>
          <a:ext cx="10873206" cy="5147345"/>
        </p:xfrm>
        <a:graphic>
          <a:graphicData uri="http://schemas.openxmlformats.org/drawingml/2006/table">
            <a:tbl>
              <a:tblPr/>
              <a:tblGrid>
                <a:gridCol w="705042">
                  <a:extLst>
                    <a:ext uri="{9D8B030D-6E8A-4147-A177-3AD203B41FA5}">
                      <a16:colId xmlns:a16="http://schemas.microsoft.com/office/drawing/2014/main" val="2016389745"/>
                    </a:ext>
                  </a:extLst>
                </a:gridCol>
                <a:gridCol w="7497118">
                  <a:extLst>
                    <a:ext uri="{9D8B030D-6E8A-4147-A177-3AD203B41FA5}">
                      <a16:colId xmlns:a16="http://schemas.microsoft.com/office/drawing/2014/main" val="816198584"/>
                    </a:ext>
                  </a:extLst>
                </a:gridCol>
                <a:gridCol w="1332265">
                  <a:extLst>
                    <a:ext uri="{9D8B030D-6E8A-4147-A177-3AD203B41FA5}">
                      <a16:colId xmlns:a16="http://schemas.microsoft.com/office/drawing/2014/main" val="2921966529"/>
                    </a:ext>
                  </a:extLst>
                </a:gridCol>
                <a:gridCol w="1338781">
                  <a:extLst>
                    <a:ext uri="{9D8B030D-6E8A-4147-A177-3AD203B41FA5}">
                      <a16:colId xmlns:a16="http://schemas.microsoft.com/office/drawing/2014/main" val="996630128"/>
                    </a:ext>
                  </a:extLst>
                </a:gridCol>
              </a:tblGrid>
              <a:tr h="294356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Типы проектов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ИБ</a:t>
                      </a:r>
                    </a:p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718444"/>
                  </a:ext>
                </a:extLst>
              </a:tr>
              <a:tr h="188696">
                <a:tc>
                  <a:txBody>
                    <a:bodyPr/>
                    <a:lstStyle/>
                    <a:p>
                      <a:pPr indent="165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Водоснабжение, водоотведение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9,7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180121"/>
                  </a:ext>
                </a:extLst>
              </a:tr>
              <a:tr h="319946">
                <a:tc>
                  <a:txBody>
                    <a:bodyPr/>
                    <a:lstStyle/>
                    <a:p>
                      <a:pPr indent="165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Автомобильные дороги, тротуары, пешеходные переходы, остановки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13,0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15,1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243874"/>
                  </a:ext>
                </a:extLst>
              </a:tr>
              <a:tr h="182255">
                <a:tc>
                  <a:txBody>
                    <a:bodyPr/>
                    <a:lstStyle/>
                    <a:p>
                      <a:pPr indent="165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Уличное освещение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7,2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8,4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388347"/>
                  </a:ext>
                </a:extLst>
              </a:tr>
              <a:tr h="182255">
                <a:tc>
                  <a:txBody>
                    <a:bodyPr/>
                    <a:lstStyle/>
                    <a:p>
                      <a:pPr indent="165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Пожарная безопасность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641293"/>
                  </a:ext>
                </a:extLst>
              </a:tr>
              <a:tr h="345476">
                <a:tc>
                  <a:txBody>
                    <a:bodyPr/>
                    <a:lstStyle/>
                    <a:p>
                      <a:pPr indent="165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Обеспечение жителей услугами бытового обслуживания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022126"/>
                  </a:ext>
                </a:extLst>
              </a:tr>
              <a:tr h="182255">
                <a:tc>
                  <a:txBody>
                    <a:bodyPr/>
                    <a:lstStyle/>
                    <a:p>
                      <a:pPr indent="165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Культурное наследие (памятники, музеи)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901715"/>
                  </a:ext>
                </a:extLst>
              </a:tr>
              <a:tr h="182255">
                <a:tc>
                  <a:txBody>
                    <a:bodyPr/>
                    <a:lstStyle/>
                    <a:p>
                      <a:pPr indent="165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Проекты в сфере образования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810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239504"/>
                  </a:ext>
                </a:extLst>
              </a:tr>
              <a:tr h="260378">
                <a:tc>
                  <a:txBody>
                    <a:bodyPr/>
                    <a:lstStyle/>
                    <a:p>
                      <a:pPr indent="165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Проекты в сфере культуры, библиотечного дела, ремонт домов культуры*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7,7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536818"/>
                  </a:ext>
                </a:extLst>
              </a:tr>
              <a:tr h="182255">
                <a:tc>
                  <a:txBody>
                    <a:bodyPr/>
                    <a:lstStyle/>
                    <a:p>
                      <a:pPr indent="165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Физическая культура и массовый спорт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5,3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183864"/>
                  </a:ext>
                </a:extLst>
              </a:tr>
              <a:tr h="185476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Проекты комплексного благоустройства дворов**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810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8,4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992739"/>
                  </a:ext>
                </a:extLst>
              </a:tr>
              <a:tr h="182255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Детские игровые площадки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8,1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7,8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118840"/>
                  </a:ext>
                </a:extLst>
              </a:tr>
              <a:tr h="319946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Места массового отдыха населения и объекты организации благоустройства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17,9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240377"/>
                  </a:ext>
                </a:extLst>
              </a:tr>
              <a:tr h="182255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Места захоронений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821537"/>
                  </a:ext>
                </a:extLst>
              </a:tr>
              <a:tr h="182255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Сбор твердых коммунальных/бытовых отходов и мусора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940077"/>
                  </a:ext>
                </a:extLst>
              </a:tr>
              <a:tr h="182255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Событийные проекты (праздники, фестивали)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7835"/>
                  </a:ext>
                </a:extLst>
              </a:tr>
              <a:tr h="327802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ЖКХ (ремонт фасадов и кровли), организация теплоснабжения, канализации, газопроводов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1,9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567857"/>
                  </a:ext>
                </a:extLst>
              </a:tr>
              <a:tr h="327802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Крупные инфраструктурные проекты (мосты, плотины, благоустройство водоемов)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161123"/>
                  </a:ext>
                </a:extLst>
              </a:tr>
              <a:tr h="182255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Приобретение оборудования, техники, транспорта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614130"/>
                  </a:ext>
                </a:extLst>
              </a:tr>
              <a:tr h="331022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Проекты, направленные на уязвимые социальные группы и граждан с ограниченными возможностями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810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335017"/>
                  </a:ext>
                </a:extLst>
              </a:tr>
              <a:tr h="182255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Иные объекты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2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8498"/>
                  </a:ext>
                </a:extLst>
              </a:tr>
              <a:tr h="1854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5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7" marR="59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318832"/>
                  </a:ext>
                </a:extLst>
              </a:tr>
            </a:tbl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56184" cy="216024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855640" y="123205"/>
            <a:ext cx="7659960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sz="2400" b="1" dirty="0">
                <a:solidFill>
                  <a:srgbClr val="C00000"/>
                </a:solidFill>
                <a:latin typeface="Monotype Corsiva" panose="03010101010201010101" pitchFamily="66" charset="0"/>
                <a:cs typeface="IrisUPC" panose="020B0604020202020204" pitchFamily="34" charset="-34"/>
              </a:rPr>
              <a:t>Ассоциация </a:t>
            </a:r>
          </a:p>
          <a:p>
            <a:pPr algn="ctr">
              <a:lnSpc>
                <a:spcPts val="2800"/>
              </a:lnSpc>
            </a:pPr>
            <a:r>
              <a:rPr lang="ru-RU" sz="2400" b="1" dirty="0">
                <a:solidFill>
                  <a:srgbClr val="C00000"/>
                </a:solidFill>
                <a:latin typeface="Monotype Corsiva" panose="03010101010201010101" pitchFamily="66" charset="0"/>
                <a:cs typeface="IrisUPC" panose="020B0604020202020204" pitchFamily="34" charset="-34"/>
              </a:rPr>
              <a:t>«Совет Муниципальных Образований  Хабаровского края»</a:t>
            </a:r>
          </a:p>
        </p:txBody>
      </p:sp>
    </p:spTree>
    <p:extLst>
      <p:ext uri="{BB962C8B-B14F-4D97-AF65-F5344CB8AC3E}">
        <p14:creationId xmlns:p14="http://schemas.microsoft.com/office/powerpoint/2010/main" val="235601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063552" y="1105325"/>
            <a:ext cx="8496944" cy="841248"/>
          </a:xfrm>
        </p:spPr>
        <p:txBody>
          <a:bodyPr>
            <a:noAutofit/>
          </a:bodyPr>
          <a:lstStyle/>
          <a:p>
            <a:pPr algn="ctr"/>
            <a:r>
              <a:rPr lang="ru-RU" sz="1800" b="1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в субъектах Российской Федерации процедуры сбора проектных предложений граждан и количество актов гражданского участия в рамках этих процедур</a:t>
            </a:r>
            <a:endParaRPr lang="ru-RU" sz="1800" b="1" cap="none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9321-3E58-4D74-B239-18493EDE9557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021741"/>
              </p:ext>
            </p:extLst>
          </p:nvPr>
        </p:nvGraphicFramePr>
        <p:xfrm>
          <a:off x="623391" y="2328190"/>
          <a:ext cx="10801201" cy="38757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8568">
                  <a:extLst>
                    <a:ext uri="{9D8B030D-6E8A-4147-A177-3AD203B41FA5}">
                      <a16:colId xmlns:a16="http://schemas.microsoft.com/office/drawing/2014/main" val="1962772399"/>
                    </a:ext>
                  </a:extLst>
                </a:gridCol>
                <a:gridCol w="4905231">
                  <a:extLst>
                    <a:ext uri="{9D8B030D-6E8A-4147-A177-3AD203B41FA5}">
                      <a16:colId xmlns:a16="http://schemas.microsoft.com/office/drawing/2014/main" val="3696774673"/>
                    </a:ext>
                  </a:extLst>
                </a:gridCol>
                <a:gridCol w="2465713">
                  <a:extLst>
                    <a:ext uri="{9D8B030D-6E8A-4147-A177-3AD203B41FA5}">
                      <a16:colId xmlns:a16="http://schemas.microsoft.com/office/drawing/2014/main" val="4000485745"/>
                    </a:ext>
                  </a:extLst>
                </a:gridCol>
                <a:gridCol w="2771689">
                  <a:extLst>
                    <a:ext uri="{9D8B030D-6E8A-4147-A177-3AD203B41FA5}">
                      <a16:colId xmlns:a16="http://schemas.microsoft.com/office/drawing/2014/main" val="1757434522"/>
                    </a:ext>
                  </a:extLst>
                </a:gridCol>
              </a:tblGrid>
              <a:tr h="7229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82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Процедура выдвижения идей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гражданами</a:t>
                      </a:r>
                    </a:p>
                    <a:p>
                      <a:pPr indent="482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субъектов РФ, использующих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процедуру</a:t>
                      </a:r>
                    </a:p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актов гражданского участия в рамках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процедуры</a:t>
                      </a:r>
                    </a:p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098428"/>
                  </a:ext>
                </a:extLst>
              </a:tr>
              <a:tr h="459015">
                <a:tc>
                  <a:txBody>
                    <a:bodyPr/>
                    <a:lstStyle/>
                    <a:p>
                      <a:pPr indent="139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Очные встречи и обсуждения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2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434 343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453906"/>
                  </a:ext>
                </a:extLst>
              </a:tr>
              <a:tr h="459015">
                <a:tc>
                  <a:txBody>
                    <a:bodyPr/>
                    <a:lstStyle/>
                    <a:p>
                      <a:pPr indent="139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09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966 186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595721"/>
                  </a:ext>
                </a:extLst>
              </a:tr>
              <a:tr h="459015">
                <a:tc>
                  <a:txBody>
                    <a:bodyPr/>
                    <a:lstStyle/>
                    <a:p>
                      <a:pPr indent="139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Подача проектных идей через интернет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60400"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20 682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478312"/>
                  </a:ext>
                </a:extLst>
              </a:tr>
              <a:tr h="459015">
                <a:tc>
                  <a:txBody>
                    <a:bodyPr/>
                    <a:lstStyle/>
                    <a:p>
                      <a:pPr indent="139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Ящики для сбора идей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09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105 580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637262"/>
                  </a:ext>
                </a:extLst>
              </a:tr>
              <a:tr h="459015">
                <a:tc>
                  <a:txBody>
                    <a:bodyPr/>
                    <a:lstStyle/>
                    <a:p>
                      <a:pPr indent="139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Общественные приемные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9900"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2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825892"/>
                  </a:ext>
                </a:extLst>
              </a:tr>
              <a:tr h="459015">
                <a:tc>
                  <a:txBody>
                    <a:bodyPr/>
                    <a:lstStyle/>
                    <a:p>
                      <a:pPr indent="139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механизмы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09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420 221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21322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11" y="-9872"/>
            <a:ext cx="1495751" cy="212524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261048" y="94422"/>
            <a:ext cx="7254552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sz="2400" b="1" dirty="0">
                <a:solidFill>
                  <a:srgbClr val="C00000"/>
                </a:solidFill>
                <a:latin typeface="Monotype Corsiva" panose="03010101010201010101" pitchFamily="66" charset="0"/>
                <a:cs typeface="IrisUPC" panose="020B0604020202020204" pitchFamily="34" charset="-34"/>
              </a:rPr>
              <a:t>Ассоциация </a:t>
            </a:r>
          </a:p>
          <a:p>
            <a:pPr algn="ctr">
              <a:lnSpc>
                <a:spcPts val="2800"/>
              </a:lnSpc>
            </a:pPr>
            <a:r>
              <a:rPr lang="ru-RU" sz="2400" b="1" dirty="0">
                <a:solidFill>
                  <a:srgbClr val="C00000"/>
                </a:solidFill>
                <a:latin typeface="Monotype Corsiva" panose="03010101010201010101" pitchFamily="66" charset="0"/>
                <a:cs typeface="IrisUPC" panose="020B0604020202020204" pitchFamily="34" charset="-34"/>
              </a:rPr>
              <a:t>«Совет Муниципальных Образований  Хабаровского края»</a:t>
            </a:r>
          </a:p>
        </p:txBody>
      </p:sp>
    </p:spTree>
    <p:extLst>
      <p:ext uri="{BB962C8B-B14F-4D97-AF65-F5344CB8AC3E}">
        <p14:creationId xmlns:p14="http://schemas.microsoft.com/office/powerpoint/2010/main" val="372932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703512" y="1331753"/>
            <a:ext cx="9433048" cy="841248"/>
          </a:xfrm>
        </p:spPr>
        <p:txBody>
          <a:bodyPr>
            <a:noAutofit/>
          </a:bodyPr>
          <a:lstStyle/>
          <a:p>
            <a:pPr algn="ctr"/>
            <a:r>
              <a:rPr lang="ru-RU" sz="1800" b="1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в субъектах российской федерации процедуры отбора проектов-победителей и количество актов гражданского участия в рамках этих процедур</a:t>
            </a:r>
            <a:br>
              <a:rPr lang="ru-RU" sz="1800" b="1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cap="none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9321-3E58-4D74-B239-18493EDE9557}" type="slidenum">
              <a:rPr lang="ru-RU" smtClean="0"/>
              <a:t>8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1" y="0"/>
            <a:ext cx="1495751" cy="217300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783632" y="0"/>
            <a:ext cx="7200800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sz="2400" b="1" dirty="0">
                <a:solidFill>
                  <a:srgbClr val="C00000"/>
                </a:solidFill>
                <a:latin typeface="Monotype Corsiva" panose="03010101010201010101" pitchFamily="66" charset="0"/>
                <a:cs typeface="IrisUPC" panose="020B0604020202020204" pitchFamily="34" charset="-34"/>
              </a:rPr>
              <a:t>Ассоциация </a:t>
            </a:r>
          </a:p>
          <a:p>
            <a:pPr algn="ctr">
              <a:lnSpc>
                <a:spcPts val="2800"/>
              </a:lnSpc>
            </a:pPr>
            <a:r>
              <a:rPr lang="ru-RU" sz="2400" b="1" dirty="0">
                <a:solidFill>
                  <a:srgbClr val="C00000"/>
                </a:solidFill>
                <a:latin typeface="Monotype Corsiva" panose="03010101010201010101" pitchFamily="66" charset="0"/>
                <a:cs typeface="IrisUPC" panose="020B0604020202020204" pitchFamily="34" charset="-34"/>
              </a:rPr>
              <a:t>«Совет Муниципальных Образований  Хабаровского края»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435996"/>
              </p:ext>
            </p:extLst>
          </p:nvPr>
        </p:nvGraphicFramePr>
        <p:xfrm>
          <a:off x="1055440" y="2309821"/>
          <a:ext cx="10585175" cy="3959283"/>
        </p:xfrm>
        <a:graphic>
          <a:graphicData uri="http://schemas.openxmlformats.org/drawingml/2006/table">
            <a:tbl>
              <a:tblPr/>
              <a:tblGrid>
                <a:gridCol w="645398">
                  <a:extLst>
                    <a:ext uri="{9D8B030D-6E8A-4147-A177-3AD203B41FA5}">
                      <a16:colId xmlns:a16="http://schemas.microsoft.com/office/drawing/2014/main" val="1610821334"/>
                    </a:ext>
                  </a:extLst>
                </a:gridCol>
                <a:gridCol w="4807127">
                  <a:extLst>
                    <a:ext uri="{9D8B030D-6E8A-4147-A177-3AD203B41FA5}">
                      <a16:colId xmlns:a16="http://schemas.microsoft.com/office/drawing/2014/main" val="3061475293"/>
                    </a:ext>
                  </a:extLst>
                </a:gridCol>
                <a:gridCol w="2561239">
                  <a:extLst>
                    <a:ext uri="{9D8B030D-6E8A-4147-A177-3AD203B41FA5}">
                      <a16:colId xmlns:a16="http://schemas.microsoft.com/office/drawing/2014/main" val="2492747443"/>
                    </a:ext>
                  </a:extLst>
                </a:gridCol>
                <a:gridCol w="2571411">
                  <a:extLst>
                    <a:ext uri="{9D8B030D-6E8A-4147-A177-3AD203B41FA5}">
                      <a16:colId xmlns:a16="http://schemas.microsoft.com/office/drawing/2014/main" val="1114732759"/>
                    </a:ext>
                  </a:extLst>
                </a:gridCol>
              </a:tblGrid>
              <a:tr h="8094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Процедура отбора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проектов-победителей</a:t>
                      </a:r>
                    </a:p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Количество субъектов РФ, использующих процедуру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Количество актов гражданского участия в рамках процедуры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520749"/>
                  </a:ext>
                </a:extLst>
              </a:tr>
              <a:tr h="540846">
                <a:tc>
                  <a:txBody>
                    <a:bodyPr/>
                    <a:lstStyle/>
                    <a:p>
                      <a:pPr indent="139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  1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Комиссии представителей власти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57200"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         0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074000"/>
                  </a:ext>
                </a:extLst>
              </a:tr>
              <a:tr h="513623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Очное голосование на собраниях и 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  встречах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520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1 260 482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345879"/>
                  </a:ext>
                </a:extLst>
              </a:tr>
              <a:tr h="513623">
                <a:tc>
                  <a:txBody>
                    <a:bodyPr/>
                    <a:lstStyle/>
                    <a:p>
                      <a:pPr indent="139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  3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Интернет-голосование за проекты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726 171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655961"/>
                  </a:ext>
                </a:extLst>
              </a:tr>
              <a:tr h="513623">
                <a:tc>
                  <a:txBody>
                    <a:bodyPr/>
                    <a:lstStyle/>
                    <a:p>
                      <a:pPr indent="139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  4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Комиссии граждан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20 769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751609"/>
                  </a:ext>
                </a:extLst>
              </a:tr>
              <a:tr h="513623">
                <a:tc>
                  <a:txBody>
                    <a:bodyPr/>
                    <a:lstStyle/>
                    <a:p>
                      <a:pPr indent="139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  5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Референдум</a:t>
                      </a:r>
                      <a:endParaRPr lang="ru-RU" sz="1600" b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520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1 128 567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620346"/>
                  </a:ext>
                </a:extLst>
              </a:tr>
              <a:tr h="522697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Иные механизмы</a:t>
                      </a:r>
                      <a:endParaRPr lang="ru-RU" sz="1600" b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b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520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1 545 240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118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202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31504" y="1183051"/>
            <a:ext cx="9577064" cy="841248"/>
          </a:xfrm>
          <a:effectLst/>
        </p:spPr>
        <p:txBody>
          <a:bodyPr>
            <a:noAutofit/>
          </a:bodyPr>
          <a:lstStyle/>
          <a:p>
            <a:pPr algn="ctr"/>
            <a:r>
              <a:rPr lang="ru-RU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800" b="1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органов исполнительной власти и проектных центров, реализующих инициативное бюджетирование в субъектах  Российской Федерации</a:t>
            </a:r>
            <a:br>
              <a:rPr lang="ru-RU" sz="1800" b="1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cap="none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9321-3E58-4D74-B239-18493EDE9557}" type="slidenum">
              <a:rPr lang="ru-RU" smtClean="0"/>
              <a:t>9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966177"/>
              </p:ext>
            </p:extLst>
          </p:nvPr>
        </p:nvGraphicFramePr>
        <p:xfrm>
          <a:off x="839416" y="2091613"/>
          <a:ext cx="11017224" cy="47147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7412">
                  <a:extLst>
                    <a:ext uri="{9D8B030D-6E8A-4147-A177-3AD203B41FA5}">
                      <a16:colId xmlns:a16="http://schemas.microsoft.com/office/drawing/2014/main" val="691957398"/>
                    </a:ext>
                  </a:extLst>
                </a:gridCol>
                <a:gridCol w="2031150">
                  <a:extLst>
                    <a:ext uri="{9D8B030D-6E8A-4147-A177-3AD203B41FA5}">
                      <a16:colId xmlns:a16="http://schemas.microsoft.com/office/drawing/2014/main" val="1298480877"/>
                    </a:ext>
                  </a:extLst>
                </a:gridCol>
                <a:gridCol w="2928797">
                  <a:extLst>
                    <a:ext uri="{9D8B030D-6E8A-4147-A177-3AD203B41FA5}">
                      <a16:colId xmlns:a16="http://schemas.microsoft.com/office/drawing/2014/main" val="188589115"/>
                    </a:ext>
                  </a:extLst>
                </a:gridCol>
                <a:gridCol w="2664639">
                  <a:extLst>
                    <a:ext uri="{9D8B030D-6E8A-4147-A177-3AD203B41FA5}">
                      <a16:colId xmlns:a16="http://schemas.microsoft.com/office/drawing/2014/main" val="4146230869"/>
                    </a:ext>
                  </a:extLst>
                </a:gridCol>
                <a:gridCol w="2675226">
                  <a:extLst>
                    <a:ext uri="{9D8B030D-6E8A-4147-A177-3AD203B41FA5}">
                      <a16:colId xmlns:a16="http://schemas.microsoft.com/office/drawing/2014/main" val="3027999938"/>
                    </a:ext>
                  </a:extLst>
                </a:gridCol>
              </a:tblGrid>
              <a:tr h="977347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п/п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 Российской</a:t>
                      </a:r>
                    </a:p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Федерации</a:t>
                      </a:r>
                    </a:p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 исполнительной власти, реализующий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ИБ</a:t>
                      </a:r>
                    </a:p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практики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Проектный центр (если есть)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742505"/>
                  </a:ext>
                </a:extLst>
              </a:tr>
              <a:tr h="1026606">
                <a:tc>
                  <a:txBody>
                    <a:bodyPr/>
                    <a:lstStyle/>
                    <a:p>
                      <a:pPr indent="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Алтайский край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финансов</a:t>
                      </a:r>
                    </a:p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Алтайского края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Алтай предлагай»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 инициативного бюджетирования КАУ «Алтайский центр финансовых исследований»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264519144"/>
                  </a:ext>
                </a:extLst>
              </a:tr>
              <a:tr h="1283258">
                <a:tc>
                  <a:txBody>
                    <a:bodyPr/>
                    <a:lstStyle/>
                    <a:p>
                      <a:pPr indent="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Вологодская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lvl="0"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внутренней политики Правительства Вологодской области,</a:t>
                      </a:r>
                    </a:p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финансов</a:t>
                      </a:r>
                    </a:p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Вологодской области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«Команда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Губернатора: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вместе - Народный бюджет»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Ведомственный проектный центр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4119669725"/>
                  </a:ext>
                </a:extLst>
              </a:tr>
              <a:tr h="769955">
                <a:tc>
                  <a:txBody>
                    <a:bodyPr/>
                    <a:lstStyle/>
                    <a:p>
                      <a:pPr indent="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Иркутская область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экономического развития</a:t>
                      </a:r>
                    </a:p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Иркутской области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«Народные инициативы»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Комиссия по реализации проектов народных инициатив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237523892"/>
                  </a:ext>
                </a:extLst>
              </a:tr>
              <a:tr h="513303">
                <a:tc>
                  <a:txBody>
                    <a:bodyPr/>
                    <a:lstStyle/>
                    <a:p>
                      <a:pPr indent="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Калужская область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финансов</a:t>
                      </a:r>
                    </a:p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Калужской области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поддержки местных инициатив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Ведомственный проектный центр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507135018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872"/>
            <a:ext cx="1583499" cy="223319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106144" y="67346"/>
            <a:ext cx="7443936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sz="2400" b="1" dirty="0">
                <a:solidFill>
                  <a:srgbClr val="C00000"/>
                </a:solidFill>
                <a:latin typeface="Monotype Corsiva" panose="03010101010201010101" pitchFamily="66" charset="0"/>
                <a:cs typeface="IrisUPC" panose="020B0604020202020204" pitchFamily="34" charset="-34"/>
              </a:rPr>
              <a:t>Ассоциация </a:t>
            </a:r>
          </a:p>
          <a:p>
            <a:pPr algn="ctr">
              <a:lnSpc>
                <a:spcPts val="2800"/>
              </a:lnSpc>
            </a:pPr>
            <a:r>
              <a:rPr lang="ru-RU" sz="2400" b="1" dirty="0">
                <a:solidFill>
                  <a:srgbClr val="C00000"/>
                </a:solidFill>
                <a:latin typeface="Monotype Corsiva" panose="03010101010201010101" pitchFamily="66" charset="0"/>
                <a:cs typeface="IrisUPC" panose="020B0604020202020204" pitchFamily="34" charset="-34"/>
              </a:rPr>
              <a:t>«Совет Муниципальных Образований  Хабаровского края»</a:t>
            </a:r>
          </a:p>
        </p:txBody>
      </p:sp>
    </p:spTree>
    <p:extLst>
      <p:ext uri="{BB962C8B-B14F-4D97-AF65-F5344CB8AC3E}">
        <p14:creationId xmlns:p14="http://schemas.microsoft.com/office/powerpoint/2010/main" val="45724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1719</TotalTime>
  <Words>893</Words>
  <Application>Microsoft Office PowerPoint</Application>
  <PresentationFormat>Широкоэкранный</PresentationFormat>
  <Paragraphs>319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Arial Black</vt:lpstr>
      <vt:lpstr>Calibri</vt:lpstr>
      <vt:lpstr>IrisUPC</vt:lpstr>
      <vt:lpstr>Monotype Corsiva</vt:lpstr>
      <vt:lpstr>Times New Roman</vt:lpstr>
      <vt:lpstr>Wingdings</vt:lpstr>
      <vt:lpstr>Wingdings 2</vt:lpstr>
      <vt:lpstr>Трек</vt:lpstr>
      <vt:lpstr>СМОЛЕНЦЕВ СЕРГЕЙ КОНСТАНТИНОВИЧ  </vt:lpstr>
      <vt:lpstr>Презентация PowerPoint</vt:lpstr>
      <vt:lpstr>Презентация PowerPoint</vt:lpstr>
      <vt:lpstr>Презентация PowerPoint</vt:lpstr>
      <vt:lpstr>Презентация PowerPoint</vt:lpstr>
      <vt:lpstr>Типология реализованных проектов всех типов практик ИБ  в РФ в 2016-2018гг</vt:lpstr>
      <vt:lpstr>Используемые в субъектах Российской Федерации процедуры сбора проектных предложений граждан и количество актов гражданского участия в рамках этих процедур</vt:lpstr>
      <vt:lpstr>Используемые в субъектах российской федерации процедуры отбора проектов-победителей и количество актов гражданского участия в рамках этих процедур </vt:lpstr>
      <vt:lpstr>      Перечень органов исполнительной власти и проектных центров, реализующих инициативное бюджетирование в субъектах  Российской Федерации </vt:lpstr>
      <vt:lpstr>Презентация PowerPoint</vt:lpstr>
      <vt:lpstr>Презентация PowerPoint</vt:lpstr>
      <vt:lpstr>Ассоциация  «Совет Муниципальных Образований  Хабаровского края»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Александра</cp:lastModifiedBy>
  <cp:revision>160</cp:revision>
  <cp:lastPrinted>2017-03-28T04:46:43Z</cp:lastPrinted>
  <dcterms:created xsi:type="dcterms:W3CDTF">2016-11-11T00:01:37Z</dcterms:created>
  <dcterms:modified xsi:type="dcterms:W3CDTF">2020-09-21T23:40:09Z</dcterms:modified>
</cp:coreProperties>
</file>