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80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3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44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1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3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7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31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6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A5DECA3-B8FF-4F46-96ED-381D8939744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933E0BC-28EA-44CD-947B-8335462A5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0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B4E56-80F0-4C25-B277-A8BF471777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Некоторые вопросы муниципального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253087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889999-65C8-41E2-904E-81C57275FD23}"/>
              </a:ext>
            </a:extLst>
          </p:cNvPr>
          <p:cNvSpPr txBox="1"/>
          <p:nvPr/>
        </p:nvSpPr>
        <p:spPr>
          <a:xfrm>
            <a:off x="969264" y="1930598"/>
            <a:ext cx="430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Генплан</a:t>
            </a:r>
          </a:p>
          <a:p>
            <a:r>
              <a:rPr lang="ru-RU" sz="5400" dirty="0"/>
              <a:t>Зонирование</a:t>
            </a:r>
          </a:p>
          <a:p>
            <a:r>
              <a:rPr lang="ru-RU" sz="5400" dirty="0"/>
              <a:t>ПЗЗ</a:t>
            </a:r>
          </a:p>
        </p:txBody>
      </p:sp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id="{E4B2E899-577F-4695-8BA0-73B57E0854CD}"/>
              </a:ext>
            </a:extLst>
          </p:cNvPr>
          <p:cNvSpPr/>
          <p:nvPr/>
        </p:nvSpPr>
        <p:spPr>
          <a:xfrm flipH="1">
            <a:off x="448056" y="1371600"/>
            <a:ext cx="841248" cy="3703320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840A2AA-147C-4B79-A809-F21BA90EBAB4}"/>
              </a:ext>
            </a:extLst>
          </p:cNvPr>
          <p:cNvCxnSpPr/>
          <p:nvPr/>
        </p:nvCxnSpPr>
        <p:spPr>
          <a:xfrm>
            <a:off x="5184648" y="1371600"/>
            <a:ext cx="1335024" cy="2057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AD30993-0468-4DE4-9721-E3816A0EC8B0}"/>
              </a:ext>
            </a:extLst>
          </p:cNvPr>
          <p:cNvCxnSpPr>
            <a:cxnSpLocks/>
          </p:cNvCxnSpPr>
          <p:nvPr/>
        </p:nvCxnSpPr>
        <p:spPr>
          <a:xfrm flipV="1">
            <a:off x="5184648" y="3429000"/>
            <a:ext cx="1335024" cy="2057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2718184-B8FB-4FFE-930C-737E4658CE78}"/>
              </a:ext>
            </a:extLst>
          </p:cNvPr>
          <p:cNvSpPr txBox="1"/>
          <p:nvPr/>
        </p:nvSpPr>
        <p:spPr>
          <a:xfrm>
            <a:off x="6940296" y="1284601"/>
            <a:ext cx="4803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Классификаторы видов разрешённого использования земельных участков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6BF76A-D847-4119-8854-4017AACA4C8A}"/>
              </a:ext>
            </a:extLst>
          </p:cNvPr>
          <p:cNvSpPr txBox="1"/>
          <p:nvPr/>
        </p:nvSpPr>
        <p:spPr>
          <a:xfrm>
            <a:off x="6940296" y="3511297"/>
            <a:ext cx="4672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государственной регистрации, кадастра и картографии от 10 ноября 2020 года № П/0412</a:t>
            </a:r>
          </a:p>
        </p:txBody>
      </p:sp>
    </p:spTree>
    <p:extLst>
      <p:ext uri="{BB962C8B-B14F-4D97-AF65-F5344CB8AC3E}">
        <p14:creationId xmlns:p14="http://schemas.microsoft.com/office/powerpoint/2010/main" val="10367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8FC96-4B62-473E-BEA8-3DD7D410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6710"/>
            <a:ext cx="9875520" cy="13563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Государственный пожарный надзор за обустройством противопожарных минерализованных полос и охранных зон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604C39-6408-4A63-B6F8-01984518A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32" y="1619943"/>
            <a:ext cx="11503256" cy="4572000"/>
          </a:xfrm>
        </p:spPr>
        <p:txBody>
          <a:bodyPr>
            <a:normAutofit/>
          </a:bodyPr>
          <a:lstStyle/>
          <a:p>
            <a:pPr indent="34290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вопросы: </a:t>
            </a:r>
          </a:p>
          <a:p>
            <a:pPr indent="0" algn="just">
              <a:lnSpc>
                <a:spcPts val="264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разночтение в п.63, п.70  «Правил противопожарного режима в Российской Федерации»,</a:t>
            </a:r>
          </a:p>
          <a:p>
            <a:pPr indent="0" algn="just">
              <a:lnSpc>
                <a:spcPts val="264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правоприменительная практика органов государственного пожарного надзора,</a:t>
            </a:r>
          </a:p>
          <a:p>
            <a:pPr indent="0" algn="just">
              <a:lnSpc>
                <a:spcPts val="264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неопределенность границ населенных пунктов и прилегающих территорий.</a:t>
            </a:r>
          </a:p>
          <a:p>
            <a:pPr indent="342900" algn="just">
              <a:lnSpc>
                <a:spcPct val="100000"/>
              </a:lnSpc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18" y="3449090"/>
            <a:ext cx="9123217" cy="326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0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960F-45B9-4A2B-929C-D4B5EB00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Муниципальный контроль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9E540-E54E-4D00-809F-86C4408B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504170" cy="40386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— деятельность органов местного самоуправления, уполномоченных в соответствии с федеральными законами на организацию и проведение на территории муниципального образования проверок соблюдения юридическими лицами, индивидуальными предпринимателями требований, установленных муниципальными правовыми актами, а также требований, установленных федеральными законами, законами субъектов Российской Федерации, в случаях, если соответствующие виды контроля относятся к вопросам местного значения.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0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31E37-865B-49F4-B435-B1F99255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муниципального 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109B90-119A-4163-9214-FE66A2645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Законность и обоснованность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Стимулирование добросовестного соблюдения обязательных требований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Соразмерность вмешательства в деятельность контролируемых лиц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Охрана прав и законных интересов, уважение достоинства личности, деловой репутации контролируемых лиц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Недопустимость злоупотребления правом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Соблюдение охраняемой законом тайны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Открытость и доступность информации об организации и осуществлении муниципального контроля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Оперативность при осуществлении муниципального контроля</a:t>
            </a:r>
            <a:endPara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18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A901C-5B31-49EA-8988-5A46A3A2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270" y="438150"/>
            <a:ext cx="9875520" cy="1356360"/>
          </a:xfrm>
        </p:spPr>
        <p:txBody>
          <a:bodyPr/>
          <a:lstStyle/>
          <a:p>
            <a:pPr algn="ctr"/>
            <a:r>
              <a:rPr lang="ru-RU" dirty="0"/>
              <a:t>Предмет муниципального 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4FF7E-A030-4F75-97C2-A3D9C6F1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облюдение контролируемыми лицами обязательных требований, установленных нормативными правовыми актами;</a:t>
            </a:r>
          </a:p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облюдение (реализация) требований, содержащихся в разрешительных документах;</a:t>
            </a:r>
          </a:p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облюдение требований документов, исполнение которых является необходимым в соответствии с законодательством Российской Федерации;</a:t>
            </a:r>
          </a:p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сполнение решений, принимаемых по результатам контрольных (надзорных)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67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8FC96-4B62-473E-BEA8-3DD7D410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6710"/>
            <a:ext cx="9875520" cy="1356360"/>
          </a:xfrm>
        </p:spPr>
        <p:txBody>
          <a:bodyPr/>
          <a:lstStyle/>
          <a:p>
            <a:pPr algn="ctr"/>
            <a:r>
              <a:rPr lang="ru-RU" dirty="0"/>
              <a:t>Объект муниципального 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604C39-6408-4A63-B6F8-01984518A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85950"/>
            <a:ext cx="11304270" cy="4572000"/>
          </a:xfrm>
        </p:spPr>
        <p:txBody>
          <a:bodyPr>
            <a:normAutofit/>
          </a:bodyPr>
          <a:lstStyle/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еятельность, действия (бездействие) граждан и организаций, в рамках которых должны соблюдаться обязательные требования, в том числе предъявляемые к гражданам и организациям, осуществляющим деятельность, действия (бездействие);</a:t>
            </a:r>
          </a:p>
          <a:p>
            <a:pPr indent="3429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 граждан и организаций, в том числе продукция (товары), работы и услуги, к которым предъявляются обязательные требования;</a:t>
            </a:r>
          </a:p>
          <a:p>
            <a:pPr indent="34290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Здания, помещения, сооружения, линейные объекты, территории, включая водные, земельные и лесные участки, оборудование, устройства, предметы, материалы, транспортные средства, компоненты природной среды, природные и природно-антропогенные объекты, другие объекты, которыми граждане и организации владеют и (или) пользуются, компоненты природной среды, природные и природно-антропогенные объекты, не находящиеся во владении и (или) пользовании граждан или организаций, к которым предъявляются обязательные требования (далее - производственные объекты).</a:t>
            </a:r>
          </a:p>
        </p:txBody>
      </p:sp>
    </p:spTree>
    <p:extLst>
      <p:ext uri="{BB962C8B-B14F-4D97-AF65-F5344CB8AC3E}">
        <p14:creationId xmlns:p14="http://schemas.microsoft.com/office/powerpoint/2010/main" val="41296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D322D-A111-4031-863A-5399A3EB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Генплан населённого пункта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A3094-757F-4CEC-A849-EBCF0DEA9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704" y="1792224"/>
            <a:ext cx="9872871" cy="40386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Генеральный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генплан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проектный документ, на основании которого осуществляется планировка, застройка и другие виды градостроительного освоения территории.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Bef>
                <a:spcPts val="1050"/>
              </a:spcBef>
              <a:spcAft>
                <a:spcPts val="80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Генеральный план должен содержать: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оложение о территориальном планировании;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арту планируемого размещения объектов местного значения поселения или городского округа;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арту границ населенных пунктов (в том числе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границ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образуемых населенных пунктов), входящих в состав поселения или городского округа;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арту функциональных зон поселения или городского округа.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6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8D028-8A55-40C4-B3BD-D84518A34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79248"/>
            <a:ext cx="9875520" cy="1356360"/>
          </a:xfrm>
        </p:spPr>
        <p:txBody>
          <a:bodyPr/>
          <a:lstStyle/>
          <a:p>
            <a:pPr algn="ctr"/>
            <a:r>
              <a:rPr lang="ru-RU" dirty="0"/>
              <a:t>Зонирование территорий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300BEE-47F6-4BBA-B4BF-93908E6B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1078992"/>
            <a:ext cx="10277856" cy="537667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радостроительное зонирование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зонирование территорий муниципальных образований в целях определения территориальных зон и установления градостроительных регламентов;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ерриториальные зоны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зоны, для которых в правилах землепользования и застройки определены границы и установлены градостроительные регламенты;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Жилые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общественно-деловые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производственные зоны, зоны инженерной и транспортной инфраструктур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сельскохозяйственного использования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рекреационного назначения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особо охраняемых территорий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специального назначения, зоны размещения военных объектов и иные виды территориальных зон.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82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C30FB-19F5-4B67-840C-0E077353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49840" cy="1356360"/>
          </a:xfrm>
        </p:spPr>
        <p:txBody>
          <a:bodyPr/>
          <a:lstStyle/>
          <a:p>
            <a:pPr algn="ctr"/>
            <a:r>
              <a:rPr lang="ru-RU" dirty="0"/>
              <a:t>Правила землепользования и застройки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A03C5-094F-4253-AAF7-CF3A60259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ПЗЗ: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устойчивого развития территорий муниципальных образований,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окружающей среды и объектов культурного наследия;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планировки территорий муниципальных образований;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физических и юридических лиц, в том числе правообладателей земельных участков и объектов капитального строительства;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привлечения инвестиций, в том числе путем предоставления возможности выбора наиболее эффективных видов разрешенного использования земельных участков и объектов капитального строительства.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48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1895E-AD63-4A80-923B-A700DFDEE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ПЗЗ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7FBBA-8984-49C6-8361-B5C44F047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орядок их применения и внесения изменений в указанные правила;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арта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градостроительного зонирования;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радостроительные регламенты;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проведении общественных обсуждений или публичных слушаний по вопросам землепользования и застройки.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признал, что ПЗЗ должны соответствовать генплану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сли вдруг 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власти пытаются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поменять 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ПЗЗ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том, что изменения противоречат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Генеральному плану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такие изменения </a:t>
            </a:r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обжаловать. </a:t>
            </a:r>
            <a:endParaRPr lang="ru-RU" sz="2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6895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558</TotalTime>
  <Words>607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</vt:lpstr>
      <vt:lpstr>Базис</vt:lpstr>
      <vt:lpstr>Некоторые вопросы муниципального контроля</vt:lpstr>
      <vt:lpstr>Муниципальный контроль</vt:lpstr>
      <vt:lpstr>Принципы муниципального контроля</vt:lpstr>
      <vt:lpstr>Предмет муниципального контроля</vt:lpstr>
      <vt:lpstr>Объект муниципального контроля</vt:lpstr>
      <vt:lpstr>Генплан населённого пункта</vt:lpstr>
      <vt:lpstr>Зонирование территорий</vt:lpstr>
      <vt:lpstr>Правила землепользования и застройки</vt:lpstr>
      <vt:lpstr>Структура ПЗЗ</vt:lpstr>
      <vt:lpstr>Презентация PowerPoint</vt:lpstr>
      <vt:lpstr>Государственный пожарный надзор за обустройством противопожарных минерализованных полос и охранных зон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вопросы муниципального контроля</dc:title>
  <dc:creator>Veronika Voronina</dc:creator>
  <cp:lastModifiedBy>Александра</cp:lastModifiedBy>
  <cp:revision>21</cp:revision>
  <dcterms:created xsi:type="dcterms:W3CDTF">2021-11-21T02:05:20Z</dcterms:created>
  <dcterms:modified xsi:type="dcterms:W3CDTF">2021-11-25T07:16:27Z</dcterms:modified>
</cp:coreProperties>
</file>