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2F6C46-85FE-49C9-980D-5FCE3BDF2122}" type="doc">
      <dgm:prSet loTypeId="urn:microsoft.com/office/officeart/2005/8/layout/cycle3" loCatId="cycle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837114-946C-4BB3-A68D-778AA2E8D557}">
      <dgm:prSet phldrT="[Текст]"/>
      <dgm:spPr/>
      <dgm:t>
        <a:bodyPr/>
        <a:lstStyle/>
        <a:p>
          <a:r>
            <a:rPr lang="ru-RU" u="sng" dirty="0" smtClean="0"/>
            <a:t>Профилактические мероприятия</a:t>
          </a:r>
        </a:p>
        <a:p>
          <a:r>
            <a:rPr lang="ru-RU" dirty="0" smtClean="0"/>
            <a:t>(оптимальный набор, связь с рисками)</a:t>
          </a:r>
          <a:endParaRPr lang="ru-RU" dirty="0"/>
        </a:p>
      </dgm:t>
    </dgm:pt>
    <dgm:pt modelId="{A7983942-67C8-47B6-BD7F-7510F0B88270}" type="parTrans" cxnId="{7DDA95B4-4689-43A6-AE55-9D3362D2D7E3}">
      <dgm:prSet/>
      <dgm:spPr/>
      <dgm:t>
        <a:bodyPr/>
        <a:lstStyle/>
        <a:p>
          <a:endParaRPr lang="ru-RU"/>
        </a:p>
      </dgm:t>
    </dgm:pt>
    <dgm:pt modelId="{45C4BF04-8256-4C2F-B6F4-80CCC995B1CA}" type="sibTrans" cxnId="{7DDA95B4-4689-43A6-AE55-9D3362D2D7E3}">
      <dgm:prSet/>
      <dgm:spPr/>
      <dgm:t>
        <a:bodyPr/>
        <a:lstStyle/>
        <a:p>
          <a:endParaRPr lang="ru-RU"/>
        </a:p>
      </dgm:t>
    </dgm:pt>
    <dgm:pt modelId="{622436F8-E036-4D30-ABAE-BA3031F48ECC}">
      <dgm:prSet phldrT="[Текст]"/>
      <dgm:spPr/>
      <dgm:t>
        <a:bodyPr/>
        <a:lstStyle/>
        <a:p>
          <a:pPr algn="ctr"/>
          <a:r>
            <a:rPr lang="ru-RU" u="sng" dirty="0" smtClean="0"/>
            <a:t>Инфраструктура</a:t>
          </a:r>
          <a:r>
            <a:rPr lang="ru-RU" dirty="0" smtClean="0"/>
            <a:t> </a:t>
          </a:r>
        </a:p>
        <a:p>
          <a:pPr algn="l"/>
          <a:r>
            <a:rPr lang="ru-RU" dirty="0" smtClean="0"/>
            <a:t>- Сайт</a:t>
          </a:r>
        </a:p>
        <a:p>
          <a:pPr algn="l"/>
          <a:r>
            <a:rPr lang="ru-RU" dirty="0" smtClean="0"/>
            <a:t>- </a:t>
          </a:r>
          <a:r>
            <a:rPr lang="ru-RU" dirty="0" err="1" smtClean="0"/>
            <a:t>Соцсети</a:t>
          </a:r>
          <a:endParaRPr lang="ru-RU" dirty="0" smtClean="0"/>
        </a:p>
        <a:p>
          <a:pPr algn="l"/>
          <a:r>
            <a:rPr lang="ru-RU" dirty="0" smtClean="0"/>
            <a:t>- </a:t>
          </a:r>
          <a:r>
            <a:rPr lang="ru-RU" dirty="0" err="1" smtClean="0"/>
            <a:t>Межвед</a:t>
          </a:r>
          <a:endParaRPr lang="ru-RU" dirty="0"/>
        </a:p>
      </dgm:t>
    </dgm:pt>
    <dgm:pt modelId="{B4D2E855-D5DD-4773-8F2C-638D34AA7743}" type="parTrans" cxnId="{A3062635-9CD6-4385-8C31-716F87AAF7F4}">
      <dgm:prSet/>
      <dgm:spPr/>
      <dgm:t>
        <a:bodyPr/>
        <a:lstStyle/>
        <a:p>
          <a:endParaRPr lang="ru-RU"/>
        </a:p>
      </dgm:t>
    </dgm:pt>
    <dgm:pt modelId="{EADCB4E0-B54B-42FB-9D7B-28C3965B125E}" type="sibTrans" cxnId="{A3062635-9CD6-4385-8C31-716F87AAF7F4}">
      <dgm:prSet/>
      <dgm:spPr/>
      <dgm:t>
        <a:bodyPr/>
        <a:lstStyle/>
        <a:p>
          <a:endParaRPr lang="ru-RU"/>
        </a:p>
      </dgm:t>
    </dgm:pt>
    <dgm:pt modelId="{4A4DF33D-EADD-45FA-A5DC-B14AF85E5A8B}">
      <dgm:prSet phldrT="[Текст]"/>
      <dgm:spPr/>
      <dgm:t>
        <a:bodyPr/>
        <a:lstStyle/>
        <a:p>
          <a:pPr algn="ctr"/>
          <a:r>
            <a:rPr lang="ru-RU" u="sng" dirty="0" smtClean="0"/>
            <a:t>Данные</a:t>
          </a:r>
        </a:p>
        <a:p>
          <a:pPr algn="l"/>
          <a:r>
            <a:rPr lang="ru-RU" dirty="0" smtClean="0"/>
            <a:t>- О КЛ</a:t>
          </a:r>
        </a:p>
        <a:p>
          <a:pPr algn="l"/>
          <a:r>
            <a:rPr lang="ru-RU" dirty="0" smtClean="0"/>
            <a:t>- Состояние соблюдения (добросовестные и нет)</a:t>
          </a:r>
        </a:p>
        <a:p>
          <a:pPr algn="l"/>
          <a:r>
            <a:rPr lang="ru-RU" dirty="0" smtClean="0"/>
            <a:t>- Источники, порядок работы </a:t>
          </a:r>
        </a:p>
      </dgm:t>
    </dgm:pt>
    <dgm:pt modelId="{3106C3E8-7A85-47E7-8E51-3A10D3CB3193}" type="parTrans" cxnId="{95C98A65-4DFA-498B-A23C-C06B8A6906DA}">
      <dgm:prSet/>
      <dgm:spPr/>
      <dgm:t>
        <a:bodyPr/>
        <a:lstStyle/>
        <a:p>
          <a:endParaRPr lang="ru-RU"/>
        </a:p>
      </dgm:t>
    </dgm:pt>
    <dgm:pt modelId="{D6CA9E16-C08C-4402-A5ED-54E3DCF52C1F}" type="sibTrans" cxnId="{95C98A65-4DFA-498B-A23C-C06B8A6906DA}">
      <dgm:prSet/>
      <dgm:spPr/>
      <dgm:t>
        <a:bodyPr/>
        <a:lstStyle/>
        <a:p>
          <a:endParaRPr lang="ru-RU"/>
        </a:p>
      </dgm:t>
    </dgm:pt>
    <dgm:pt modelId="{508D6F34-7B13-4B9C-934E-775895D43B53}">
      <dgm:prSet phldrT="[Текст]"/>
      <dgm:spPr/>
      <dgm:t>
        <a:bodyPr/>
        <a:lstStyle/>
        <a:p>
          <a:pPr algn="ctr"/>
          <a:r>
            <a:rPr lang="ru-RU" u="sng" dirty="0" smtClean="0"/>
            <a:t>Управленческие решения</a:t>
          </a:r>
        </a:p>
        <a:p>
          <a:pPr algn="l"/>
          <a:r>
            <a:rPr lang="ru-RU" dirty="0" smtClean="0"/>
            <a:t>- Планирование КНМ и ПМ</a:t>
          </a:r>
        </a:p>
        <a:p>
          <a:pPr algn="l"/>
          <a:r>
            <a:rPr lang="ru-RU" dirty="0" smtClean="0"/>
            <a:t>- Изменения в регулировании</a:t>
          </a:r>
        </a:p>
      </dgm:t>
    </dgm:pt>
    <dgm:pt modelId="{F7FAC54D-2874-44CF-A1C4-F5003A8960D2}" type="parTrans" cxnId="{94B8109F-A5BE-40E6-B425-8830EAFBFEEB}">
      <dgm:prSet/>
      <dgm:spPr/>
      <dgm:t>
        <a:bodyPr/>
        <a:lstStyle/>
        <a:p>
          <a:endParaRPr lang="ru-RU"/>
        </a:p>
      </dgm:t>
    </dgm:pt>
    <dgm:pt modelId="{4DC64E0F-BC3C-4A31-A1C4-3C9ACFF66559}" type="sibTrans" cxnId="{94B8109F-A5BE-40E6-B425-8830EAFBFEEB}">
      <dgm:prSet/>
      <dgm:spPr/>
      <dgm:t>
        <a:bodyPr/>
        <a:lstStyle/>
        <a:p>
          <a:endParaRPr lang="ru-RU"/>
        </a:p>
      </dgm:t>
    </dgm:pt>
    <dgm:pt modelId="{F3416F3C-885F-4648-8967-17463276F470}">
      <dgm:prSet phldrT="[Текст]"/>
      <dgm:spPr/>
      <dgm:t>
        <a:bodyPr/>
        <a:lstStyle/>
        <a:p>
          <a:r>
            <a:rPr lang="ru-RU" u="sng" dirty="0" smtClean="0"/>
            <a:t>Оценка эффективности профилактики</a:t>
          </a:r>
        </a:p>
      </dgm:t>
    </dgm:pt>
    <dgm:pt modelId="{92439B15-F91F-41F2-84A9-822863353045}" type="parTrans" cxnId="{5F6FCD07-0AA5-4AB9-8FF6-AFB1F690131B}">
      <dgm:prSet/>
      <dgm:spPr/>
      <dgm:t>
        <a:bodyPr/>
        <a:lstStyle/>
        <a:p>
          <a:endParaRPr lang="ru-RU"/>
        </a:p>
      </dgm:t>
    </dgm:pt>
    <dgm:pt modelId="{626B60C9-BFF4-45EF-8A03-FBB366D0B440}" type="sibTrans" cxnId="{5F6FCD07-0AA5-4AB9-8FF6-AFB1F690131B}">
      <dgm:prSet/>
      <dgm:spPr/>
      <dgm:t>
        <a:bodyPr/>
        <a:lstStyle/>
        <a:p>
          <a:endParaRPr lang="ru-RU"/>
        </a:p>
      </dgm:t>
    </dgm:pt>
    <dgm:pt modelId="{1D9F5881-31E3-412F-904D-A3D699174DFE}" type="pres">
      <dgm:prSet presAssocID="{482F6C46-85FE-49C9-980D-5FCE3BDF212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D61447-238A-4908-97C7-EC842D643E20}" type="pres">
      <dgm:prSet presAssocID="{482F6C46-85FE-49C9-980D-5FCE3BDF2122}" presName="cycle" presStyleCnt="0"/>
      <dgm:spPr/>
    </dgm:pt>
    <dgm:pt modelId="{4298AF89-3734-4612-91B5-39E7049469CF}" type="pres">
      <dgm:prSet presAssocID="{72837114-946C-4BB3-A68D-778AA2E8D557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194F9B-0AC0-46C1-8A62-02252BFFA214}" type="pres">
      <dgm:prSet presAssocID="{45C4BF04-8256-4C2F-B6F4-80CCC995B1CA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1D4DA4B6-0ACF-466C-8C58-F9AA372381CD}" type="pres">
      <dgm:prSet presAssocID="{622436F8-E036-4D30-ABAE-BA3031F48ECC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9F0153-9728-4CDA-AD29-2101712F13EB}" type="pres">
      <dgm:prSet presAssocID="{4A4DF33D-EADD-45FA-A5DC-B14AF85E5A8B}" presName="nodeFollowingNodes" presStyleLbl="node1" presStyleIdx="2" presStyleCnt="5" custRadScaleRad="97114" custRadScaleInc="-192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D5F253-2102-4F1C-A4D6-CA9AB8D66A18}" type="pres">
      <dgm:prSet presAssocID="{508D6F34-7B13-4B9C-934E-775895D43B53}" presName="nodeFollowingNodes" presStyleLbl="node1" presStyleIdx="3" presStyleCnt="5" custRadScaleRad="106970" custRadScaleInc="27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F3DB2F-F819-4A22-A450-0E1B49FA08FB}" type="pres">
      <dgm:prSet presAssocID="{F3416F3C-885F-4648-8967-17463276F470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BFE472-D394-4595-BDF3-B912D6372A2C}" type="presOf" srcId="{4A4DF33D-EADD-45FA-A5DC-B14AF85E5A8B}" destId="{E39F0153-9728-4CDA-AD29-2101712F13EB}" srcOrd="0" destOrd="0" presId="urn:microsoft.com/office/officeart/2005/8/layout/cycle3"/>
    <dgm:cxn modelId="{74889176-5686-4CFF-970C-877222706F92}" type="presOf" srcId="{622436F8-E036-4D30-ABAE-BA3031F48ECC}" destId="{1D4DA4B6-0ACF-466C-8C58-F9AA372381CD}" srcOrd="0" destOrd="0" presId="urn:microsoft.com/office/officeart/2005/8/layout/cycle3"/>
    <dgm:cxn modelId="{5F6FCD07-0AA5-4AB9-8FF6-AFB1F690131B}" srcId="{482F6C46-85FE-49C9-980D-5FCE3BDF2122}" destId="{F3416F3C-885F-4648-8967-17463276F470}" srcOrd="4" destOrd="0" parTransId="{92439B15-F91F-41F2-84A9-822863353045}" sibTransId="{626B60C9-BFF4-45EF-8A03-FBB366D0B440}"/>
    <dgm:cxn modelId="{7DDA95B4-4689-43A6-AE55-9D3362D2D7E3}" srcId="{482F6C46-85FE-49C9-980D-5FCE3BDF2122}" destId="{72837114-946C-4BB3-A68D-778AA2E8D557}" srcOrd="0" destOrd="0" parTransId="{A7983942-67C8-47B6-BD7F-7510F0B88270}" sibTransId="{45C4BF04-8256-4C2F-B6F4-80CCC995B1CA}"/>
    <dgm:cxn modelId="{0563450A-8249-4D6F-A3A7-6778D9770E90}" type="presOf" srcId="{482F6C46-85FE-49C9-980D-5FCE3BDF2122}" destId="{1D9F5881-31E3-412F-904D-A3D699174DFE}" srcOrd="0" destOrd="0" presId="urn:microsoft.com/office/officeart/2005/8/layout/cycle3"/>
    <dgm:cxn modelId="{47C62DE5-A64B-44B9-90B3-B86251881A36}" type="presOf" srcId="{F3416F3C-885F-4648-8967-17463276F470}" destId="{49F3DB2F-F819-4A22-A450-0E1B49FA08FB}" srcOrd="0" destOrd="0" presId="urn:microsoft.com/office/officeart/2005/8/layout/cycle3"/>
    <dgm:cxn modelId="{10633521-FA79-4135-BF99-0FA0E1A076E5}" type="presOf" srcId="{72837114-946C-4BB3-A68D-778AA2E8D557}" destId="{4298AF89-3734-4612-91B5-39E7049469CF}" srcOrd="0" destOrd="0" presId="urn:microsoft.com/office/officeart/2005/8/layout/cycle3"/>
    <dgm:cxn modelId="{94B8109F-A5BE-40E6-B425-8830EAFBFEEB}" srcId="{482F6C46-85FE-49C9-980D-5FCE3BDF2122}" destId="{508D6F34-7B13-4B9C-934E-775895D43B53}" srcOrd="3" destOrd="0" parTransId="{F7FAC54D-2874-44CF-A1C4-F5003A8960D2}" sibTransId="{4DC64E0F-BC3C-4A31-A1C4-3C9ACFF66559}"/>
    <dgm:cxn modelId="{A3062635-9CD6-4385-8C31-716F87AAF7F4}" srcId="{482F6C46-85FE-49C9-980D-5FCE3BDF2122}" destId="{622436F8-E036-4D30-ABAE-BA3031F48ECC}" srcOrd="1" destOrd="0" parTransId="{B4D2E855-D5DD-4773-8F2C-638D34AA7743}" sibTransId="{EADCB4E0-B54B-42FB-9D7B-28C3965B125E}"/>
    <dgm:cxn modelId="{DC7931CA-2C7C-4461-83BE-0E758B4D36CD}" type="presOf" srcId="{45C4BF04-8256-4C2F-B6F4-80CCC995B1CA}" destId="{C8194F9B-0AC0-46C1-8A62-02252BFFA214}" srcOrd="0" destOrd="0" presId="urn:microsoft.com/office/officeart/2005/8/layout/cycle3"/>
    <dgm:cxn modelId="{D0F08A48-8CCC-43DD-B65D-F0A8565A4EA0}" type="presOf" srcId="{508D6F34-7B13-4B9C-934E-775895D43B53}" destId="{D6D5F253-2102-4F1C-A4D6-CA9AB8D66A18}" srcOrd="0" destOrd="0" presId="urn:microsoft.com/office/officeart/2005/8/layout/cycle3"/>
    <dgm:cxn modelId="{95C98A65-4DFA-498B-A23C-C06B8A6906DA}" srcId="{482F6C46-85FE-49C9-980D-5FCE3BDF2122}" destId="{4A4DF33D-EADD-45FA-A5DC-B14AF85E5A8B}" srcOrd="2" destOrd="0" parTransId="{3106C3E8-7A85-47E7-8E51-3A10D3CB3193}" sibTransId="{D6CA9E16-C08C-4402-A5ED-54E3DCF52C1F}"/>
    <dgm:cxn modelId="{2CE07093-8257-431C-8E3D-AAE13A53476F}" type="presParOf" srcId="{1D9F5881-31E3-412F-904D-A3D699174DFE}" destId="{BCD61447-238A-4908-97C7-EC842D643E20}" srcOrd="0" destOrd="0" presId="urn:microsoft.com/office/officeart/2005/8/layout/cycle3"/>
    <dgm:cxn modelId="{9D9BA8D7-71BF-444B-9923-C9F899D9DC83}" type="presParOf" srcId="{BCD61447-238A-4908-97C7-EC842D643E20}" destId="{4298AF89-3734-4612-91B5-39E7049469CF}" srcOrd="0" destOrd="0" presId="urn:microsoft.com/office/officeart/2005/8/layout/cycle3"/>
    <dgm:cxn modelId="{B59ED510-D2DA-407D-A27A-7B1BA9CE6C73}" type="presParOf" srcId="{BCD61447-238A-4908-97C7-EC842D643E20}" destId="{C8194F9B-0AC0-46C1-8A62-02252BFFA214}" srcOrd="1" destOrd="0" presId="urn:microsoft.com/office/officeart/2005/8/layout/cycle3"/>
    <dgm:cxn modelId="{C9B0D312-5766-4904-80FD-D179A81DAC88}" type="presParOf" srcId="{BCD61447-238A-4908-97C7-EC842D643E20}" destId="{1D4DA4B6-0ACF-466C-8C58-F9AA372381CD}" srcOrd="2" destOrd="0" presId="urn:microsoft.com/office/officeart/2005/8/layout/cycle3"/>
    <dgm:cxn modelId="{94B4FB57-0D95-4070-A145-C2C3FF091E55}" type="presParOf" srcId="{BCD61447-238A-4908-97C7-EC842D643E20}" destId="{E39F0153-9728-4CDA-AD29-2101712F13EB}" srcOrd="3" destOrd="0" presId="urn:microsoft.com/office/officeart/2005/8/layout/cycle3"/>
    <dgm:cxn modelId="{FFD131B0-2536-4B35-979A-6D2DC90C3BEB}" type="presParOf" srcId="{BCD61447-238A-4908-97C7-EC842D643E20}" destId="{D6D5F253-2102-4F1C-A4D6-CA9AB8D66A18}" srcOrd="4" destOrd="0" presId="urn:microsoft.com/office/officeart/2005/8/layout/cycle3"/>
    <dgm:cxn modelId="{9CDFC086-27DE-4476-B9CF-B6BB7FF06186}" type="presParOf" srcId="{BCD61447-238A-4908-97C7-EC842D643E20}" destId="{49F3DB2F-F819-4A22-A450-0E1B49FA08FB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220E8A-ABF4-4AC4-BCDC-F6CD7622F1C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624CAB-D1AC-48B6-B9B4-02097E1D32B0}">
      <dgm:prSet phldrT="[Текст]"/>
      <dgm:spPr/>
      <dgm:t>
        <a:bodyPr/>
        <a:lstStyle/>
        <a:p>
          <a:r>
            <a:rPr lang="ru-RU" dirty="0" smtClean="0"/>
            <a:t>Положение о виде контроля</a:t>
          </a:r>
          <a:endParaRPr lang="ru-RU" dirty="0"/>
        </a:p>
      </dgm:t>
    </dgm:pt>
    <dgm:pt modelId="{41B699AB-7068-46D5-8FDB-768FBBC9F010}" type="parTrans" cxnId="{EB169428-52F3-4C32-A1E5-E3EAC19F0858}">
      <dgm:prSet/>
      <dgm:spPr/>
      <dgm:t>
        <a:bodyPr/>
        <a:lstStyle/>
        <a:p>
          <a:endParaRPr lang="ru-RU"/>
        </a:p>
      </dgm:t>
    </dgm:pt>
    <dgm:pt modelId="{2CFEB938-5106-46DC-9FCF-4AB94F70A05F}" type="sibTrans" cxnId="{EB169428-52F3-4C32-A1E5-E3EAC19F0858}">
      <dgm:prSet/>
      <dgm:spPr/>
      <dgm:t>
        <a:bodyPr/>
        <a:lstStyle/>
        <a:p>
          <a:endParaRPr lang="ru-RU"/>
        </a:p>
      </dgm:t>
    </dgm:pt>
    <dgm:pt modelId="{FC46B8A5-B77F-409E-95D6-281F4594983A}">
      <dgm:prSet phldrT="[Текст]"/>
      <dgm:spPr/>
      <dgm:t>
        <a:bodyPr/>
        <a:lstStyle/>
        <a:p>
          <a:r>
            <a:rPr lang="ru-RU" dirty="0" smtClean="0"/>
            <a:t>По каждому виду контроля</a:t>
          </a:r>
          <a:endParaRPr lang="ru-RU" dirty="0"/>
        </a:p>
      </dgm:t>
    </dgm:pt>
    <dgm:pt modelId="{4DBCE6A5-BE42-4528-8CAA-256584250D52}" type="parTrans" cxnId="{AF7CF39B-7A62-4A54-919A-E1CD09A275A7}">
      <dgm:prSet/>
      <dgm:spPr/>
      <dgm:t>
        <a:bodyPr/>
        <a:lstStyle/>
        <a:p>
          <a:endParaRPr lang="ru-RU"/>
        </a:p>
      </dgm:t>
    </dgm:pt>
    <dgm:pt modelId="{07B71EAF-55DA-46D6-B00F-E828C3DA7744}" type="sibTrans" cxnId="{AF7CF39B-7A62-4A54-919A-E1CD09A275A7}">
      <dgm:prSet/>
      <dgm:spPr/>
      <dgm:t>
        <a:bodyPr/>
        <a:lstStyle/>
        <a:p>
          <a:endParaRPr lang="ru-RU"/>
        </a:p>
      </dgm:t>
    </dgm:pt>
    <dgm:pt modelId="{2B812590-96D7-476F-A224-D0D3DE96D205}">
      <dgm:prSet phldrT="[Текст]"/>
      <dgm:spPr/>
      <dgm:t>
        <a:bodyPr/>
        <a:lstStyle/>
        <a:p>
          <a:r>
            <a:rPr lang="ru-RU" dirty="0" smtClean="0"/>
            <a:t>Порядок осуществления ПМ (</a:t>
          </a:r>
          <a:r>
            <a:rPr lang="ru-RU" i="1" dirty="0" smtClean="0"/>
            <a:t>что указано в ФЗ о виде</a:t>
          </a:r>
          <a:r>
            <a:rPr lang="ru-RU" dirty="0" smtClean="0"/>
            <a:t>)</a:t>
          </a:r>
          <a:endParaRPr lang="ru-RU" dirty="0"/>
        </a:p>
      </dgm:t>
    </dgm:pt>
    <dgm:pt modelId="{9382CA57-B7B8-458A-97EC-DE30799DBBE7}" type="parTrans" cxnId="{80A2C49B-352D-4E1E-B038-A412326150B4}">
      <dgm:prSet/>
      <dgm:spPr/>
      <dgm:t>
        <a:bodyPr/>
        <a:lstStyle/>
        <a:p>
          <a:endParaRPr lang="ru-RU"/>
        </a:p>
      </dgm:t>
    </dgm:pt>
    <dgm:pt modelId="{A11DA3A3-ECCD-4A8B-AF19-858764B50F3C}" type="sibTrans" cxnId="{80A2C49B-352D-4E1E-B038-A412326150B4}">
      <dgm:prSet/>
      <dgm:spPr/>
      <dgm:t>
        <a:bodyPr/>
        <a:lstStyle/>
        <a:p>
          <a:endParaRPr lang="ru-RU"/>
        </a:p>
      </dgm:t>
    </dgm:pt>
    <dgm:pt modelId="{768D57F9-3E3F-4504-9F94-CE48F5232609}">
      <dgm:prSet phldrT="[Текст]"/>
      <dgm:spPr/>
      <dgm:t>
        <a:bodyPr/>
        <a:lstStyle/>
        <a:p>
          <a:r>
            <a:rPr lang="ru-RU" dirty="0" smtClean="0"/>
            <a:t>Программа профилактики</a:t>
          </a:r>
          <a:endParaRPr lang="ru-RU" dirty="0"/>
        </a:p>
      </dgm:t>
    </dgm:pt>
    <dgm:pt modelId="{35FE1F84-63F7-4E22-9A12-ADEF849967A7}" type="parTrans" cxnId="{5E53FD27-FFC4-413F-AF29-37FE104470B0}">
      <dgm:prSet/>
      <dgm:spPr/>
      <dgm:t>
        <a:bodyPr/>
        <a:lstStyle/>
        <a:p>
          <a:endParaRPr lang="ru-RU"/>
        </a:p>
      </dgm:t>
    </dgm:pt>
    <dgm:pt modelId="{D4888B89-8AE4-4D96-8F1C-A8439E423276}" type="sibTrans" cxnId="{5E53FD27-FFC4-413F-AF29-37FE104470B0}">
      <dgm:prSet/>
      <dgm:spPr/>
      <dgm:t>
        <a:bodyPr/>
        <a:lstStyle/>
        <a:p>
          <a:endParaRPr lang="ru-RU"/>
        </a:p>
      </dgm:t>
    </dgm:pt>
    <dgm:pt modelId="{59072797-445B-46CF-8418-85700D138E97}">
      <dgm:prSet phldrT="[Текст]"/>
      <dgm:spPr/>
      <dgm:t>
        <a:bodyPr/>
        <a:lstStyle/>
        <a:p>
          <a:r>
            <a:rPr lang="ru-RU" dirty="0" smtClean="0"/>
            <a:t>ПМ (из числа утвержденных положением)</a:t>
          </a:r>
          <a:endParaRPr lang="ru-RU" dirty="0"/>
        </a:p>
      </dgm:t>
    </dgm:pt>
    <dgm:pt modelId="{A450CD2E-C358-4BA9-BA24-0F60E61508E5}" type="parTrans" cxnId="{FEBA08E9-3503-43D4-86C6-2D030876F643}">
      <dgm:prSet/>
      <dgm:spPr/>
      <dgm:t>
        <a:bodyPr/>
        <a:lstStyle/>
        <a:p>
          <a:endParaRPr lang="ru-RU"/>
        </a:p>
      </dgm:t>
    </dgm:pt>
    <dgm:pt modelId="{9BDDF07C-F7D5-4D9F-9ABE-D50B0A44522D}" type="sibTrans" cxnId="{FEBA08E9-3503-43D4-86C6-2D030876F643}">
      <dgm:prSet/>
      <dgm:spPr/>
      <dgm:t>
        <a:bodyPr/>
        <a:lstStyle/>
        <a:p>
          <a:endParaRPr lang="ru-RU"/>
        </a:p>
      </dgm:t>
    </dgm:pt>
    <dgm:pt modelId="{BB9A93CF-E9EF-466B-8E16-ED56C723C9CF}">
      <dgm:prSet phldrT="[Текст]"/>
      <dgm:spPr/>
      <dgm:t>
        <a:bodyPr/>
        <a:lstStyle/>
        <a:p>
          <a:endParaRPr lang="ru-RU" dirty="0"/>
        </a:p>
      </dgm:t>
    </dgm:pt>
    <dgm:pt modelId="{2AB95986-7338-4D82-9C8A-564E7E215D08}" type="parTrans" cxnId="{8F7121D4-AD96-4DD5-BC9E-AE29CB86D03C}">
      <dgm:prSet/>
      <dgm:spPr/>
      <dgm:t>
        <a:bodyPr/>
        <a:lstStyle/>
        <a:p>
          <a:endParaRPr lang="ru-RU"/>
        </a:p>
      </dgm:t>
    </dgm:pt>
    <dgm:pt modelId="{3DDA4E85-3B8C-4371-ADB5-6BF5CC914BD7}" type="sibTrans" cxnId="{8F7121D4-AD96-4DD5-BC9E-AE29CB86D03C}">
      <dgm:prSet/>
      <dgm:spPr/>
      <dgm:t>
        <a:bodyPr/>
        <a:lstStyle/>
        <a:p>
          <a:endParaRPr lang="ru-RU"/>
        </a:p>
      </dgm:t>
    </dgm:pt>
    <dgm:pt modelId="{C82745C3-6E17-4DFA-92A2-E30B67D3BA5F}">
      <dgm:prSet phldrT="[Текст]"/>
      <dgm:spPr/>
      <dgm:t>
        <a:bodyPr/>
        <a:lstStyle/>
        <a:p>
          <a:endParaRPr lang="ru-RU" dirty="0"/>
        </a:p>
      </dgm:t>
    </dgm:pt>
    <dgm:pt modelId="{EAA91176-BA99-4717-BAED-6F70BA90F02F}" type="parTrans" cxnId="{2D8C11FE-2589-449F-92A1-FF19004FBC48}">
      <dgm:prSet/>
      <dgm:spPr/>
      <dgm:t>
        <a:bodyPr/>
        <a:lstStyle/>
        <a:p>
          <a:endParaRPr lang="ru-RU"/>
        </a:p>
      </dgm:t>
    </dgm:pt>
    <dgm:pt modelId="{C2FC39C9-6A0F-4B40-B3E9-629D427E738E}" type="sibTrans" cxnId="{2D8C11FE-2589-449F-92A1-FF19004FBC48}">
      <dgm:prSet/>
      <dgm:spPr/>
      <dgm:t>
        <a:bodyPr/>
        <a:lstStyle/>
        <a:p>
          <a:endParaRPr lang="ru-RU"/>
        </a:p>
      </dgm:t>
    </dgm:pt>
    <dgm:pt modelId="{21F986F6-ECFE-496C-A06E-822A1C2F0C42}">
      <dgm:prSet phldrT="[Текст]"/>
      <dgm:spPr/>
      <dgm:t>
        <a:bodyPr/>
        <a:lstStyle/>
        <a:p>
          <a:r>
            <a:rPr lang="ru-RU" dirty="0" smtClean="0"/>
            <a:t>Виды ПМ (</a:t>
          </a:r>
          <a:r>
            <a:rPr lang="ru-RU" i="1" dirty="0" smtClean="0"/>
            <a:t>с учетом обязательных</a:t>
          </a:r>
          <a:r>
            <a:rPr lang="ru-RU" dirty="0" smtClean="0"/>
            <a:t>)</a:t>
          </a:r>
          <a:endParaRPr lang="ru-RU" dirty="0"/>
        </a:p>
      </dgm:t>
    </dgm:pt>
    <dgm:pt modelId="{F28396EB-E030-45AC-BAFD-6EC899686FBB}" type="parTrans" cxnId="{AD707718-17FA-4085-9D38-FB43678D4D2B}">
      <dgm:prSet/>
      <dgm:spPr/>
      <dgm:t>
        <a:bodyPr/>
        <a:lstStyle/>
        <a:p>
          <a:endParaRPr lang="ru-RU"/>
        </a:p>
      </dgm:t>
    </dgm:pt>
    <dgm:pt modelId="{64846E97-FF8D-4EE3-AFF9-BA41FC8EE34F}" type="sibTrans" cxnId="{AD707718-17FA-4085-9D38-FB43678D4D2B}">
      <dgm:prSet/>
      <dgm:spPr/>
      <dgm:t>
        <a:bodyPr/>
        <a:lstStyle/>
        <a:p>
          <a:endParaRPr lang="ru-RU"/>
        </a:p>
      </dgm:t>
    </dgm:pt>
    <dgm:pt modelId="{4264D4B1-131A-4F6F-98DB-C33E27EF00BF}">
      <dgm:prSet phldrT="[Текст]"/>
      <dgm:spPr/>
      <dgm:t>
        <a:bodyPr/>
        <a:lstStyle/>
        <a:p>
          <a:r>
            <a:rPr lang="ru-RU" dirty="0" smtClean="0"/>
            <a:t>Общие нормы о программе (ссылки на ФЗ 248 и ППРФ 990)</a:t>
          </a:r>
          <a:endParaRPr lang="ru-RU" dirty="0"/>
        </a:p>
      </dgm:t>
    </dgm:pt>
    <dgm:pt modelId="{77B987E7-FDC4-411E-8CDF-5A399A00A85F}" type="parTrans" cxnId="{E9A9B4B1-41CA-4749-8D9F-383F270D26B6}">
      <dgm:prSet/>
      <dgm:spPr/>
      <dgm:t>
        <a:bodyPr/>
        <a:lstStyle/>
        <a:p>
          <a:endParaRPr lang="ru-RU"/>
        </a:p>
      </dgm:t>
    </dgm:pt>
    <dgm:pt modelId="{4A6A027C-543F-4345-AC4B-EE6BAE936F3B}" type="sibTrans" cxnId="{E9A9B4B1-41CA-4749-8D9F-383F270D26B6}">
      <dgm:prSet/>
      <dgm:spPr/>
      <dgm:t>
        <a:bodyPr/>
        <a:lstStyle/>
        <a:p>
          <a:endParaRPr lang="ru-RU"/>
        </a:p>
      </dgm:t>
    </dgm:pt>
    <dgm:pt modelId="{1FCFE4D1-2127-4130-9B1E-A7F151DE1FB8}">
      <dgm:prSet phldrT="[Текст]"/>
      <dgm:spPr/>
      <dgm:t>
        <a:bodyPr/>
        <a:lstStyle/>
        <a:p>
          <a:r>
            <a:rPr lang="ru-RU" dirty="0" smtClean="0"/>
            <a:t>Порядок их осуществления (ПП РФ 990)</a:t>
          </a:r>
          <a:endParaRPr lang="ru-RU" dirty="0"/>
        </a:p>
      </dgm:t>
    </dgm:pt>
    <dgm:pt modelId="{5EF95926-3149-4E69-BF77-3A2FDE8A4ACA}" type="parTrans" cxnId="{98C74DBC-EE73-494E-BF60-2D3E04BFED0C}">
      <dgm:prSet/>
      <dgm:spPr/>
      <dgm:t>
        <a:bodyPr/>
        <a:lstStyle/>
        <a:p>
          <a:endParaRPr lang="ru-RU"/>
        </a:p>
      </dgm:t>
    </dgm:pt>
    <dgm:pt modelId="{2E7EFC5C-5A48-4D89-A3D8-E2908A62274F}" type="sibTrans" cxnId="{98C74DBC-EE73-494E-BF60-2D3E04BFED0C}">
      <dgm:prSet/>
      <dgm:spPr/>
      <dgm:t>
        <a:bodyPr/>
        <a:lstStyle/>
        <a:p>
          <a:endParaRPr lang="ru-RU"/>
        </a:p>
      </dgm:t>
    </dgm:pt>
    <dgm:pt modelId="{1AF4B140-BA2B-43B4-BB19-E114A48260CA}">
      <dgm:prSet phldrT="[Текст]"/>
      <dgm:spPr/>
      <dgm:t>
        <a:bodyPr/>
        <a:lstStyle/>
        <a:p>
          <a:r>
            <a:rPr lang="ru-RU" dirty="0" smtClean="0"/>
            <a:t>Показатели эффективности</a:t>
          </a:r>
          <a:endParaRPr lang="ru-RU" dirty="0"/>
        </a:p>
      </dgm:t>
    </dgm:pt>
    <dgm:pt modelId="{1EC6A0FA-FAFE-4041-9E62-C48E9AF3BD99}" type="parTrans" cxnId="{51542C4E-5E27-4811-9281-D9F4054BA042}">
      <dgm:prSet/>
      <dgm:spPr/>
      <dgm:t>
        <a:bodyPr/>
        <a:lstStyle/>
        <a:p>
          <a:endParaRPr lang="ru-RU"/>
        </a:p>
      </dgm:t>
    </dgm:pt>
    <dgm:pt modelId="{14EBA513-144B-4AB6-8384-E1EEB2705F3B}" type="sibTrans" cxnId="{51542C4E-5E27-4811-9281-D9F4054BA042}">
      <dgm:prSet/>
      <dgm:spPr/>
      <dgm:t>
        <a:bodyPr/>
        <a:lstStyle/>
        <a:p>
          <a:endParaRPr lang="ru-RU"/>
        </a:p>
      </dgm:t>
    </dgm:pt>
    <dgm:pt modelId="{C91C0E79-A17A-4FCB-B35B-D88B8F7F013A}">
      <dgm:prSet phldrT="[Текст]"/>
      <dgm:spPr/>
      <dgm:t>
        <a:bodyPr/>
        <a:lstStyle/>
        <a:p>
          <a:endParaRPr lang="ru-RU" dirty="0"/>
        </a:p>
      </dgm:t>
    </dgm:pt>
    <dgm:pt modelId="{1C0C27A8-173D-4CE5-874B-BDD46E3B13CE}" type="parTrans" cxnId="{3C37D263-45FA-4465-94BF-4E8F5D937346}">
      <dgm:prSet/>
      <dgm:spPr/>
      <dgm:t>
        <a:bodyPr/>
        <a:lstStyle/>
        <a:p>
          <a:endParaRPr lang="ru-RU"/>
        </a:p>
      </dgm:t>
    </dgm:pt>
    <dgm:pt modelId="{EB15C04F-B4F2-4889-89CB-F70B7EDCA430}" type="sibTrans" cxnId="{3C37D263-45FA-4465-94BF-4E8F5D937346}">
      <dgm:prSet/>
      <dgm:spPr/>
      <dgm:t>
        <a:bodyPr/>
        <a:lstStyle/>
        <a:p>
          <a:endParaRPr lang="ru-RU"/>
        </a:p>
      </dgm:t>
    </dgm:pt>
    <dgm:pt modelId="{648BDE4A-7DEE-4C65-B9A8-5D992CA4ED83}" type="pres">
      <dgm:prSet presAssocID="{21220E8A-ABF4-4AC4-BCDC-F6CD7622F1C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A9353E-18AC-45F4-B31B-C2FEA34BC641}" type="pres">
      <dgm:prSet presAssocID="{B6624CAB-D1AC-48B6-B9B4-02097E1D32B0}" presName="composite" presStyleCnt="0"/>
      <dgm:spPr/>
    </dgm:pt>
    <dgm:pt modelId="{73ED4FE4-9492-4C8A-829D-FED4FFC80713}" type="pres">
      <dgm:prSet presAssocID="{B6624CAB-D1AC-48B6-B9B4-02097E1D32B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DA0E60-2A66-41A5-A204-FD6AC214EA87}" type="pres">
      <dgm:prSet presAssocID="{B6624CAB-D1AC-48B6-B9B4-02097E1D32B0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02777-B6D6-434C-BCB3-EF11AF68FB91}" type="pres">
      <dgm:prSet presAssocID="{2CFEB938-5106-46DC-9FCF-4AB94F70A05F}" presName="space" presStyleCnt="0"/>
      <dgm:spPr/>
    </dgm:pt>
    <dgm:pt modelId="{B7A08799-E909-4356-B46C-32E4B98A381E}" type="pres">
      <dgm:prSet presAssocID="{768D57F9-3E3F-4504-9F94-CE48F5232609}" presName="composite" presStyleCnt="0"/>
      <dgm:spPr/>
    </dgm:pt>
    <dgm:pt modelId="{1FD6260C-3FA4-4197-8F96-B84641D96728}" type="pres">
      <dgm:prSet presAssocID="{768D57F9-3E3F-4504-9F94-CE48F5232609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23E8CE-252E-430E-A844-7BBBF43B260C}" type="pres">
      <dgm:prSet presAssocID="{768D57F9-3E3F-4504-9F94-CE48F5232609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C74DBC-EE73-494E-BF60-2D3E04BFED0C}" srcId="{768D57F9-3E3F-4504-9F94-CE48F5232609}" destId="{1FCFE4D1-2127-4130-9B1E-A7F151DE1FB8}" srcOrd="2" destOrd="0" parTransId="{5EF95926-3149-4E69-BF77-3A2FDE8A4ACA}" sibTransId="{2E7EFC5C-5A48-4D89-A3D8-E2908A62274F}"/>
    <dgm:cxn modelId="{FEBA08E9-3503-43D4-86C6-2D030876F643}" srcId="{768D57F9-3E3F-4504-9F94-CE48F5232609}" destId="{59072797-445B-46CF-8418-85700D138E97}" srcOrd="1" destOrd="0" parTransId="{A450CD2E-C358-4BA9-BA24-0F60E61508E5}" sibTransId="{9BDDF07C-F7D5-4D9F-9ABE-D50B0A44522D}"/>
    <dgm:cxn modelId="{E9A9B4B1-41CA-4749-8D9F-383F270D26B6}" srcId="{B6624CAB-D1AC-48B6-B9B4-02097E1D32B0}" destId="{4264D4B1-131A-4F6F-98DB-C33E27EF00BF}" srcOrd="4" destOrd="0" parTransId="{77B987E7-FDC4-411E-8CDF-5A399A00A85F}" sibTransId="{4A6A027C-543F-4345-AC4B-EE6BAE936F3B}"/>
    <dgm:cxn modelId="{807802FF-9A64-40E1-864F-E258341650A6}" type="presOf" srcId="{21220E8A-ABF4-4AC4-BCDC-F6CD7622F1C0}" destId="{648BDE4A-7DEE-4C65-B9A8-5D992CA4ED83}" srcOrd="0" destOrd="0" presId="urn:microsoft.com/office/officeart/2005/8/layout/hList1"/>
    <dgm:cxn modelId="{C8E62F5E-6442-42A2-85A4-FC3E414BD737}" type="presOf" srcId="{C91C0E79-A17A-4FCB-B35B-D88B8F7F013A}" destId="{8C23E8CE-252E-430E-A844-7BBBF43B260C}" srcOrd="0" destOrd="0" presId="urn:microsoft.com/office/officeart/2005/8/layout/hList1"/>
    <dgm:cxn modelId="{CDDE0C61-F011-41F3-8759-2A12953C403C}" type="presOf" srcId="{1AF4B140-BA2B-43B4-BB19-E114A48260CA}" destId="{8C23E8CE-252E-430E-A844-7BBBF43B260C}" srcOrd="0" destOrd="3" presId="urn:microsoft.com/office/officeart/2005/8/layout/hList1"/>
    <dgm:cxn modelId="{B9442125-80F8-431C-9513-E11FFDDB779E}" type="presOf" srcId="{BB9A93CF-E9EF-466B-8E16-ED56C723C9CF}" destId="{1CDA0E60-2A66-41A5-A204-FD6AC214EA87}" srcOrd="0" destOrd="5" presId="urn:microsoft.com/office/officeart/2005/8/layout/hList1"/>
    <dgm:cxn modelId="{9A56FECA-CB58-4313-92FE-A4C7885DECF3}" type="presOf" srcId="{B6624CAB-D1AC-48B6-B9B4-02097E1D32B0}" destId="{73ED4FE4-9492-4C8A-829D-FED4FFC80713}" srcOrd="0" destOrd="0" presId="urn:microsoft.com/office/officeart/2005/8/layout/hList1"/>
    <dgm:cxn modelId="{AD707718-17FA-4085-9D38-FB43678D4D2B}" srcId="{B6624CAB-D1AC-48B6-B9B4-02097E1D32B0}" destId="{21F986F6-ECFE-496C-A06E-822A1C2F0C42}" srcOrd="2" destOrd="0" parTransId="{F28396EB-E030-45AC-BAFD-6EC899686FBB}" sibTransId="{64846E97-FF8D-4EE3-AFF9-BA41FC8EE34F}"/>
    <dgm:cxn modelId="{8EF6745E-AF10-4B13-8F90-836E967BD688}" type="presOf" srcId="{768D57F9-3E3F-4504-9F94-CE48F5232609}" destId="{1FD6260C-3FA4-4197-8F96-B84641D96728}" srcOrd="0" destOrd="0" presId="urn:microsoft.com/office/officeart/2005/8/layout/hList1"/>
    <dgm:cxn modelId="{AF7CF39B-7A62-4A54-919A-E1CD09A275A7}" srcId="{B6624CAB-D1AC-48B6-B9B4-02097E1D32B0}" destId="{FC46B8A5-B77F-409E-95D6-281F4594983A}" srcOrd="1" destOrd="0" parTransId="{4DBCE6A5-BE42-4528-8CAA-256584250D52}" sibTransId="{07B71EAF-55DA-46D6-B00F-E828C3DA7744}"/>
    <dgm:cxn modelId="{8F7121D4-AD96-4DD5-BC9E-AE29CB86D03C}" srcId="{B6624CAB-D1AC-48B6-B9B4-02097E1D32B0}" destId="{BB9A93CF-E9EF-466B-8E16-ED56C723C9CF}" srcOrd="5" destOrd="0" parTransId="{2AB95986-7338-4D82-9C8A-564E7E215D08}" sibTransId="{3DDA4E85-3B8C-4371-ADB5-6BF5CC914BD7}"/>
    <dgm:cxn modelId="{5E53FD27-FFC4-413F-AF29-37FE104470B0}" srcId="{21220E8A-ABF4-4AC4-BCDC-F6CD7622F1C0}" destId="{768D57F9-3E3F-4504-9F94-CE48F5232609}" srcOrd="1" destOrd="0" parTransId="{35FE1F84-63F7-4E22-9A12-ADEF849967A7}" sibTransId="{D4888B89-8AE4-4D96-8F1C-A8439E423276}"/>
    <dgm:cxn modelId="{EB169428-52F3-4C32-A1E5-E3EAC19F0858}" srcId="{21220E8A-ABF4-4AC4-BCDC-F6CD7622F1C0}" destId="{B6624CAB-D1AC-48B6-B9B4-02097E1D32B0}" srcOrd="0" destOrd="0" parTransId="{41B699AB-7068-46D5-8FDB-768FBBC9F010}" sibTransId="{2CFEB938-5106-46DC-9FCF-4AB94F70A05F}"/>
    <dgm:cxn modelId="{3C37D263-45FA-4465-94BF-4E8F5D937346}" srcId="{768D57F9-3E3F-4504-9F94-CE48F5232609}" destId="{C91C0E79-A17A-4FCB-B35B-D88B8F7F013A}" srcOrd="0" destOrd="0" parTransId="{1C0C27A8-173D-4CE5-874B-BDD46E3B13CE}" sibTransId="{EB15C04F-B4F2-4889-89CB-F70B7EDCA430}"/>
    <dgm:cxn modelId="{51542C4E-5E27-4811-9281-D9F4054BA042}" srcId="{768D57F9-3E3F-4504-9F94-CE48F5232609}" destId="{1AF4B140-BA2B-43B4-BB19-E114A48260CA}" srcOrd="3" destOrd="0" parTransId="{1EC6A0FA-FAFE-4041-9E62-C48E9AF3BD99}" sibTransId="{14EBA513-144B-4AB6-8384-E1EEB2705F3B}"/>
    <dgm:cxn modelId="{032661D9-95C1-4A6D-A647-74CBA65FEACD}" type="presOf" srcId="{59072797-445B-46CF-8418-85700D138E97}" destId="{8C23E8CE-252E-430E-A844-7BBBF43B260C}" srcOrd="0" destOrd="1" presId="urn:microsoft.com/office/officeart/2005/8/layout/hList1"/>
    <dgm:cxn modelId="{F07C04FC-4B5F-4A6B-BB1C-116E7FE8215A}" type="presOf" srcId="{21F986F6-ECFE-496C-A06E-822A1C2F0C42}" destId="{1CDA0E60-2A66-41A5-A204-FD6AC214EA87}" srcOrd="0" destOrd="2" presId="urn:microsoft.com/office/officeart/2005/8/layout/hList1"/>
    <dgm:cxn modelId="{66F42BFB-D3E0-4386-9948-B9C58D8286C8}" type="presOf" srcId="{2B812590-96D7-476F-A224-D0D3DE96D205}" destId="{1CDA0E60-2A66-41A5-A204-FD6AC214EA87}" srcOrd="0" destOrd="3" presId="urn:microsoft.com/office/officeart/2005/8/layout/hList1"/>
    <dgm:cxn modelId="{7C20D976-D9C5-45EF-9E48-68A66F253057}" type="presOf" srcId="{4264D4B1-131A-4F6F-98DB-C33E27EF00BF}" destId="{1CDA0E60-2A66-41A5-A204-FD6AC214EA87}" srcOrd="0" destOrd="4" presId="urn:microsoft.com/office/officeart/2005/8/layout/hList1"/>
    <dgm:cxn modelId="{53E87C37-6905-4D23-A55A-E60024585EB7}" type="presOf" srcId="{FC46B8A5-B77F-409E-95D6-281F4594983A}" destId="{1CDA0E60-2A66-41A5-A204-FD6AC214EA87}" srcOrd="0" destOrd="1" presId="urn:microsoft.com/office/officeart/2005/8/layout/hList1"/>
    <dgm:cxn modelId="{8838C09F-FEC5-4D56-8283-7E6916B2FFAB}" type="presOf" srcId="{1FCFE4D1-2127-4130-9B1E-A7F151DE1FB8}" destId="{8C23E8CE-252E-430E-A844-7BBBF43B260C}" srcOrd="0" destOrd="2" presId="urn:microsoft.com/office/officeart/2005/8/layout/hList1"/>
    <dgm:cxn modelId="{80A2C49B-352D-4E1E-B038-A412326150B4}" srcId="{B6624CAB-D1AC-48B6-B9B4-02097E1D32B0}" destId="{2B812590-96D7-476F-A224-D0D3DE96D205}" srcOrd="3" destOrd="0" parTransId="{9382CA57-B7B8-458A-97EC-DE30799DBBE7}" sibTransId="{A11DA3A3-ECCD-4A8B-AF19-858764B50F3C}"/>
    <dgm:cxn modelId="{2D8C11FE-2589-449F-92A1-FF19004FBC48}" srcId="{B6624CAB-D1AC-48B6-B9B4-02097E1D32B0}" destId="{C82745C3-6E17-4DFA-92A2-E30B67D3BA5F}" srcOrd="0" destOrd="0" parTransId="{EAA91176-BA99-4717-BAED-6F70BA90F02F}" sibTransId="{C2FC39C9-6A0F-4B40-B3E9-629D427E738E}"/>
    <dgm:cxn modelId="{02C29C3E-C1D6-4AC7-8308-28C05377DD0B}" type="presOf" srcId="{C82745C3-6E17-4DFA-92A2-E30B67D3BA5F}" destId="{1CDA0E60-2A66-41A5-A204-FD6AC214EA87}" srcOrd="0" destOrd="0" presId="urn:microsoft.com/office/officeart/2005/8/layout/hList1"/>
    <dgm:cxn modelId="{25F409FB-4AB5-4AFD-838F-3E8A3828D108}" type="presParOf" srcId="{648BDE4A-7DEE-4C65-B9A8-5D992CA4ED83}" destId="{12A9353E-18AC-45F4-B31B-C2FEA34BC641}" srcOrd="0" destOrd="0" presId="urn:microsoft.com/office/officeart/2005/8/layout/hList1"/>
    <dgm:cxn modelId="{094491E3-BCD0-4B71-85CA-5035A01B2713}" type="presParOf" srcId="{12A9353E-18AC-45F4-B31B-C2FEA34BC641}" destId="{73ED4FE4-9492-4C8A-829D-FED4FFC80713}" srcOrd="0" destOrd="0" presId="urn:microsoft.com/office/officeart/2005/8/layout/hList1"/>
    <dgm:cxn modelId="{46157126-B071-4025-BF6C-C247BFB7CB6E}" type="presParOf" srcId="{12A9353E-18AC-45F4-B31B-C2FEA34BC641}" destId="{1CDA0E60-2A66-41A5-A204-FD6AC214EA87}" srcOrd="1" destOrd="0" presId="urn:microsoft.com/office/officeart/2005/8/layout/hList1"/>
    <dgm:cxn modelId="{B4F51A0A-92DD-4304-81E3-A645D5C53039}" type="presParOf" srcId="{648BDE4A-7DEE-4C65-B9A8-5D992CA4ED83}" destId="{33D02777-B6D6-434C-BCB3-EF11AF68FB91}" srcOrd="1" destOrd="0" presId="urn:microsoft.com/office/officeart/2005/8/layout/hList1"/>
    <dgm:cxn modelId="{783C96B1-FD0E-4078-859E-65F7AE597F16}" type="presParOf" srcId="{648BDE4A-7DEE-4C65-B9A8-5D992CA4ED83}" destId="{B7A08799-E909-4356-B46C-32E4B98A381E}" srcOrd="2" destOrd="0" presId="urn:microsoft.com/office/officeart/2005/8/layout/hList1"/>
    <dgm:cxn modelId="{96ED3924-6FA8-4ADF-826E-D88646A459CB}" type="presParOf" srcId="{B7A08799-E909-4356-B46C-32E4B98A381E}" destId="{1FD6260C-3FA4-4197-8F96-B84641D96728}" srcOrd="0" destOrd="0" presId="urn:microsoft.com/office/officeart/2005/8/layout/hList1"/>
    <dgm:cxn modelId="{B70EF25A-C4E6-4845-A2F4-830A83638AF4}" type="presParOf" srcId="{B7A08799-E909-4356-B46C-32E4B98A381E}" destId="{8C23E8CE-252E-430E-A844-7BBBF43B260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94F9B-0AC0-46C1-8A62-02252BFFA214}">
      <dsp:nvSpPr>
        <dsp:cNvPr id="0" name=""/>
        <dsp:cNvSpPr/>
      </dsp:nvSpPr>
      <dsp:spPr>
        <a:xfrm>
          <a:off x="2249222" y="-30770"/>
          <a:ext cx="4896256" cy="4896256"/>
        </a:xfrm>
        <a:prstGeom prst="circularArrow">
          <a:avLst>
            <a:gd name="adj1" fmla="val 5544"/>
            <a:gd name="adj2" fmla="val 330680"/>
            <a:gd name="adj3" fmla="val 13751786"/>
            <a:gd name="adj4" fmla="val 17400673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12700" extrusionH="1700" prstMaterial="translucentPowder">
          <a:bevelT w="25400" h="6350" prst="softRound"/>
          <a:bevelB w="0" h="0" prst="convex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98AF89-3734-4612-91B5-39E7049469CF}">
      <dsp:nvSpPr>
        <dsp:cNvPr id="0" name=""/>
        <dsp:cNvSpPr/>
      </dsp:nvSpPr>
      <dsp:spPr>
        <a:xfrm>
          <a:off x="3539068" y="1457"/>
          <a:ext cx="2316564" cy="11582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u="sng" kern="1200" dirty="0" smtClean="0"/>
            <a:t>Профилактические мероприятия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(оптимальный набор, связь с рисками)</a:t>
          </a:r>
          <a:endParaRPr lang="ru-RU" sz="1100" kern="1200" dirty="0"/>
        </a:p>
      </dsp:txBody>
      <dsp:txXfrm>
        <a:off x="3595611" y="58000"/>
        <a:ext cx="2203478" cy="1045196"/>
      </dsp:txXfrm>
    </dsp:sp>
    <dsp:sp modelId="{1D4DA4B6-0ACF-466C-8C58-F9AA372381CD}">
      <dsp:nvSpPr>
        <dsp:cNvPr id="0" name=""/>
        <dsp:cNvSpPr/>
      </dsp:nvSpPr>
      <dsp:spPr>
        <a:xfrm>
          <a:off x="5524832" y="1444199"/>
          <a:ext cx="2316564" cy="11582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u="sng" kern="1200" dirty="0" smtClean="0"/>
            <a:t>Инфраструктура</a:t>
          </a:r>
          <a:r>
            <a:rPr lang="ru-RU" sz="1100" kern="1200" dirty="0" smtClean="0"/>
            <a:t>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 Сайт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 </a:t>
          </a:r>
          <a:r>
            <a:rPr lang="ru-RU" sz="1100" kern="1200" dirty="0" err="1" smtClean="0"/>
            <a:t>Соцсети</a:t>
          </a:r>
          <a:endParaRPr lang="ru-RU" sz="1100" kern="1200" dirty="0" smtClean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 </a:t>
          </a:r>
          <a:r>
            <a:rPr lang="ru-RU" sz="1100" kern="1200" dirty="0" err="1" smtClean="0"/>
            <a:t>Межвед</a:t>
          </a:r>
          <a:endParaRPr lang="ru-RU" sz="1100" kern="1200" dirty="0"/>
        </a:p>
      </dsp:txBody>
      <dsp:txXfrm>
        <a:off x="5581375" y="1500742"/>
        <a:ext cx="2203478" cy="1045196"/>
      </dsp:txXfrm>
    </dsp:sp>
    <dsp:sp modelId="{E39F0153-9728-4CDA-AD29-2101712F13EB}">
      <dsp:nvSpPr>
        <dsp:cNvPr id="0" name=""/>
        <dsp:cNvSpPr/>
      </dsp:nvSpPr>
      <dsp:spPr>
        <a:xfrm>
          <a:off x="5035224" y="3458017"/>
          <a:ext cx="2316564" cy="11582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u="sng" kern="1200" dirty="0" smtClean="0"/>
            <a:t>Данные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 О КЛ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 Состояние соблюдения (добросовестные и нет)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 Источники, порядок работы </a:t>
          </a:r>
        </a:p>
      </dsp:txBody>
      <dsp:txXfrm>
        <a:off x="5091767" y="3514560"/>
        <a:ext cx="2203478" cy="1045196"/>
      </dsp:txXfrm>
    </dsp:sp>
    <dsp:sp modelId="{D6D5F253-2102-4F1C-A4D6-CA9AB8D66A18}">
      <dsp:nvSpPr>
        <dsp:cNvPr id="0" name=""/>
        <dsp:cNvSpPr/>
      </dsp:nvSpPr>
      <dsp:spPr>
        <a:xfrm>
          <a:off x="1774024" y="3458019"/>
          <a:ext cx="2316564" cy="11582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u="sng" kern="1200" dirty="0" smtClean="0"/>
            <a:t>Управленческие решения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 Планирование КНМ и ПМ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- Изменения в регулировании</a:t>
          </a:r>
        </a:p>
      </dsp:txBody>
      <dsp:txXfrm>
        <a:off x="1830567" y="3514562"/>
        <a:ext cx="2203478" cy="1045196"/>
      </dsp:txXfrm>
    </dsp:sp>
    <dsp:sp modelId="{49F3DB2F-F819-4A22-A450-0E1B49FA08FB}">
      <dsp:nvSpPr>
        <dsp:cNvPr id="0" name=""/>
        <dsp:cNvSpPr/>
      </dsp:nvSpPr>
      <dsp:spPr>
        <a:xfrm>
          <a:off x="1553304" y="1444199"/>
          <a:ext cx="2316564" cy="115828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u="sng" kern="1200" dirty="0" smtClean="0"/>
            <a:t>Оценка эффективности профилактики</a:t>
          </a:r>
        </a:p>
      </dsp:txBody>
      <dsp:txXfrm>
        <a:off x="1609847" y="1500742"/>
        <a:ext cx="2203478" cy="10451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D4FE4-9492-4C8A-829D-FED4FFC80713}">
      <dsp:nvSpPr>
        <dsp:cNvPr id="0" name=""/>
        <dsp:cNvSpPr/>
      </dsp:nvSpPr>
      <dsp:spPr>
        <a:xfrm>
          <a:off x="43" y="135431"/>
          <a:ext cx="4180870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Положение о виде контроля</a:t>
          </a:r>
          <a:endParaRPr lang="ru-RU" sz="2000" kern="1200" dirty="0"/>
        </a:p>
      </dsp:txBody>
      <dsp:txXfrm>
        <a:off x="43" y="135431"/>
        <a:ext cx="4180870" cy="576000"/>
      </dsp:txXfrm>
    </dsp:sp>
    <dsp:sp modelId="{1CDA0E60-2A66-41A5-A204-FD6AC214EA87}">
      <dsp:nvSpPr>
        <dsp:cNvPr id="0" name=""/>
        <dsp:cNvSpPr/>
      </dsp:nvSpPr>
      <dsp:spPr>
        <a:xfrm>
          <a:off x="43" y="711431"/>
          <a:ext cx="4180870" cy="33488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 каждому виду контроля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Виды ПМ (</a:t>
          </a:r>
          <a:r>
            <a:rPr lang="ru-RU" sz="2000" i="1" kern="1200" dirty="0" smtClean="0"/>
            <a:t>с учетом обязательных</a:t>
          </a:r>
          <a:r>
            <a:rPr lang="ru-RU" sz="2000" kern="1200" dirty="0" smtClean="0"/>
            <a:t>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Порядок осуществления ПМ (</a:t>
          </a:r>
          <a:r>
            <a:rPr lang="ru-RU" sz="2000" i="1" kern="1200" dirty="0" smtClean="0"/>
            <a:t>что указано в ФЗ о виде</a:t>
          </a:r>
          <a:r>
            <a:rPr lang="ru-RU" sz="2000" kern="1200" dirty="0" smtClean="0"/>
            <a:t>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Общие нормы о программе (ссылки на ФЗ 248 и ППРФ 990)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>
        <a:off x="43" y="711431"/>
        <a:ext cx="4180870" cy="3348899"/>
      </dsp:txXfrm>
    </dsp:sp>
    <dsp:sp modelId="{1FD6260C-3FA4-4197-8F96-B84641D96728}">
      <dsp:nvSpPr>
        <dsp:cNvPr id="0" name=""/>
        <dsp:cNvSpPr/>
      </dsp:nvSpPr>
      <dsp:spPr>
        <a:xfrm>
          <a:off x="4766235" y="135431"/>
          <a:ext cx="4180870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Программа профилактики</a:t>
          </a:r>
          <a:endParaRPr lang="ru-RU" sz="2000" kern="1200" dirty="0"/>
        </a:p>
      </dsp:txBody>
      <dsp:txXfrm>
        <a:off x="4766235" y="135431"/>
        <a:ext cx="4180870" cy="576000"/>
      </dsp:txXfrm>
    </dsp:sp>
    <dsp:sp modelId="{8C23E8CE-252E-430E-A844-7BBBF43B260C}">
      <dsp:nvSpPr>
        <dsp:cNvPr id="0" name=""/>
        <dsp:cNvSpPr/>
      </dsp:nvSpPr>
      <dsp:spPr>
        <a:xfrm>
          <a:off x="4766235" y="711431"/>
          <a:ext cx="4180870" cy="33488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ПМ (из числа утвержденных положением)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Порядок их осуществления (ПП РФ 990)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Показатели эффективности</a:t>
          </a:r>
          <a:endParaRPr lang="ru-RU" sz="2000" kern="1200" dirty="0"/>
        </a:p>
      </dsp:txBody>
      <dsp:txXfrm>
        <a:off x="4766235" y="711431"/>
        <a:ext cx="4180870" cy="3348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988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890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9247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21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6426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919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463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92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20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1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504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58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97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893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83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95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A318ECD-2F36-476D-9C59-9A1FE7EE6E82}" type="datetimeFigureOut">
              <a:rPr lang="ru-RU" smtClean="0"/>
              <a:t>28.09.2021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88538-51C9-4E2E-876E-772A384050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6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mailto:av-pahomov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algn="ctr"/>
            <a:r>
              <a:rPr lang="ru-RU" sz="4000" b="1" dirty="0"/>
              <a:t>Профилактика рисков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при </a:t>
            </a:r>
            <a:r>
              <a:rPr lang="ru-RU" sz="4000" b="1" dirty="0"/>
              <a:t>осуществлении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муниципального </a:t>
            </a:r>
            <a:r>
              <a:rPr lang="ru-RU" sz="4000" b="1" dirty="0"/>
              <a:t>контроля: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мероприятия</a:t>
            </a:r>
            <a:r>
              <a:rPr lang="ru-RU" sz="4000" b="1" dirty="0"/>
              <a:t>, программа, реализация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5102696"/>
            <a:ext cx="8825658" cy="861420"/>
          </a:xfrm>
        </p:spPr>
        <p:txBody>
          <a:bodyPr/>
          <a:lstStyle/>
          <a:p>
            <a:r>
              <a:rPr lang="ru-RU" dirty="0" smtClean="0"/>
              <a:t>Пахомов А.В. </a:t>
            </a:r>
          </a:p>
          <a:p>
            <a:r>
              <a:rPr lang="ru-RU" dirty="0" smtClean="0"/>
              <a:t>Аналитический центр при правительстве РФ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746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подготовки проекта Программы профилактики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700" y="1916579"/>
            <a:ext cx="10664159" cy="4672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235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подготовки проекта Программы профилактики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Разработка и утверждение Положения о виде контроля (может вступить в силу и позднее 01.10.2021)</a:t>
            </a:r>
          </a:p>
          <a:p>
            <a:r>
              <a:rPr lang="ru-RU" dirty="0" smtClean="0"/>
              <a:t>Издание постановления (распоряжения) о подготовке проектов программ профилактики по соответствующим видам контроля – </a:t>
            </a:r>
            <a:r>
              <a:rPr lang="ru-RU" i="1" u="sng" dirty="0" smtClean="0"/>
              <a:t>рекомендуется</a:t>
            </a:r>
            <a:endParaRPr lang="ru-RU" dirty="0" smtClean="0"/>
          </a:p>
          <a:p>
            <a:r>
              <a:rPr lang="ru-RU" dirty="0" smtClean="0"/>
              <a:t>Подготовка проектов Программ (по каждому виду контроля)</a:t>
            </a:r>
            <a:endParaRPr lang="en-US" dirty="0" smtClean="0"/>
          </a:p>
          <a:p>
            <a:r>
              <a:rPr lang="ru-RU" dirty="0" smtClean="0"/>
              <a:t>Обнародование проекта </a:t>
            </a:r>
          </a:p>
          <a:p>
            <a:r>
              <a:rPr lang="ru-RU" dirty="0" smtClean="0"/>
              <a:t>Два обязательных направления обсуждения – прием предложений по почте (1) и обсуждение в общественном совете при КНО</a:t>
            </a:r>
          </a:p>
          <a:p>
            <a:r>
              <a:rPr lang="ru-RU" dirty="0" smtClean="0"/>
              <a:t>Рассмотрение КНО предложений и мотивированные заключения (размещаются на сайте)</a:t>
            </a:r>
          </a:p>
          <a:p>
            <a:r>
              <a:rPr lang="ru-RU" dirty="0" smtClean="0"/>
              <a:t>Утверждение решением должностного лица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3934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58474" cy="1400530"/>
          </a:xfrm>
        </p:spPr>
        <p:txBody>
          <a:bodyPr/>
          <a:lstStyle/>
          <a:p>
            <a:r>
              <a:rPr lang="ru-RU" sz="3200" dirty="0" smtClean="0"/>
              <a:t>Постановление </a:t>
            </a:r>
            <a:r>
              <a:rPr lang="ru-RU" sz="3200" dirty="0"/>
              <a:t>(</a:t>
            </a:r>
            <a:r>
              <a:rPr lang="ru-RU" sz="3200" dirty="0" smtClean="0"/>
              <a:t>распоряжение</a:t>
            </a:r>
            <a:r>
              <a:rPr lang="ru-RU" sz="3200" dirty="0" smtClean="0"/>
              <a:t>) местной администрации </a:t>
            </a:r>
            <a:r>
              <a:rPr lang="ru-RU" sz="3200" dirty="0"/>
              <a:t>о подготовке проектов программ профилактики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Основание </a:t>
            </a:r>
            <a:r>
              <a:rPr lang="ru-RU" dirty="0" smtClean="0"/>
              <a:t>– ФЗ 248 и постановление № 990</a:t>
            </a:r>
          </a:p>
          <a:p>
            <a:r>
              <a:rPr lang="ru-RU" dirty="0" smtClean="0"/>
              <a:t>Название </a:t>
            </a:r>
            <a:r>
              <a:rPr lang="ru-RU" dirty="0" smtClean="0"/>
              <a:t>МПА – </a:t>
            </a:r>
            <a:r>
              <a:rPr lang="ru-RU" dirty="0" smtClean="0"/>
              <a:t>«О</a:t>
            </a:r>
            <a:r>
              <a:rPr lang="ru-RU" dirty="0" smtClean="0"/>
              <a:t> </a:t>
            </a:r>
            <a:r>
              <a:rPr lang="ru-RU" dirty="0" smtClean="0"/>
              <a:t>подготовке проектов программ профилактики по видам муниципального </a:t>
            </a:r>
            <a:r>
              <a:rPr lang="ru-RU" dirty="0" smtClean="0"/>
              <a:t>контроля»</a:t>
            </a:r>
            <a:endParaRPr lang="ru-RU" dirty="0" smtClean="0"/>
          </a:p>
          <a:p>
            <a:r>
              <a:rPr lang="ru-RU" dirty="0" smtClean="0"/>
              <a:t>Ответственные структурные </a:t>
            </a:r>
            <a:r>
              <a:rPr lang="ru-RU" dirty="0" smtClean="0"/>
              <a:t>подразделения за разработку проектов</a:t>
            </a:r>
            <a:endParaRPr lang="ru-RU" dirty="0" smtClean="0"/>
          </a:p>
          <a:p>
            <a:r>
              <a:rPr lang="ru-RU" dirty="0" smtClean="0"/>
              <a:t>Сроки</a:t>
            </a:r>
            <a:r>
              <a:rPr lang="en-US" dirty="0" smtClean="0"/>
              <a:t> (</a:t>
            </a:r>
            <a:r>
              <a:rPr lang="ru-RU" dirty="0" smtClean="0"/>
              <a:t>сроки разработки проектов, сроки обсуждения – когда размещать на сайте, направить в общественный совет)</a:t>
            </a:r>
            <a:endParaRPr lang="ru-RU" dirty="0" smtClean="0"/>
          </a:p>
          <a:p>
            <a:r>
              <a:rPr lang="ru-RU" dirty="0" smtClean="0"/>
              <a:t>Способы общественного обсуждения (адрес почты, </a:t>
            </a:r>
            <a:r>
              <a:rPr lang="ru-RU" dirty="0" smtClean="0"/>
              <a:t>в какой </a:t>
            </a:r>
            <a:r>
              <a:rPr lang="ru-RU" dirty="0" smtClean="0"/>
              <a:t>общественный </a:t>
            </a:r>
            <a:r>
              <a:rPr lang="ru-RU" dirty="0" smtClean="0"/>
              <a:t>совет направляется)</a:t>
            </a:r>
            <a:endParaRPr lang="ru-RU" dirty="0" smtClean="0"/>
          </a:p>
          <a:p>
            <a:r>
              <a:rPr lang="ru-RU" dirty="0" smtClean="0"/>
              <a:t>Ответственные за подготовку мотивированных </a:t>
            </a:r>
            <a:r>
              <a:rPr lang="ru-RU" dirty="0" smtClean="0"/>
              <a:t>заключений по итогам общественного обсуждения</a:t>
            </a:r>
            <a:endParaRPr lang="ru-RU" dirty="0" smtClean="0"/>
          </a:p>
          <a:p>
            <a:r>
              <a:rPr lang="ru-RU" dirty="0" smtClean="0"/>
              <a:t>Адрес сайта </a:t>
            </a:r>
            <a:r>
              <a:rPr lang="ru-RU" dirty="0" smtClean="0"/>
              <a:t>публикации проекта, </a:t>
            </a:r>
            <a:r>
              <a:rPr lang="ru-RU" dirty="0" smtClean="0"/>
              <a:t>результатов </a:t>
            </a:r>
            <a:r>
              <a:rPr lang="ru-RU" dirty="0" smtClean="0"/>
              <a:t>обсуждения</a:t>
            </a:r>
          </a:p>
          <a:p>
            <a:r>
              <a:rPr lang="ru-RU" dirty="0" smtClean="0"/>
              <a:t>Кто утверждает </a:t>
            </a:r>
            <a:r>
              <a:rPr lang="ru-RU" dirty="0" smtClean="0"/>
              <a:t>программу – какое должностное лицо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7374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программы (типовая программа)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5201" y="2066194"/>
            <a:ext cx="8946541" cy="4246684"/>
          </a:xfrm>
        </p:spPr>
        <p:txBody>
          <a:bodyPr/>
          <a:lstStyle/>
          <a:p>
            <a:r>
              <a:rPr lang="ru-RU" dirty="0"/>
              <a:t>1) анализ текущего состояния осуществления вида контроля, описание текущего уровня развития профилактической деятельности контрольного (надзорного) органа, характеристика проблем, на решение которых направлена программа профилактики рисков причинения вреда;</a:t>
            </a:r>
          </a:p>
          <a:p>
            <a:r>
              <a:rPr lang="ru-RU" dirty="0"/>
              <a:t>2) цели и задачи реализации программы профилактики рисков причинения вреда;</a:t>
            </a:r>
          </a:p>
          <a:p>
            <a:r>
              <a:rPr lang="ru-RU" dirty="0"/>
              <a:t>3) перечень профилактических мероприятий, сроки (периодичность) их проведения;</a:t>
            </a:r>
          </a:p>
          <a:p>
            <a:r>
              <a:rPr lang="ru-RU" dirty="0"/>
              <a:t>4) показатели результативности и эффективности программы профилактики рисков причинения вреда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3857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Анализ текущего состояния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2020 год</a:t>
            </a:r>
          </a:p>
          <a:p>
            <a:r>
              <a:rPr lang="ru-RU" dirty="0" smtClean="0"/>
              <a:t>Вид контроля был – контроль и профилактика за 2020 год</a:t>
            </a:r>
          </a:p>
          <a:p>
            <a:r>
              <a:rPr lang="ru-RU" dirty="0" smtClean="0"/>
              <a:t>Вида контроля не было – текущая деятельность</a:t>
            </a:r>
          </a:p>
          <a:p>
            <a:r>
              <a:rPr lang="ru-RU" dirty="0" smtClean="0"/>
              <a:t>Анализ объектов и контролируемых лиц</a:t>
            </a:r>
          </a:p>
          <a:p>
            <a:r>
              <a:rPr lang="ru-RU" dirty="0" smtClean="0"/>
              <a:t>Типичные нарушения</a:t>
            </a:r>
          </a:p>
          <a:p>
            <a:r>
              <a:rPr lang="ru-RU" dirty="0" smtClean="0"/>
              <a:t>Самые высокие риски</a:t>
            </a:r>
          </a:p>
          <a:p>
            <a:r>
              <a:rPr lang="ru-RU" dirty="0" smtClean="0"/>
              <a:t>Способы устранения высоких рисков (в том числе профилактика). </a:t>
            </a:r>
            <a:r>
              <a:rPr lang="ru-RU" u="sng" dirty="0" smtClean="0"/>
              <a:t>Почему это должно быть эффективно</a:t>
            </a:r>
            <a:r>
              <a:rPr lang="ru-RU" dirty="0" smtClean="0"/>
              <a:t>?</a:t>
            </a:r>
          </a:p>
          <a:p>
            <a:r>
              <a:rPr lang="ru-RU" dirty="0" smtClean="0"/>
              <a:t>Ожидаемые общие результаты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167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Цели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Целями </a:t>
            </a:r>
            <a:r>
              <a:rPr lang="ru-RU" dirty="0"/>
              <a:t>реализации Программы являются:</a:t>
            </a:r>
          </a:p>
          <a:p>
            <a:r>
              <a:rPr lang="ru-RU" dirty="0"/>
              <a:t>- предупреждение нарушений обязательных требований в </a:t>
            </a:r>
            <a:r>
              <a:rPr lang="ru-RU" dirty="0" smtClean="0"/>
              <a:t>сфере</a:t>
            </a:r>
            <a:endParaRPr lang="ru-RU" dirty="0"/>
          </a:p>
          <a:p>
            <a:r>
              <a:rPr lang="ru-RU" dirty="0"/>
              <a:t>- предотвращение угрозы причинения, либо причинения </a:t>
            </a:r>
            <a:r>
              <a:rPr lang="ru-RU" dirty="0" smtClean="0"/>
              <a:t>вреда (ущерба) вследствие </a:t>
            </a:r>
            <a:r>
              <a:rPr lang="ru-RU" dirty="0"/>
              <a:t>нарушений обязательных </a:t>
            </a:r>
            <a:r>
              <a:rPr lang="ru-RU" dirty="0" smtClean="0"/>
              <a:t>требований</a:t>
            </a:r>
            <a:endParaRPr lang="ru-RU" dirty="0"/>
          </a:p>
          <a:p>
            <a:r>
              <a:rPr lang="ru-RU" dirty="0"/>
              <a:t>- устранение существующих и потенциальных условий, причин и факторов, способных привести к нарушению обязательных требований и угрозе причинения, либо причинения </a:t>
            </a:r>
            <a:r>
              <a:rPr lang="ru-RU" dirty="0" smtClean="0"/>
              <a:t>вреда</a:t>
            </a:r>
            <a:endParaRPr lang="ru-RU" dirty="0"/>
          </a:p>
          <a:p>
            <a:r>
              <a:rPr lang="ru-RU" dirty="0"/>
              <a:t>- формирование моделей социально ответственного, добросовестного, правового поведения контролируемых </a:t>
            </a:r>
            <a:r>
              <a:rPr lang="ru-RU" dirty="0" smtClean="0"/>
              <a:t>лиц</a:t>
            </a:r>
            <a:endParaRPr lang="ru-RU" dirty="0"/>
          </a:p>
          <a:p>
            <a:r>
              <a:rPr lang="ru-RU" dirty="0"/>
              <a:t>- повышение прозрачности системы контрольно-надзорной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9050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274886"/>
            <a:ext cx="10054126" cy="547760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Задачами реализации Программы являются:</a:t>
            </a:r>
          </a:p>
          <a:p>
            <a:r>
              <a:rPr lang="ru-RU" dirty="0"/>
              <a:t>- оценка возможной угрозы причинения, либо причинения вреда (</a:t>
            </a:r>
            <a:r>
              <a:rPr lang="ru-RU" dirty="0" smtClean="0"/>
              <a:t>ущерба), выработка </a:t>
            </a:r>
            <a:r>
              <a:rPr lang="ru-RU" dirty="0"/>
              <a:t>и реализация профилактических мер, способствующих ее снижению;</a:t>
            </a:r>
          </a:p>
          <a:p>
            <a:r>
              <a:rPr lang="ru-RU" dirty="0"/>
              <a:t>- выявление факторов угрозы причинения, либо причинения вреда (ущерба), причин и условий, способствующих нарушению обязательных требований, определение способов устранения или снижения угрозы;</a:t>
            </a:r>
          </a:p>
          <a:p>
            <a:r>
              <a:rPr lang="ru-RU" dirty="0"/>
              <a:t>- оценка состояния подконтрольной среды и установление зависимости видов, форм и интенсивности профилактических мероприятий от присвоенных контролируемым лицам категорий риска;</a:t>
            </a:r>
          </a:p>
          <a:p>
            <a:r>
              <a:rPr lang="ru-RU" dirty="0"/>
              <a:t>- создание условий для изменения ценностного отношения контролируемых лиц к рисковому поведению, формирования позитивной ответственности за свое поведение, поддержания мотивации к добросовестному поведению;</a:t>
            </a:r>
          </a:p>
          <a:p>
            <a:r>
              <a:rPr lang="ru-RU" dirty="0"/>
              <a:t>- регулярная ревизия обязательных требований и принятие мер к обеспечению реального влияния на подконтрольную сферу комплекса обязательных требований, соблюдение которых составляет предмет муниципального контроля;</a:t>
            </a:r>
          </a:p>
          <a:p>
            <a:r>
              <a:rPr lang="ru-RU" dirty="0"/>
              <a:t>- формирование единого понимания обязательных требований у всех участников контрольно-надзорной деятельности;</a:t>
            </a:r>
          </a:p>
          <a:p>
            <a:r>
              <a:rPr lang="ru-RU" dirty="0"/>
              <a:t>- создание и внедрение мер системы позитивной профилактики; повышение уровня правовой грамотности контролируемых лиц, в том числе путем обеспечения доступности информации об обязательных требованиях и необходимых мерах по их исполнению;</a:t>
            </a:r>
          </a:p>
          <a:p>
            <a:r>
              <a:rPr lang="ru-RU" dirty="0"/>
              <a:t>- снижение издержек контрольно-надзорной деятельности и административной нагрузки на контролируемых лиц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91396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3. Перечень </a:t>
            </a:r>
            <a:r>
              <a:rPr lang="ru-RU" sz="3200" dirty="0"/>
              <a:t>профилактических мероприятий, сроки (периодичность) их проведения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Виды допустимых профилактических мероприятий – в положении</a:t>
            </a:r>
          </a:p>
          <a:p>
            <a:r>
              <a:rPr lang="ru-RU" dirty="0" smtClean="0"/>
              <a:t>Особенности – в постановлении № 990</a:t>
            </a:r>
          </a:p>
          <a:p>
            <a:r>
              <a:rPr lang="ru-RU" dirty="0" smtClean="0"/>
              <a:t>Сроки – периодичность (в том числе и по персональным мероприятиям)</a:t>
            </a:r>
          </a:p>
          <a:p>
            <a:r>
              <a:rPr lang="ru-RU" dirty="0" smtClean="0"/>
              <a:t>??? Обязательный профилактический визит (</a:t>
            </a:r>
            <a:r>
              <a:rPr lang="ru-RU" u="sng" dirty="0" smtClean="0"/>
              <a:t>месяц, квартал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5943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4. Показатели </a:t>
            </a:r>
            <a:r>
              <a:rPr lang="ru-RU" sz="3600" dirty="0"/>
              <a:t>результативности и эффективности </a:t>
            </a:r>
            <a:r>
              <a:rPr lang="ru-RU" sz="3600" dirty="0" smtClean="0"/>
              <a:t>программы </a:t>
            </a:r>
            <a:br>
              <a:rPr lang="ru-RU" sz="3600" dirty="0" smtClean="0"/>
            </a:br>
            <a:r>
              <a:rPr lang="ru-RU" sz="2000" dirty="0" smtClean="0"/>
              <a:t>(примерный перечень возможных показателей)</a:t>
            </a:r>
            <a:r>
              <a:rPr lang="ru-RU" sz="1800" dirty="0"/>
              <a:t/>
            </a:r>
            <a:br>
              <a:rPr lang="ru-RU" sz="18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3650" y="2211180"/>
            <a:ext cx="10616835" cy="464682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доля профилактических мероприятий в объеме контрольных </a:t>
            </a:r>
            <a:r>
              <a:rPr lang="ru-RU" dirty="0" smtClean="0"/>
              <a:t>мероприятий</a:t>
            </a:r>
          </a:p>
          <a:p>
            <a:r>
              <a:rPr lang="ru-RU" dirty="0"/>
              <a:t>доля нарушений, выявленных в ходе проведения контрольных (надзорных)  мероприятий, от общего числа контрольных (надзорных)  мероприятий, осуществленных в отношении контролируемых лиц</a:t>
            </a:r>
            <a:endParaRPr lang="ru-RU" i="1" dirty="0" smtClean="0"/>
          </a:p>
          <a:p>
            <a:r>
              <a:rPr lang="ru-RU" i="1" dirty="0" smtClean="0"/>
              <a:t>количество </a:t>
            </a:r>
            <a:r>
              <a:rPr lang="ru-RU" i="1" dirty="0"/>
              <a:t>проведенных профилактических </a:t>
            </a:r>
            <a:r>
              <a:rPr lang="ru-RU" i="1" dirty="0" smtClean="0"/>
              <a:t>мероприятий</a:t>
            </a:r>
            <a:endParaRPr lang="ru-RU" dirty="0"/>
          </a:p>
          <a:p>
            <a:r>
              <a:rPr lang="ru-RU" i="1" dirty="0"/>
              <a:t>количество контролируемых лиц, в отношении которых проведены профилактические </a:t>
            </a:r>
            <a:r>
              <a:rPr lang="ru-RU" i="1" dirty="0" smtClean="0"/>
              <a:t>мероприятия</a:t>
            </a:r>
            <a:endParaRPr lang="ru-RU" dirty="0"/>
          </a:p>
          <a:p>
            <a:r>
              <a:rPr lang="ru-RU" i="1" dirty="0"/>
              <a:t>доля контролируемых лиц, в отношении которых проведены профилактические мероприятия (показатель устанавливается в процентах от общего количества контролируемых лиц</a:t>
            </a:r>
            <a:r>
              <a:rPr lang="ru-RU" i="1" dirty="0" smtClean="0"/>
              <a:t>)</a:t>
            </a:r>
            <a:endParaRPr lang="ru-RU" dirty="0"/>
          </a:p>
          <a:p>
            <a:r>
              <a:rPr lang="ru-RU" i="1" dirty="0"/>
              <a:t>сокращение количества контрольных (надзорных) мероприятий при увеличении профилактических мероприятий при одновременном сохранении текущего (улучшении) состояния подконтрольной </a:t>
            </a:r>
            <a:r>
              <a:rPr lang="ru-RU" i="1" dirty="0" smtClean="0"/>
              <a:t>сферы</a:t>
            </a:r>
            <a:endParaRPr lang="ru-RU" dirty="0"/>
          </a:p>
          <a:p>
            <a:r>
              <a:rPr lang="ru-RU" i="1" dirty="0"/>
              <a:t>снижение количества однотипных и повторяющихся нарушений одним и тем же подконтрольным </a:t>
            </a:r>
            <a:r>
              <a:rPr lang="ru-RU" i="1" dirty="0" smtClean="0"/>
              <a:t>субъектом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6733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Пахомов Алексей Викторович </a:t>
            </a:r>
            <a:r>
              <a:rPr lang="ru-RU" dirty="0" smtClean="0"/>
              <a:t>– Аналитический центр при Правительстве Российской Федерации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Контакты:</a:t>
            </a:r>
            <a:endParaRPr lang="en-US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Почта: </a:t>
            </a:r>
            <a:r>
              <a:rPr lang="en-US" b="1" dirty="0" smtClean="0">
                <a:hlinkClick r:id="rId2"/>
              </a:rPr>
              <a:t>av-pahomov@mail.ru</a:t>
            </a:r>
            <a:endParaRPr lang="en-US" b="1" dirty="0" smtClean="0"/>
          </a:p>
          <a:p>
            <a:pPr marL="0" indent="0">
              <a:buNone/>
            </a:pPr>
            <a:r>
              <a:rPr lang="ru-RU" dirty="0" err="1" smtClean="0"/>
              <a:t>Телеграммканал</a:t>
            </a:r>
            <a:r>
              <a:rPr lang="ru-RU" dirty="0" smtClean="0"/>
              <a:t> «Муниципальный контроль»: </a:t>
            </a:r>
            <a:r>
              <a:rPr lang="en-US" b="1" dirty="0" smtClean="0"/>
              <a:t>t.me/</a:t>
            </a:r>
            <a:r>
              <a:rPr lang="en-US" b="1" dirty="0" err="1" smtClean="0"/>
              <a:t>munkontrol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9735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Разберемся в терминах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301262"/>
            <a:ext cx="9280403" cy="4947137"/>
          </a:xfrm>
        </p:spPr>
        <p:txBody>
          <a:bodyPr>
            <a:noAutofit/>
          </a:bodyPr>
          <a:lstStyle/>
          <a:p>
            <a:r>
              <a:rPr lang="ru-RU" sz="1800" dirty="0" smtClean="0"/>
              <a:t>Профилактика правонарушений (</a:t>
            </a:r>
            <a:r>
              <a:rPr lang="ru-RU" sz="1800" i="1" dirty="0" smtClean="0"/>
              <a:t>Федеральный </a:t>
            </a:r>
            <a:r>
              <a:rPr lang="ru-RU" sz="1800" i="1" dirty="0"/>
              <a:t>закон от 23.06.2016 N </a:t>
            </a:r>
            <a:r>
              <a:rPr lang="ru-RU" sz="1800" i="1" dirty="0" smtClean="0"/>
              <a:t>182-ФЗ, КоАП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Профилактика нарушений обязательных требований (</a:t>
            </a:r>
            <a:r>
              <a:rPr lang="ru-RU" sz="1800" i="1" dirty="0"/>
              <a:t>превенция нарушений обязательных требований, а не непосредственно рисков </a:t>
            </a:r>
            <a:r>
              <a:rPr lang="ru-RU" sz="1800" i="1" dirty="0" smtClean="0"/>
              <a:t>причинения вреда </a:t>
            </a:r>
            <a:r>
              <a:rPr lang="ru-RU" sz="1800" i="1" dirty="0"/>
              <a:t>охраняемым законом </a:t>
            </a:r>
            <a:r>
              <a:rPr lang="ru-RU" sz="1800" i="1" dirty="0" smtClean="0"/>
              <a:t>ценностям</a:t>
            </a:r>
            <a:r>
              <a:rPr lang="ru-RU" sz="1800" dirty="0" smtClean="0"/>
              <a:t>)</a:t>
            </a:r>
          </a:p>
          <a:p>
            <a:r>
              <a:rPr lang="ru-RU" sz="1800" dirty="0" smtClean="0"/>
              <a:t>Профилактика рисков причинения вреда (ущерба) охраняемым законом ценностям</a:t>
            </a:r>
          </a:p>
          <a:p>
            <a:r>
              <a:rPr lang="ru-RU" sz="1800" dirty="0"/>
              <a:t>П</a:t>
            </a:r>
            <a:r>
              <a:rPr lang="ru-RU" sz="1800" dirty="0" smtClean="0"/>
              <a:t>од </a:t>
            </a:r>
            <a:r>
              <a:rPr lang="ru-RU" sz="1800" dirty="0"/>
              <a:t>профилактикой рисков причинения вреда охраняемым </a:t>
            </a:r>
            <a:r>
              <a:rPr lang="ru-RU" sz="1800" dirty="0" smtClean="0"/>
              <a:t>законом ценностям </a:t>
            </a:r>
            <a:r>
              <a:rPr lang="ru-RU" sz="1800" dirty="0"/>
              <a:t>можно понимать деятельность контрольно-надзорных органов по </a:t>
            </a:r>
            <a:r>
              <a:rPr lang="ru-RU" sz="1800" dirty="0" smtClean="0"/>
              <a:t>реализации </a:t>
            </a:r>
            <a:r>
              <a:rPr lang="ru-RU" sz="1800" u="sng" dirty="0" smtClean="0"/>
              <a:t>мер </a:t>
            </a:r>
            <a:r>
              <a:rPr lang="ru-RU" sz="1800" u="sng" dirty="0"/>
              <a:t>организационного, </a:t>
            </a:r>
            <a:r>
              <a:rPr lang="ru-RU" sz="1800" u="sng" dirty="0" smtClean="0"/>
              <a:t>информационного и правового </a:t>
            </a:r>
            <a:r>
              <a:rPr lang="ru-RU" sz="1800" u="sng" dirty="0"/>
              <a:t>иного </a:t>
            </a:r>
            <a:r>
              <a:rPr lang="ru-RU" sz="1800" u="sng" dirty="0" smtClean="0"/>
              <a:t>характера</a:t>
            </a:r>
            <a:r>
              <a:rPr lang="ru-RU" sz="1800" dirty="0" smtClean="0"/>
              <a:t>, направленных </a:t>
            </a:r>
            <a:r>
              <a:rPr lang="ru-RU" sz="1800" dirty="0"/>
              <a:t>на </a:t>
            </a:r>
            <a:r>
              <a:rPr lang="ru-RU" sz="1800" i="1" u="sng" dirty="0"/>
              <a:t>просвещение</a:t>
            </a:r>
            <a:r>
              <a:rPr lang="ru-RU" sz="1800" dirty="0"/>
              <a:t> подконтрольных субъектов и иных заинтересованных </a:t>
            </a:r>
            <a:r>
              <a:rPr lang="ru-RU" sz="1800" dirty="0" smtClean="0"/>
              <a:t>лиц по </a:t>
            </a:r>
            <a:r>
              <a:rPr lang="ru-RU" sz="1800" dirty="0"/>
              <a:t>вопросам содержания и порядка применения обязательных требований </a:t>
            </a:r>
            <a:r>
              <a:rPr lang="ru-RU" sz="1800" dirty="0" smtClean="0"/>
              <a:t>и </a:t>
            </a:r>
            <a:r>
              <a:rPr lang="ru-RU" sz="1800" i="1" u="sng" dirty="0" smtClean="0"/>
              <a:t>стимулирование</a:t>
            </a:r>
            <a:r>
              <a:rPr lang="ru-RU" sz="1800" dirty="0" smtClean="0"/>
              <a:t> </a:t>
            </a:r>
            <a:r>
              <a:rPr lang="ru-RU" sz="1800" dirty="0"/>
              <a:t>добросовестного и правомерного поведения подконтрольных субъектов. 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15786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КНО при создании системы профилактики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Выявление факторов риска, причин и условий, определение способов устранения рисков</a:t>
            </a:r>
          </a:p>
          <a:p>
            <a:r>
              <a:rPr lang="ru-RU" sz="2400" dirty="0" smtClean="0"/>
              <a:t>Регулярная ревизия ОТ, обеспечение реального воздействия ОТ на среду</a:t>
            </a:r>
          </a:p>
          <a:p>
            <a:r>
              <a:rPr lang="ru-RU" sz="2400" dirty="0" smtClean="0"/>
              <a:t>Повышение уровня грамотности и однообразия понимания ОТ</a:t>
            </a:r>
          </a:p>
          <a:p>
            <a:r>
              <a:rPr lang="ru-RU" sz="2400" dirty="0" smtClean="0"/>
              <a:t>Оценка подконтрольной среды и дифференциация КЛ по уровню рисов</a:t>
            </a:r>
          </a:p>
          <a:p>
            <a:r>
              <a:rPr lang="ru-RU" sz="2400" dirty="0" smtClean="0"/>
              <a:t>Создание условий для изменения ценностного отношения у КЛ к добросовестному поведени</a:t>
            </a:r>
            <a:r>
              <a:rPr lang="ru-RU" sz="2400" dirty="0"/>
              <a:t>ю</a:t>
            </a:r>
          </a:p>
        </p:txBody>
      </p:sp>
    </p:spTree>
    <p:extLst>
      <p:ext uri="{BB962C8B-B14F-4D97-AF65-F5344CB8AC3E}">
        <p14:creationId xmlns:p14="http://schemas.microsoft.com/office/powerpoint/2010/main" val="395847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Адресаты профилактики </a:t>
            </a:r>
            <a:endParaRPr lang="ru-RU" dirty="0"/>
          </a:p>
        </p:txBody>
      </p:sp>
      <p:sp>
        <p:nvSpPr>
          <p:cNvPr id="4" name="CustomShape 2"/>
          <p:cNvSpPr/>
          <p:nvPr/>
        </p:nvSpPr>
        <p:spPr>
          <a:xfrm>
            <a:off x="11087280" y="498960"/>
            <a:ext cx="571680" cy="36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" name="CustomShape 3"/>
          <p:cNvSpPr/>
          <p:nvPr/>
        </p:nvSpPr>
        <p:spPr>
          <a:xfrm>
            <a:off x="8002473" y="1853248"/>
            <a:ext cx="3030120" cy="1336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0" strike="noStrike" spc="-1" dirty="0">
                <a:latin typeface="Arial"/>
                <a:ea typeface="DejaVu Sans"/>
              </a:rPr>
              <a:t>Избавление </a:t>
            </a:r>
            <a:r>
              <a:rPr dirty="0"/>
              <a:t/>
            </a:r>
            <a:br>
              <a:rPr dirty="0"/>
            </a:br>
            <a:r>
              <a:rPr lang="ru-RU" sz="1600" b="0" strike="noStrike" spc="-1" dirty="0">
                <a:latin typeface="Arial"/>
                <a:ea typeface="DejaVu Sans"/>
              </a:rPr>
              <a:t>от нарушителей </a:t>
            </a:r>
            <a:endParaRPr lang="ru-RU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b="1" strike="noStrike" spc="-1" dirty="0">
                <a:latin typeface="Calibri"/>
                <a:ea typeface="DejaVu Sans"/>
              </a:rPr>
              <a:t>НЕ УВЕЛИЧИТ</a:t>
            </a:r>
            <a:r>
              <a:rPr lang="ru-RU" b="0" strike="noStrike" spc="-1" dirty="0">
                <a:latin typeface="Calibri"/>
                <a:ea typeface="DejaVu Sans"/>
              </a:rPr>
              <a:t> </a:t>
            </a:r>
            <a:r>
              <a:rPr lang="ru-RU" sz="1600" b="0" strike="noStrike" spc="-1" dirty="0">
                <a:latin typeface="Arial"/>
                <a:ea typeface="DejaVu Sans"/>
              </a:rPr>
              <a:t>количество соблюдающих обязательные требования</a:t>
            </a:r>
            <a:endParaRPr lang="ru-RU" sz="1600" b="0" strike="noStrike" spc="-1" dirty="0">
              <a:latin typeface="Arial"/>
            </a:endParaRPr>
          </a:p>
        </p:txBody>
      </p:sp>
      <p:grpSp>
        <p:nvGrpSpPr>
          <p:cNvPr id="6" name="Group 4"/>
          <p:cNvGrpSpPr/>
          <p:nvPr/>
        </p:nvGrpSpPr>
        <p:grpSpPr>
          <a:xfrm>
            <a:off x="1584872" y="3639670"/>
            <a:ext cx="3642840" cy="2716560"/>
            <a:chOff x="2261880" y="3490200"/>
            <a:chExt cx="3642840" cy="2716560"/>
          </a:xfrm>
        </p:grpSpPr>
        <p:sp>
          <p:nvSpPr>
            <p:cNvPr id="7" name="CustomShape 5"/>
            <p:cNvSpPr/>
            <p:nvPr/>
          </p:nvSpPr>
          <p:spPr>
            <a:xfrm rot="20043600">
              <a:off x="3533040" y="3629880"/>
              <a:ext cx="754560" cy="502560"/>
            </a:xfrm>
            <a:prstGeom prst="trapezoid">
              <a:avLst>
                <a:gd name="adj" fmla="val 75000"/>
              </a:avLst>
            </a:prstGeom>
            <a:solidFill>
              <a:srgbClr val="FF0000">
                <a:alpha val="50000"/>
              </a:srgbClr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2600" tIns="12600" rIns="12600" bIns="12600" anchor="ctr"/>
            <a:lstStyle/>
            <a:p>
              <a:pPr algn="ctr">
                <a:lnSpc>
                  <a:spcPct val="90000"/>
                </a:lnSpc>
                <a:spcAft>
                  <a:spcPts val="332"/>
                </a:spcAft>
              </a:pPr>
              <a:r>
                <a:rPr lang="ru-RU" sz="800" b="0" strike="noStrike" spc="-1">
                  <a:latin typeface="Arial"/>
                  <a:ea typeface="DejaVu Sans"/>
                </a:rPr>
                <a:t>Нарушители</a:t>
              </a:r>
              <a:endParaRPr lang="ru-RU" sz="800" b="0" strike="noStrike" spc="-1">
                <a:latin typeface="Arial"/>
              </a:endParaRPr>
            </a:p>
          </p:txBody>
        </p:sp>
        <p:sp>
          <p:nvSpPr>
            <p:cNvPr id="8" name="CustomShape 6"/>
            <p:cNvSpPr/>
            <p:nvPr/>
          </p:nvSpPr>
          <p:spPr>
            <a:xfrm>
              <a:off x="2779560" y="4320720"/>
              <a:ext cx="2607840" cy="1233720"/>
            </a:xfrm>
            <a:prstGeom prst="trapezoid">
              <a:avLst>
                <a:gd name="adj" fmla="val 75000"/>
              </a:avLst>
            </a:prstGeom>
            <a:solidFill>
              <a:srgbClr val="FFC000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386"/>
                </a:spcAft>
              </a:pPr>
              <a:r>
                <a:rPr lang="ru-RU" sz="1100" b="0" strike="noStrike" spc="-1">
                  <a:latin typeface="Arial"/>
                  <a:ea typeface="DejaVu Sans"/>
                </a:rPr>
                <a:t>Желающие </a:t>
              </a:r>
              <a:r>
                <a:t/>
              </a:r>
              <a:br/>
              <a:r>
                <a:rPr lang="ru-RU" sz="1100" b="0" strike="noStrike" spc="-1">
                  <a:latin typeface="Arial"/>
                  <a:ea typeface="DejaVu Sans"/>
                </a:rPr>
                <a:t>соблюдать </a:t>
              </a:r>
              <a:r>
                <a:t/>
              </a:r>
              <a:br/>
              <a:r>
                <a:rPr lang="ru-RU" sz="1100" b="0" strike="noStrike" spc="-1">
                  <a:latin typeface="Arial"/>
                  <a:ea typeface="DejaVu Sans"/>
                </a:rPr>
                <a:t>обязательные </a:t>
              </a:r>
              <a:r>
                <a:t/>
              </a:r>
              <a:br/>
              <a:r>
                <a:rPr lang="ru-RU" sz="1100" b="0" strike="noStrike" spc="-1">
                  <a:latin typeface="Arial"/>
                  <a:ea typeface="DejaVu Sans"/>
                </a:rPr>
                <a:t>требования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9" name="CustomShape 7"/>
            <p:cNvSpPr/>
            <p:nvPr/>
          </p:nvSpPr>
          <p:spPr>
            <a:xfrm>
              <a:off x="2261880" y="5518440"/>
              <a:ext cx="3642840" cy="688320"/>
            </a:xfrm>
            <a:prstGeom prst="trapezoid">
              <a:avLst>
                <a:gd name="adj" fmla="val 75000"/>
              </a:avLst>
            </a:prstGeom>
            <a:solidFill>
              <a:srgbClr val="00B050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386"/>
                </a:spcAft>
              </a:pPr>
              <a:r>
                <a:rPr lang="ru-RU" sz="1100" b="0" strike="noStrike" spc="-1">
                  <a:latin typeface="Arial"/>
                  <a:ea typeface="DejaVu Sans"/>
                </a:rPr>
                <a:t>Соблюдающие</a:t>
              </a:r>
              <a:r>
                <a:t/>
              </a:r>
              <a:br/>
              <a:r>
                <a:rPr lang="ru-RU" sz="1100" b="0" strike="noStrike" spc="-1">
                  <a:latin typeface="Arial"/>
                  <a:ea typeface="DejaVu Sans"/>
                </a:rPr>
                <a:t>обязательные требования</a:t>
              </a:r>
              <a:endParaRPr lang="ru-RU" sz="1100" b="0" strike="noStrike" spc="-1">
                <a:latin typeface="Arial"/>
              </a:endParaRPr>
            </a:p>
          </p:txBody>
        </p:sp>
      </p:grpSp>
      <p:grpSp>
        <p:nvGrpSpPr>
          <p:cNvPr id="10" name="Group 8"/>
          <p:cNvGrpSpPr/>
          <p:nvPr/>
        </p:nvGrpSpPr>
        <p:grpSpPr>
          <a:xfrm>
            <a:off x="5589152" y="3965830"/>
            <a:ext cx="3642840" cy="2427840"/>
            <a:chOff x="6266160" y="3816360"/>
            <a:chExt cx="3642840" cy="2427840"/>
          </a:xfrm>
        </p:grpSpPr>
        <p:sp>
          <p:nvSpPr>
            <p:cNvPr id="11" name="CustomShape 9"/>
            <p:cNvSpPr/>
            <p:nvPr/>
          </p:nvSpPr>
          <p:spPr>
            <a:xfrm>
              <a:off x="7688160" y="3816360"/>
              <a:ext cx="795240" cy="523080"/>
            </a:xfrm>
            <a:prstGeom prst="trapezoid">
              <a:avLst>
                <a:gd name="adj" fmla="val 75000"/>
              </a:avLst>
            </a:prstGeom>
            <a:solidFill>
              <a:srgbClr val="FF0000">
                <a:alpha val="50000"/>
              </a:srgbClr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2600" tIns="12600" rIns="12600" bIns="12600" anchor="ctr"/>
            <a:lstStyle/>
            <a:p>
              <a:pPr algn="ctr">
                <a:lnSpc>
                  <a:spcPct val="90000"/>
                </a:lnSpc>
                <a:spcAft>
                  <a:spcPts val="332"/>
                </a:spcAft>
              </a:pPr>
              <a:r>
                <a:rPr lang="ru-RU" sz="800" b="0" strike="noStrike" spc="-1">
                  <a:latin typeface="Arial"/>
                  <a:ea typeface="DejaVu Sans"/>
                </a:rPr>
                <a:t>Нарушители</a:t>
              </a:r>
              <a:endParaRPr lang="ru-RU" sz="800" b="0" strike="noStrike" spc="-1">
                <a:latin typeface="Arial"/>
              </a:endParaRPr>
            </a:p>
          </p:txBody>
        </p:sp>
        <p:sp>
          <p:nvSpPr>
            <p:cNvPr id="12" name="CustomShape 10"/>
            <p:cNvSpPr/>
            <p:nvPr/>
          </p:nvSpPr>
          <p:spPr>
            <a:xfrm>
              <a:off x="7167240" y="4341240"/>
              <a:ext cx="1840680" cy="701640"/>
            </a:xfrm>
            <a:prstGeom prst="trapezoid">
              <a:avLst>
                <a:gd name="adj" fmla="val 75000"/>
              </a:avLst>
            </a:prstGeom>
            <a:solidFill>
              <a:srgbClr val="FFC000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386"/>
                </a:spcAft>
              </a:pPr>
              <a:r>
                <a:rPr lang="ru-RU" sz="1100" b="0" strike="noStrike" spc="-1">
                  <a:latin typeface="Arial"/>
                  <a:ea typeface="DejaVu Sans"/>
                </a:rPr>
                <a:t>Желающие соблюдать обязательные требования</a:t>
              </a:r>
              <a:endParaRPr lang="ru-RU" sz="1100" b="0" strike="noStrike" spc="-1">
                <a:latin typeface="Arial"/>
              </a:endParaRPr>
            </a:p>
          </p:txBody>
        </p:sp>
        <p:sp>
          <p:nvSpPr>
            <p:cNvPr id="13" name="CustomShape 11"/>
            <p:cNvSpPr/>
            <p:nvPr/>
          </p:nvSpPr>
          <p:spPr>
            <a:xfrm>
              <a:off x="6266160" y="5044680"/>
              <a:ext cx="3642840" cy="1199520"/>
            </a:xfrm>
            <a:prstGeom prst="trapezoid">
              <a:avLst>
                <a:gd name="adj" fmla="val 75000"/>
              </a:avLst>
            </a:prstGeom>
            <a:solidFill>
              <a:srgbClr val="00B050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4040" tIns="14040" rIns="14040" bIns="14040" anchor="ctr"/>
            <a:lstStyle/>
            <a:p>
              <a:pPr algn="ctr">
                <a:lnSpc>
                  <a:spcPct val="90000"/>
                </a:lnSpc>
                <a:spcAft>
                  <a:spcPts val="386"/>
                </a:spcAft>
              </a:pPr>
              <a:r>
                <a:rPr lang="ru-RU" sz="1100" b="0" strike="noStrike" spc="-1">
                  <a:latin typeface="Arial"/>
                  <a:ea typeface="DejaVu Sans"/>
                </a:rPr>
                <a:t>Соблюдающие </a:t>
              </a:r>
              <a:r>
                <a:t/>
              </a:r>
              <a:br/>
              <a:r>
                <a:rPr lang="ru-RU" sz="1100" b="0" strike="noStrike" spc="-1">
                  <a:latin typeface="Arial"/>
                  <a:ea typeface="DejaVu Sans"/>
                </a:rPr>
                <a:t>обязательные требования</a:t>
              </a:r>
              <a:endParaRPr lang="ru-RU" sz="1100" b="0" strike="noStrike" spc="-1">
                <a:latin typeface="Arial"/>
              </a:endParaRPr>
            </a:p>
          </p:txBody>
        </p:sp>
      </p:grpSp>
      <p:grpSp>
        <p:nvGrpSpPr>
          <p:cNvPr id="14" name="Group 12"/>
          <p:cNvGrpSpPr/>
          <p:nvPr/>
        </p:nvGrpSpPr>
        <p:grpSpPr>
          <a:xfrm>
            <a:off x="3617432" y="1267630"/>
            <a:ext cx="3642840" cy="2428200"/>
            <a:chOff x="4294440" y="1118160"/>
            <a:chExt cx="3642840" cy="2428200"/>
          </a:xfrm>
        </p:grpSpPr>
        <p:sp>
          <p:nvSpPr>
            <p:cNvPr id="15" name="CustomShape 13"/>
            <p:cNvSpPr/>
            <p:nvPr/>
          </p:nvSpPr>
          <p:spPr>
            <a:xfrm>
              <a:off x="5708880" y="1118160"/>
              <a:ext cx="792720" cy="531360"/>
            </a:xfrm>
            <a:prstGeom prst="trapezoid">
              <a:avLst>
                <a:gd name="adj" fmla="val 75000"/>
              </a:avLst>
            </a:prstGeom>
            <a:solidFill>
              <a:srgbClr val="FF0000">
                <a:alpha val="50000"/>
              </a:srgbClr>
            </a:solidFill>
            <a:ln w="255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2600" tIns="12600" rIns="12600" bIns="12600" anchor="ctr"/>
            <a:lstStyle/>
            <a:p>
              <a:pPr algn="ctr">
                <a:lnSpc>
                  <a:spcPct val="90000"/>
                </a:lnSpc>
                <a:spcAft>
                  <a:spcPts val="349"/>
                </a:spcAft>
              </a:pPr>
              <a:r>
                <a:rPr lang="ru-RU" sz="800" b="0" strike="noStrike" spc="-1">
                  <a:latin typeface="Arial"/>
                  <a:ea typeface="DejaVu Sans"/>
                </a:rPr>
                <a:t>Нарушители</a:t>
              </a:r>
              <a:endParaRPr lang="ru-RU" sz="800" b="0" strike="noStrike" spc="-1">
                <a:latin typeface="Arial"/>
              </a:endParaRPr>
            </a:p>
          </p:txBody>
        </p:sp>
        <p:sp>
          <p:nvSpPr>
            <p:cNvPr id="16" name="CustomShape 14"/>
            <p:cNvSpPr/>
            <p:nvPr/>
          </p:nvSpPr>
          <p:spPr>
            <a:xfrm>
              <a:off x="4824360" y="1654920"/>
              <a:ext cx="2583720" cy="1181520"/>
            </a:xfrm>
            <a:prstGeom prst="trapezoid">
              <a:avLst>
                <a:gd name="adj" fmla="val 75000"/>
              </a:avLst>
            </a:prstGeom>
            <a:solidFill>
              <a:srgbClr val="FFC000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/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0" strike="noStrike" spc="-1">
                  <a:latin typeface="Arial"/>
                  <a:ea typeface="DejaVu Sans"/>
                </a:rPr>
                <a:t>Желающие </a:t>
              </a:r>
              <a:r>
                <a:t/>
              </a:r>
              <a:br/>
              <a:r>
                <a:rPr lang="ru-RU" sz="1200" b="0" strike="noStrike" spc="-1">
                  <a:latin typeface="Arial"/>
                  <a:ea typeface="DejaVu Sans"/>
                </a:rPr>
                <a:t>соблюдать </a:t>
              </a:r>
              <a:r>
                <a:t/>
              </a:r>
              <a:br/>
              <a:r>
                <a:rPr lang="ru-RU" sz="1200" b="0" strike="noStrike" spc="-1">
                  <a:latin typeface="Arial"/>
                  <a:ea typeface="DejaVu Sans"/>
                </a:rPr>
                <a:t>обязательные </a:t>
              </a:r>
              <a:r>
                <a:t/>
              </a:r>
              <a:br/>
              <a:r>
                <a:rPr lang="ru-RU" sz="1200" b="0" strike="noStrike" spc="-1">
                  <a:latin typeface="Arial"/>
                  <a:ea typeface="DejaVu Sans"/>
                </a:rPr>
                <a:t>требования</a:t>
              </a:r>
              <a:endParaRPr lang="ru-RU" sz="1200" b="0" strike="noStrike" spc="-1">
                <a:latin typeface="Arial"/>
              </a:endParaRPr>
            </a:p>
          </p:txBody>
        </p:sp>
        <p:sp>
          <p:nvSpPr>
            <p:cNvPr id="17" name="CustomShape 15"/>
            <p:cNvSpPr/>
            <p:nvPr/>
          </p:nvSpPr>
          <p:spPr>
            <a:xfrm>
              <a:off x="4294440" y="2844720"/>
              <a:ext cx="3642840" cy="701640"/>
            </a:xfrm>
            <a:prstGeom prst="trapezoid">
              <a:avLst>
                <a:gd name="adj" fmla="val 75000"/>
              </a:avLst>
            </a:prstGeom>
            <a:solidFill>
              <a:srgbClr val="00B050"/>
            </a:solidFill>
            <a:ln w="25560">
              <a:solidFill>
                <a:srgbClr val="FFFFF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5120" tIns="15120" rIns="15120" bIns="15120" anchor="ctr"/>
            <a:lstStyle/>
            <a:p>
              <a:pPr algn="ctr">
                <a:lnSpc>
                  <a:spcPct val="90000"/>
                </a:lnSpc>
                <a:spcAft>
                  <a:spcPts val="420"/>
                </a:spcAft>
              </a:pPr>
              <a:r>
                <a:rPr lang="ru-RU" sz="1200" b="0" strike="noStrike" spc="-1">
                  <a:latin typeface="Arial"/>
                  <a:ea typeface="DejaVu Sans"/>
                </a:rPr>
                <a:t>Соблюдающие </a:t>
              </a:r>
              <a:r>
                <a:t/>
              </a:r>
              <a:br/>
              <a:r>
                <a:rPr lang="ru-RU" sz="1200" b="0" strike="noStrike" spc="-1">
                  <a:latin typeface="Arial"/>
                  <a:ea typeface="DejaVu Sans"/>
                </a:rPr>
                <a:t>обязательные требования</a:t>
              </a:r>
              <a:endParaRPr lang="ru-RU" sz="1200" b="0" strike="noStrike" spc="-1">
                <a:latin typeface="Arial"/>
              </a:endParaRPr>
            </a:p>
          </p:txBody>
        </p:sp>
      </p:grpSp>
      <p:sp>
        <p:nvSpPr>
          <p:cNvPr id="18" name="CustomShape 16"/>
          <p:cNvSpPr/>
          <p:nvPr/>
        </p:nvSpPr>
        <p:spPr>
          <a:xfrm>
            <a:off x="3962312" y="3790150"/>
            <a:ext cx="1957320" cy="39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000" b="0" strike="noStrike" spc="-1" dirty="0">
                <a:latin typeface="Arial"/>
                <a:ea typeface="Arial Unicode MS"/>
              </a:rPr>
              <a:t>Избавление </a:t>
            </a:r>
            <a:r>
              <a:rPr dirty="0"/>
              <a:t/>
            </a:r>
            <a:br>
              <a:rPr dirty="0"/>
            </a:br>
            <a:r>
              <a:rPr lang="ru-RU" sz="1000" b="0" strike="noStrike" spc="-1" dirty="0">
                <a:latin typeface="Arial"/>
                <a:ea typeface="Arial Unicode MS"/>
              </a:rPr>
              <a:t>от нарушителей</a:t>
            </a:r>
            <a:endParaRPr lang="ru-RU" sz="1000" b="0" strike="noStrike" spc="-1" dirty="0">
              <a:latin typeface="Arial"/>
            </a:endParaRPr>
          </a:p>
        </p:txBody>
      </p:sp>
      <p:sp>
        <p:nvSpPr>
          <p:cNvPr id="19" name="CustomShape 17"/>
          <p:cNvSpPr/>
          <p:nvPr/>
        </p:nvSpPr>
        <p:spPr>
          <a:xfrm rot="5400000">
            <a:off x="5630912" y="4570270"/>
            <a:ext cx="343800" cy="1150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  <a:alpha val="85000"/>
            </a:schemeClr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0" name="CustomShape 18"/>
          <p:cNvSpPr/>
          <p:nvPr/>
        </p:nvSpPr>
        <p:spPr>
          <a:xfrm>
            <a:off x="5082992" y="4194430"/>
            <a:ext cx="1510200" cy="850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000" b="0" strike="noStrike" spc="-1" dirty="0">
                <a:latin typeface="Arial"/>
                <a:ea typeface="Arial Unicode MS"/>
              </a:rPr>
              <a:t>Профилактическая </a:t>
            </a:r>
            <a:r>
              <a:rPr dirty="0"/>
              <a:t/>
            </a:r>
            <a:br>
              <a:rPr dirty="0"/>
            </a:br>
            <a:r>
              <a:rPr lang="ru-RU" sz="1000" b="0" strike="noStrike" spc="-1" dirty="0">
                <a:latin typeface="Arial"/>
                <a:ea typeface="Arial Unicode MS"/>
              </a:rPr>
              <a:t>работа в отношении желающих соблюдать обязательные </a:t>
            </a:r>
            <a:r>
              <a:rPr dirty="0"/>
              <a:t/>
            </a:r>
            <a:br>
              <a:rPr dirty="0"/>
            </a:br>
            <a:r>
              <a:rPr lang="ru-RU" sz="1000" b="0" strike="noStrike" spc="-1" dirty="0">
                <a:latin typeface="Arial"/>
                <a:ea typeface="Arial Unicode MS"/>
              </a:rPr>
              <a:t>требования</a:t>
            </a:r>
            <a:endParaRPr lang="ru-RU" sz="1000" b="0" strike="noStrike" spc="-1" dirty="0">
              <a:latin typeface="Arial"/>
            </a:endParaRPr>
          </a:p>
        </p:txBody>
      </p:sp>
      <p:sp>
        <p:nvSpPr>
          <p:cNvPr id="21" name="CustomShape 19"/>
          <p:cNvSpPr/>
          <p:nvPr/>
        </p:nvSpPr>
        <p:spPr>
          <a:xfrm rot="5400000" flipV="1">
            <a:off x="4267592" y="3694390"/>
            <a:ext cx="343800" cy="11502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1">
              <a:lumMod val="75000"/>
              <a:alpha val="85000"/>
            </a:schemeClr>
          </a:solidFill>
          <a:ln w="9360">
            <a:noFill/>
          </a:ln>
          <a:effectLst>
            <a:outerShdw dist="23040" dir="5400000">
              <a:srgbClr val="000000">
                <a:alpha val="35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635582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51904" cy="1400530"/>
          </a:xfrm>
        </p:spPr>
        <p:txBody>
          <a:bodyPr/>
          <a:lstStyle/>
          <a:p>
            <a:r>
              <a:rPr lang="ru-RU" dirty="0" smtClean="0"/>
              <a:t>Структура системы профилактики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6321675"/>
              </p:ext>
            </p:extLst>
          </p:nvPr>
        </p:nvGraphicFramePr>
        <p:xfrm>
          <a:off x="1103313" y="1485900"/>
          <a:ext cx="9394702" cy="4938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9425354" y="1652954"/>
            <a:ext cx="2162908" cy="11693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Профилактика обязательна во всех видах контроля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79142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Правовое регулирование профилактики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9245234" cy="419548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уровень:</a:t>
            </a:r>
          </a:p>
          <a:p>
            <a:r>
              <a:rPr lang="ru-RU" dirty="0" smtClean="0"/>
              <a:t>Федеральный </a:t>
            </a:r>
            <a:r>
              <a:rPr lang="ru-RU" dirty="0"/>
              <a:t>закон от 31.07.2020 N 248-ФЗ</a:t>
            </a:r>
          </a:p>
          <a:p>
            <a:r>
              <a:rPr lang="ru-RU" dirty="0" smtClean="0"/>
              <a:t>Федеральные законы о видах контроля </a:t>
            </a:r>
          </a:p>
          <a:p>
            <a:r>
              <a:rPr lang="ru-RU" dirty="0"/>
              <a:t>Федеральный закон от 9 февраля 2009 г. № </a:t>
            </a:r>
            <a:r>
              <a:rPr lang="ru-RU" dirty="0" smtClean="0"/>
              <a:t>8-ФЗ</a:t>
            </a:r>
          </a:p>
          <a:p>
            <a:r>
              <a:rPr lang="ru-RU" dirty="0"/>
              <a:t>Федеральный закон от 2 мая 2006 г. № </a:t>
            </a:r>
            <a:r>
              <a:rPr lang="ru-RU" dirty="0" smtClean="0"/>
              <a:t>59-ФЗ</a:t>
            </a:r>
          </a:p>
          <a:p>
            <a:r>
              <a:rPr lang="ru-RU" dirty="0"/>
              <a:t>Постановление Правительства РФ от 25.06.2021 N </a:t>
            </a:r>
            <a:r>
              <a:rPr lang="ru-RU" dirty="0" smtClean="0"/>
              <a:t>990 «Об </a:t>
            </a:r>
            <a:r>
              <a:rPr lang="ru-RU" dirty="0"/>
              <a:t>утверждении Правил разработки и </a:t>
            </a:r>
            <a:r>
              <a:rPr lang="ru-RU" dirty="0" smtClean="0"/>
              <a:t>утверждения программ..»</a:t>
            </a:r>
          </a:p>
          <a:p>
            <a:r>
              <a:rPr lang="ru-RU" dirty="0" smtClean="0"/>
              <a:t>Постановления Правительства РФ об общих требованиях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Местный уровень:</a:t>
            </a:r>
            <a:endParaRPr lang="ru-RU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u="sng" dirty="0" smtClean="0"/>
              <a:t>Положение о виде контроля</a:t>
            </a:r>
          </a:p>
          <a:p>
            <a:r>
              <a:rPr lang="ru-RU" u="sng" dirty="0" smtClean="0"/>
              <a:t>Программа профилактики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297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Правовое регулирование на местном уровне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1647230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9243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профилактических мероприятий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929825"/>
            <a:ext cx="9402515" cy="4195481"/>
          </a:xfrm>
        </p:spPr>
        <p:txBody>
          <a:bodyPr>
            <a:noAutofit/>
          </a:bodyPr>
          <a:lstStyle/>
          <a:p>
            <a:r>
              <a:rPr lang="ru-RU" sz="1800" b="1" dirty="0"/>
              <a:t>1) </a:t>
            </a:r>
            <a:r>
              <a:rPr lang="ru-RU" sz="1800" b="1" dirty="0" smtClean="0"/>
              <a:t>информирование*</a:t>
            </a:r>
            <a:endParaRPr lang="ru-RU" sz="1800" b="1" dirty="0"/>
          </a:p>
          <a:p>
            <a:r>
              <a:rPr lang="ru-RU" sz="1800" dirty="0"/>
              <a:t>2) обобщение правоприменительной </a:t>
            </a:r>
            <a:r>
              <a:rPr lang="ru-RU" sz="1800" dirty="0" smtClean="0"/>
              <a:t>практики</a:t>
            </a:r>
            <a:endParaRPr lang="ru-RU" sz="1800" dirty="0"/>
          </a:p>
          <a:p>
            <a:r>
              <a:rPr lang="ru-RU" sz="1800" dirty="0"/>
              <a:t>3) меры стимулирования </a:t>
            </a:r>
            <a:r>
              <a:rPr lang="ru-RU" sz="1800" dirty="0" smtClean="0"/>
              <a:t>добросовестности</a:t>
            </a:r>
            <a:endParaRPr lang="ru-RU" sz="1800" dirty="0"/>
          </a:p>
          <a:p>
            <a:r>
              <a:rPr lang="ru-RU" sz="1800" dirty="0"/>
              <a:t>4) объявление </a:t>
            </a:r>
            <a:r>
              <a:rPr lang="ru-RU" sz="1800" dirty="0" smtClean="0"/>
              <a:t>предостережения</a:t>
            </a:r>
            <a:endParaRPr lang="ru-RU" sz="1800" dirty="0"/>
          </a:p>
          <a:p>
            <a:r>
              <a:rPr lang="ru-RU" sz="1800" b="1" dirty="0"/>
              <a:t>5) </a:t>
            </a:r>
            <a:r>
              <a:rPr lang="ru-RU" sz="1800" b="1" dirty="0" smtClean="0"/>
              <a:t>консультирование*</a:t>
            </a:r>
            <a:endParaRPr lang="ru-RU" sz="1800" b="1" dirty="0"/>
          </a:p>
          <a:p>
            <a:r>
              <a:rPr lang="ru-RU" sz="1800" dirty="0"/>
              <a:t>6) </a:t>
            </a:r>
            <a:r>
              <a:rPr lang="ru-RU" sz="1800" dirty="0" err="1" smtClean="0"/>
              <a:t>самообследование</a:t>
            </a:r>
            <a:endParaRPr lang="ru-RU" sz="1800" dirty="0"/>
          </a:p>
          <a:p>
            <a:r>
              <a:rPr lang="ru-RU" sz="1800" dirty="0"/>
              <a:t>7) профилактический </a:t>
            </a:r>
            <a:r>
              <a:rPr lang="ru-RU" sz="1800" dirty="0" smtClean="0"/>
              <a:t>визит</a:t>
            </a:r>
          </a:p>
          <a:p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Общее правило: КНО обязан проводить ПМ, указанные в Программе (+ иные, имеющиеся в Положении), но не имеет право проводить ПМ не указанные в Положении.</a:t>
            </a:r>
          </a:p>
          <a:p>
            <a:pPr marL="0" indent="0">
              <a:buNone/>
            </a:pPr>
            <a:endParaRPr lang="ru-RU" sz="800" u="sng" dirty="0" smtClean="0"/>
          </a:p>
          <a:p>
            <a:pPr marL="0" indent="0">
              <a:buNone/>
            </a:pPr>
            <a:r>
              <a:rPr lang="ru-RU" sz="1400" u="sng" dirty="0" smtClean="0"/>
              <a:t>* Обязательные для органов местного самоуправления</a:t>
            </a:r>
            <a:endParaRPr lang="ru-RU" sz="1400" u="sng" dirty="0"/>
          </a:p>
        </p:txBody>
      </p:sp>
    </p:spTree>
    <p:extLst>
      <p:ext uri="{BB962C8B-B14F-4D97-AF65-F5344CB8AC3E}">
        <p14:creationId xmlns:p14="http://schemas.microsoft.com/office/powerpoint/2010/main" val="2497048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Положения о виде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3858695"/>
              </p:ext>
            </p:extLst>
          </p:nvPr>
        </p:nvGraphicFramePr>
        <p:xfrm>
          <a:off x="716449" y="1301262"/>
          <a:ext cx="10889396" cy="5266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5628">
                  <a:extLst>
                    <a:ext uri="{9D8B030D-6E8A-4147-A177-3AD203B41FA5}">
                      <a16:colId xmlns:a16="http://schemas.microsoft.com/office/drawing/2014/main" val="3451712711"/>
                    </a:ext>
                  </a:extLst>
                </a:gridCol>
                <a:gridCol w="1555628">
                  <a:extLst>
                    <a:ext uri="{9D8B030D-6E8A-4147-A177-3AD203B41FA5}">
                      <a16:colId xmlns:a16="http://schemas.microsoft.com/office/drawing/2014/main" val="317112417"/>
                    </a:ext>
                  </a:extLst>
                </a:gridCol>
                <a:gridCol w="1555628">
                  <a:extLst>
                    <a:ext uri="{9D8B030D-6E8A-4147-A177-3AD203B41FA5}">
                      <a16:colId xmlns:a16="http://schemas.microsoft.com/office/drawing/2014/main" val="1630219348"/>
                    </a:ext>
                  </a:extLst>
                </a:gridCol>
                <a:gridCol w="1555628">
                  <a:extLst>
                    <a:ext uri="{9D8B030D-6E8A-4147-A177-3AD203B41FA5}">
                      <a16:colId xmlns:a16="http://schemas.microsoft.com/office/drawing/2014/main" val="4086634731"/>
                    </a:ext>
                  </a:extLst>
                </a:gridCol>
                <a:gridCol w="1555628">
                  <a:extLst>
                    <a:ext uri="{9D8B030D-6E8A-4147-A177-3AD203B41FA5}">
                      <a16:colId xmlns:a16="http://schemas.microsoft.com/office/drawing/2014/main" val="3709175013"/>
                    </a:ext>
                  </a:extLst>
                </a:gridCol>
                <a:gridCol w="1555628">
                  <a:extLst>
                    <a:ext uri="{9D8B030D-6E8A-4147-A177-3AD203B41FA5}">
                      <a16:colId xmlns:a16="http://schemas.microsoft.com/office/drawing/2014/main" val="4271925760"/>
                    </a:ext>
                  </a:extLst>
                </a:gridCol>
                <a:gridCol w="1555628">
                  <a:extLst>
                    <a:ext uri="{9D8B030D-6E8A-4147-A177-3AD203B41FA5}">
                      <a16:colId xmlns:a16="http://schemas.microsoft.com/office/drawing/2014/main" val="2391629454"/>
                    </a:ext>
                  </a:extLst>
                </a:gridCol>
              </a:tblGrid>
              <a:tr h="6945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/>
                        <a:t>Инфоормирование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Обобщение практики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Стимулирование </a:t>
                      </a:r>
                      <a:r>
                        <a:rPr lang="ru-RU" sz="1200" dirty="0" err="1" smtClean="0"/>
                        <a:t>добросоветсности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Предостережение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Консультирование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/>
                        <a:t>Самообследование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Профилактический визит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019901"/>
                  </a:ext>
                </a:extLst>
              </a:tr>
              <a:tr h="37620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Адрес сайта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Периодичность</a:t>
                      </a:r>
                      <a:r>
                        <a:rPr lang="ru-RU" sz="1200" baseline="0" dirty="0" smtClean="0"/>
                        <a:t> подготовки Доклада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Виды мер стимулирования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Порядок подачи и рассмотрения  возражения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Формы</a:t>
                      </a:r>
                      <a:r>
                        <a:rPr lang="ru-RU" sz="1200" baseline="0" dirty="0" smtClean="0"/>
                        <a:t> консультирования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Способ </a:t>
                      </a:r>
                      <a:r>
                        <a:rPr lang="ru-RU" sz="1200" dirty="0" err="1" smtClean="0"/>
                        <a:t>самообследования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Сферы</a:t>
                      </a:r>
                      <a:r>
                        <a:rPr lang="ru-RU" sz="1200" baseline="0" dirty="0" smtClean="0"/>
                        <a:t> и категории, где применяется обязательный профилактический визит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7705503"/>
                  </a:ext>
                </a:extLst>
              </a:tr>
              <a:tr h="37620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Иные формы (например, размещение</a:t>
                      </a:r>
                      <a:r>
                        <a:rPr lang="ru-RU" sz="1200" baseline="0" dirty="0" smtClean="0"/>
                        <a:t> на стендах)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Порядок публичного обсуждения Доклада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Порядок и условия применения мер, в том числе методики и критерии оценки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Порядок учета объявленных предостережений </a:t>
                      </a:r>
                    </a:p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Порядок, перечень вопросов, в том числе по письменному консультированию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Возможность принятия Декларации,</a:t>
                      </a:r>
                      <a:r>
                        <a:rPr lang="ru-RU" sz="1200" baseline="0" dirty="0" smtClean="0"/>
                        <a:t> регистрации и размещения на сайте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Порядок и сроки проведения обязательного визита</a:t>
                      </a:r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110563"/>
                  </a:ext>
                </a:extLst>
              </a:tr>
              <a:tr h="37620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Порядок поддержания в актуальном состоянии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Сайт для размещения Доклада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Сайт</a:t>
                      </a:r>
                      <a:r>
                        <a:rPr lang="ru-RU" sz="1200" baseline="0" dirty="0" smtClean="0"/>
                        <a:t> для размещения информации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Порядок учета консультаций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Срок действия Декларации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244944"/>
                  </a:ext>
                </a:extLst>
              </a:tr>
              <a:tr h="376205"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Сроки размещения Доклада на сайте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Консультирование по однотипным обращениям на сайте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Срок,</a:t>
                      </a:r>
                      <a:r>
                        <a:rPr lang="ru-RU" sz="1200" baseline="0" dirty="0" smtClean="0"/>
                        <a:t> по истечении которого возможно принятие новой Декларации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265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983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393</TotalTime>
  <Words>1385</Words>
  <Application>Microsoft Office PowerPoint</Application>
  <PresentationFormat>Широкоэкранный</PresentationFormat>
  <Paragraphs>182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 Unicode MS</vt:lpstr>
      <vt:lpstr>Arial</vt:lpstr>
      <vt:lpstr>Calibri</vt:lpstr>
      <vt:lpstr>Century Gothic</vt:lpstr>
      <vt:lpstr>DejaVu Sans</vt:lpstr>
      <vt:lpstr>Wingdings 3</vt:lpstr>
      <vt:lpstr>Ион</vt:lpstr>
      <vt:lpstr>Профилактика рисков  при осуществлении  муниципального контроля:  мероприятия, программа, реализация</vt:lpstr>
      <vt:lpstr>Разберемся в терминах</vt:lpstr>
      <vt:lpstr>Задачи КНО при создании системы профилактики</vt:lpstr>
      <vt:lpstr>Адресаты профилактики </vt:lpstr>
      <vt:lpstr>Структура системы профилактики</vt:lpstr>
      <vt:lpstr>Правовое регулирование профилактики</vt:lpstr>
      <vt:lpstr>Правовое регулирование на местном уровне</vt:lpstr>
      <vt:lpstr>Виды профилактических мероприятий </vt:lpstr>
      <vt:lpstr>Содержание Положения о виде</vt:lpstr>
      <vt:lpstr>Схема подготовки проекта Программы профилактики</vt:lpstr>
      <vt:lpstr>Алгоритм подготовки проекта Программы профилактики</vt:lpstr>
      <vt:lpstr>Постановление (распоряжение) местной администрации о подготовке проектов программ профилактики</vt:lpstr>
      <vt:lpstr>Структура программы (типовая программа)</vt:lpstr>
      <vt:lpstr>1. Анализ текущего состояния </vt:lpstr>
      <vt:lpstr>2. Цели и задачи</vt:lpstr>
      <vt:lpstr>2. Задачи</vt:lpstr>
      <vt:lpstr>3. Перечень профилактических мероприятий, сроки (периодичность) их проведения</vt:lpstr>
      <vt:lpstr>4. Показатели результативности и эффективности программы  (примерный перечень возможных показателей) </vt:lpstr>
      <vt:lpstr>Спасибо!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рисков  при осуществлении  муниципального контроля:  мероприятия, программа, реализация</dc:title>
  <dc:creator>Пахомов Алексей Викторович</dc:creator>
  <cp:lastModifiedBy>Пахомов Алексей Викторович</cp:lastModifiedBy>
  <cp:revision>23</cp:revision>
  <dcterms:created xsi:type="dcterms:W3CDTF">2021-09-13T08:00:44Z</dcterms:created>
  <dcterms:modified xsi:type="dcterms:W3CDTF">2021-09-28T15:04:00Z</dcterms:modified>
</cp:coreProperties>
</file>