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8" r:id="rId10"/>
    <p:sldId id="267" r:id="rId11"/>
    <p:sldId id="262" r:id="rId12"/>
    <p:sldId id="264" r:id="rId13"/>
    <p:sldId id="26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5755A-0DFD-4127-9EF7-4BBFC03F0429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E5952-25DC-46FA-9774-C22F4DE9C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26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E5952-25DC-46FA-9774-C22F4DE9C11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82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79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59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33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57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48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91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78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34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24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16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48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0B143-95D3-4A52-B928-22A1DC709640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80C2-B98C-4372-99AC-B3C2D3490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02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Задание заочного этапа краевого семинара-конкурса "</a:t>
            </a:r>
            <a:r>
              <a:rPr lang="ru-RU" dirty="0"/>
              <a:t>Муниципальная команда – 2021"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2171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1. Изучить материалы по теме «</a:t>
            </a:r>
            <a:r>
              <a:rPr lang="en-US" sz="2400" dirty="0"/>
              <a:t>SWOT</a:t>
            </a:r>
            <a:r>
              <a:rPr lang="ru-RU" sz="2400" dirty="0" smtClean="0"/>
              <a:t>-анализ»</a:t>
            </a:r>
          </a:p>
          <a:p>
            <a:pPr marL="0" indent="0">
              <a:buNone/>
            </a:pPr>
            <a:r>
              <a:rPr lang="ru-RU" sz="2400" dirty="0" smtClean="0"/>
              <a:t>2. Подготовить </a:t>
            </a:r>
            <a:r>
              <a:rPr lang="en-US" sz="2400" dirty="0"/>
              <a:t>SWOT</a:t>
            </a:r>
            <a:r>
              <a:rPr lang="ru-RU" sz="2400" dirty="0"/>
              <a:t>-анализ социально-экономического развития муниципального </a:t>
            </a:r>
            <a:r>
              <a:rPr lang="ru-RU" sz="2400" dirty="0" smtClean="0"/>
              <a:t>образования (11 </a:t>
            </a:r>
            <a:r>
              <a:rPr lang="ru-RU" sz="2400" dirty="0"/>
              <a:t>слайд)</a:t>
            </a:r>
          </a:p>
          <a:p>
            <a:pPr marL="0" indent="0">
              <a:buNone/>
            </a:pPr>
            <a:r>
              <a:rPr lang="ru-RU" sz="2400" dirty="0" smtClean="0"/>
              <a:t>3. Определить стратегию действий при сложившемся </a:t>
            </a:r>
            <a:r>
              <a:rPr lang="en-US" sz="2400" dirty="0" smtClean="0"/>
              <a:t>SWOT</a:t>
            </a:r>
            <a:r>
              <a:rPr lang="ru-RU" sz="2400" dirty="0" smtClean="0"/>
              <a:t>-анализе </a:t>
            </a:r>
            <a:r>
              <a:rPr lang="ru-RU" sz="2400" dirty="0"/>
              <a:t>социально-экономического развития муниципального </a:t>
            </a:r>
            <a:r>
              <a:rPr lang="ru-RU" sz="2400" dirty="0" smtClean="0"/>
              <a:t>образования </a:t>
            </a:r>
          </a:p>
          <a:p>
            <a:pPr marL="0" indent="0">
              <a:buNone/>
            </a:pPr>
            <a:r>
              <a:rPr lang="ru-RU" sz="2400" dirty="0" smtClean="0"/>
              <a:t>4. Заполнить паспорт стратегии действий (13 </a:t>
            </a:r>
            <a:r>
              <a:rPr lang="ru-RU" sz="2400" dirty="0"/>
              <a:t>слайд)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222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754743"/>
          </a:xfrm>
        </p:spPr>
        <p:txBody>
          <a:bodyPr/>
          <a:lstStyle/>
          <a:p>
            <a:r>
              <a:rPr lang="ru-RU" dirty="0" smtClean="0"/>
              <a:t>Рекомендации по проведению </a:t>
            </a:r>
            <a:r>
              <a:rPr lang="en-US" dirty="0"/>
              <a:t>SWOT-</a:t>
            </a:r>
            <a:r>
              <a:rPr lang="ru-RU" dirty="0"/>
              <a:t>анализа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54743"/>
            <a:ext cx="12191999" cy="610325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Стремление </a:t>
            </a:r>
            <a:r>
              <a:rPr lang="ru-RU" b="1" dirty="0"/>
              <a:t>к </a:t>
            </a:r>
            <a:r>
              <a:rPr lang="ru-RU" b="1" dirty="0" smtClean="0"/>
              <a:t>объективности: </a:t>
            </a:r>
            <a:r>
              <a:rPr lang="ru-RU" dirty="0"/>
              <a:t>Нужно использовать разностороннюю входную информацию. Нельзя поручать проведение исследований одному человеку. Глубокий анализ возможен лишь в результате групповой оценки и обмена </a:t>
            </a:r>
            <a:r>
              <a:rPr lang="ru-RU" dirty="0" smtClean="0"/>
              <a:t>идеями.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Как обеспечить объективность?</a:t>
            </a:r>
          </a:p>
          <a:p>
            <a:pPr>
              <a:buFontTx/>
              <a:buChar char="-"/>
            </a:pPr>
            <a:r>
              <a:rPr lang="ru-RU" dirty="0" smtClean="0"/>
              <a:t>Обсудить на совете по предпринимательству</a:t>
            </a:r>
          </a:p>
          <a:p>
            <a:pPr>
              <a:buFontTx/>
              <a:buChar char="-"/>
            </a:pPr>
            <a:r>
              <a:rPr lang="ru-RU" dirty="0" smtClean="0"/>
              <a:t>Проанализировать обращения, поступающие в администрацию</a:t>
            </a:r>
          </a:p>
          <a:p>
            <a:pPr>
              <a:buFontTx/>
              <a:buChar char="-"/>
            </a:pPr>
            <a:r>
              <a:rPr lang="ru-RU" dirty="0" smtClean="0"/>
              <a:t>Организовать опрос через информационные ресурсы администрации и Правительства края</a:t>
            </a:r>
          </a:p>
          <a:p>
            <a:pPr>
              <a:buFontTx/>
              <a:buChar char="-"/>
            </a:pPr>
            <a:r>
              <a:rPr lang="ru-RU" dirty="0" smtClean="0"/>
              <a:t>Организовать общественные обсуждения с жителями муниципального образования</a:t>
            </a:r>
          </a:p>
          <a:p>
            <a:r>
              <a:rPr lang="ru-RU" b="1" dirty="0"/>
              <a:t>Точность </a:t>
            </a:r>
            <a:r>
              <a:rPr lang="ru-RU" b="1" dirty="0" smtClean="0"/>
              <a:t>формулировок: </a:t>
            </a:r>
            <a:r>
              <a:rPr lang="ru-RU" dirty="0" smtClean="0"/>
              <a:t>Необходимо </a:t>
            </a:r>
            <a:r>
              <a:rPr lang="ru-RU" dirty="0"/>
              <a:t>избегать пространных и двусмысленных формулировок. </a:t>
            </a:r>
            <a:endParaRPr lang="ru-RU" dirty="0" smtClean="0"/>
          </a:p>
          <a:p>
            <a:r>
              <a:rPr lang="ru-RU" b="1" dirty="0" smtClean="0"/>
              <a:t>Четкое </a:t>
            </a:r>
            <a:r>
              <a:rPr lang="ru-RU" b="1" dirty="0"/>
              <a:t>уяснение </a:t>
            </a:r>
            <a:r>
              <a:rPr lang="ru-RU" b="1" dirty="0" smtClean="0"/>
              <a:t>понятий: </a:t>
            </a:r>
            <a:r>
              <a:rPr lang="ru-RU" dirty="0" smtClean="0"/>
              <a:t>Сильные </a:t>
            </a:r>
            <a:r>
              <a:rPr lang="ru-RU" dirty="0"/>
              <a:t>и слабые стороны — это внутренние черты организации, ей </a:t>
            </a:r>
            <a:r>
              <a:rPr lang="ru-RU" dirty="0" smtClean="0"/>
              <a:t>подконтрольные</a:t>
            </a:r>
            <a:r>
              <a:rPr lang="ru-RU" dirty="0"/>
              <a:t>. Возможности и угрозы связаны с рыночной средой и неподвластны влиянию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2754192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SWOT</a:t>
            </a:r>
            <a:r>
              <a:rPr lang="ru-RU" dirty="0" smtClean="0"/>
              <a:t>-анализ</a:t>
            </a:r>
            <a:r>
              <a:rPr lang="ru-RU" dirty="0"/>
              <a:t> </a:t>
            </a:r>
            <a:r>
              <a:rPr lang="ru-RU" dirty="0" smtClean="0"/>
              <a:t>социально-экономического развития </a:t>
            </a:r>
            <a:r>
              <a:rPr lang="ru-RU" sz="4000" dirty="0" smtClean="0"/>
              <a:t>муниципального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63953"/>
              </p:ext>
            </p:extLst>
          </p:nvPr>
        </p:nvGraphicFramePr>
        <p:xfrm>
          <a:off x="998583" y="2570253"/>
          <a:ext cx="9858103" cy="227171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94788"/>
                <a:gridCol w="6177281"/>
                <a:gridCol w="3286034"/>
              </a:tblGrid>
              <a:tr h="4429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Внутренняя</a:t>
                      </a:r>
                      <a:r>
                        <a:rPr lang="ru-RU" baseline="0" dirty="0" smtClean="0"/>
                        <a:t> среда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Внешняя</a:t>
                      </a:r>
                      <a:r>
                        <a:rPr lang="ru-RU" baseline="0" dirty="0" smtClean="0"/>
                        <a:t> среда</a:t>
                      </a:r>
                      <a:endParaRPr lang="ru-RU" dirty="0"/>
                    </a:p>
                  </a:txBody>
                  <a:tcPr/>
                </a:tc>
              </a:tr>
              <a:tr h="738327"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СИЛЫ (</a:t>
                      </a:r>
                      <a:r>
                        <a:rPr lang="en-US" dirty="0" smtClean="0"/>
                        <a:t>Strengths)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ВОЗМОЖНОСТИ (</a:t>
                      </a:r>
                      <a:r>
                        <a:rPr lang="en-US" dirty="0" smtClean="0"/>
                        <a:t>Opportunities)</a:t>
                      </a:r>
                      <a:endParaRPr lang="ru-RU" dirty="0"/>
                    </a:p>
                  </a:txBody>
                  <a:tcPr/>
                </a:tc>
              </a:tr>
              <a:tr h="427761">
                <a:tc>
                  <a:txBody>
                    <a:bodyPr/>
                    <a:lstStyle/>
                    <a:p>
                      <a:r>
                        <a:rPr lang="ru-RU" dirty="0" smtClean="0"/>
                        <a:t>—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СЛАБОСТИ (</a:t>
                      </a:r>
                      <a:r>
                        <a:rPr lang="en-US" dirty="0" smtClean="0"/>
                        <a:t>Weaknesses)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УГРОЗЫ (</a:t>
                      </a:r>
                      <a:r>
                        <a:rPr lang="en-US" dirty="0" smtClean="0"/>
                        <a:t>Threats)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998583" y="52346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135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Комбинации элементов SWOT-анализа и образованные ими </a:t>
            </a:r>
            <a:r>
              <a:rPr lang="ru-RU" dirty="0" smtClean="0"/>
              <a:t>стратегии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913758"/>
              </p:ext>
            </p:extLst>
          </p:nvPr>
        </p:nvGraphicFramePr>
        <p:xfrm>
          <a:off x="522514" y="2457040"/>
          <a:ext cx="10604137" cy="255123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46514"/>
                <a:gridCol w="5022911"/>
                <a:gridCol w="3534712"/>
              </a:tblGrid>
              <a:tr h="4446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Opportunities —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возможности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Threats —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угрозы</a:t>
                      </a:r>
                      <a:endParaRPr lang="ru-RU" dirty="0"/>
                    </a:p>
                  </a:txBody>
                  <a:tcPr/>
                </a:tc>
              </a:tr>
              <a:tr h="917906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Strengths —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сильные стороны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Стратегия прорыва 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использование сильных сторон для максимальной отдачи от предоставленных возможностей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Стратегия переходного периода №1 -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использование сильных сторон для минимизации угроз</a:t>
                      </a:r>
                      <a:endParaRPr lang="ru-RU" dirty="0"/>
                    </a:p>
                  </a:txBody>
                  <a:tcPr/>
                </a:tc>
              </a:tr>
              <a:tr h="917906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Weaknesses —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слабые стороны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Стратегия переходного периода №2</a:t>
                      </a:r>
                      <a:r>
                        <a:rPr lang="ru-RU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минимизация слабых сторон через использование предоставленных возможностей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Стратегия выживания -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минимизации слабых сторон и угроз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771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432869" cy="98406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Паспорт </a:t>
            </a:r>
            <a:br>
              <a:rPr lang="ru-RU" sz="3200" dirty="0" smtClean="0"/>
            </a:br>
            <a:r>
              <a:rPr lang="ru-RU" sz="3200" dirty="0" smtClean="0"/>
              <a:t>Наименование </a:t>
            </a:r>
            <a:r>
              <a:rPr lang="ru-RU" sz="3200" dirty="0"/>
              <a:t>выбранной стратегии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015383"/>
              </p:ext>
            </p:extLst>
          </p:nvPr>
        </p:nvGraphicFramePr>
        <p:xfrm>
          <a:off x="222924" y="1194934"/>
          <a:ext cx="11585899" cy="53016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93464"/>
                <a:gridCol w="2205742"/>
                <a:gridCol w="2387489"/>
                <a:gridCol w="2268315"/>
                <a:gridCol w="2330889"/>
              </a:tblGrid>
              <a:tr h="206706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Ключевые партнеры (органы власти, общественные организации, спонсоры)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Краткое описание </a:t>
                      </a:r>
                      <a:r>
                        <a:rPr lang="ru-RU" sz="1600" dirty="0" smtClean="0">
                          <a:effectLst/>
                        </a:rPr>
                        <a:t>стратегии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Цель </a:t>
                      </a:r>
                      <a:r>
                        <a:rPr lang="ru-RU" sz="1600" dirty="0" smtClean="0">
                          <a:effectLst/>
                        </a:rPr>
                        <a:t>стратегии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Способы взаимодействия с целевой аудиторией, воздействия на целевую аудиторию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Механизм реализации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Имеющиеся ресурсы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Целевая аудитория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250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Требуемые ресурсы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Эффект от </a:t>
                      </a:r>
                      <a:r>
                        <a:rPr lang="ru-RU" sz="1600" dirty="0" smtClean="0">
                          <a:effectLst/>
                        </a:rPr>
                        <a:t>реализации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79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SWOT</a:t>
            </a:r>
            <a:r>
              <a:rPr lang="ru-RU" dirty="0" smtClean="0"/>
              <a:t>-анализ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27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Четыре кита </a:t>
            </a:r>
            <a:r>
              <a:rPr lang="en-US" dirty="0" smtClean="0"/>
              <a:t>SWOT</a:t>
            </a:r>
            <a:r>
              <a:rPr lang="ru-RU" dirty="0" smtClean="0"/>
              <a:t>-анализа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38454C"/>
                </a:solidFill>
                <a:latin typeface="MuseoSansCyrl"/>
              </a:rPr>
              <a:t>S (strengths) – </a:t>
            </a:r>
            <a:r>
              <a:rPr lang="ru-RU" dirty="0">
                <a:solidFill>
                  <a:srgbClr val="38454C"/>
                </a:solidFill>
                <a:latin typeface="MuseoSansCyrl"/>
              </a:rPr>
              <a:t>сильные </a:t>
            </a:r>
            <a:r>
              <a:rPr lang="ru-RU" dirty="0" smtClean="0">
                <a:solidFill>
                  <a:srgbClr val="38454C"/>
                </a:solidFill>
                <a:latin typeface="MuseoSansCyrl"/>
              </a:rPr>
              <a:t>стороны</a:t>
            </a:r>
          </a:p>
          <a:p>
            <a:r>
              <a:rPr lang="en-US" dirty="0"/>
              <a:t>W (weaknesses) – </a:t>
            </a:r>
            <a:r>
              <a:rPr lang="ru-RU" dirty="0"/>
              <a:t>слабые </a:t>
            </a:r>
            <a:r>
              <a:rPr lang="ru-RU" dirty="0" smtClean="0"/>
              <a:t>стороны</a:t>
            </a:r>
          </a:p>
          <a:p>
            <a:r>
              <a:rPr lang="en-US" dirty="0"/>
              <a:t>O (opportunities) – </a:t>
            </a:r>
            <a:r>
              <a:rPr lang="ru-RU" dirty="0" smtClean="0"/>
              <a:t>возможности</a:t>
            </a:r>
          </a:p>
          <a:p>
            <a:r>
              <a:rPr lang="en-US" dirty="0"/>
              <a:t>T (treats) – </a:t>
            </a:r>
            <a:r>
              <a:rPr lang="ru-RU" dirty="0"/>
              <a:t>угрозы</a:t>
            </a:r>
          </a:p>
        </p:txBody>
      </p:sp>
    </p:spTree>
    <p:extLst>
      <p:ext uri="{BB962C8B-B14F-4D97-AF65-F5344CB8AC3E}">
        <p14:creationId xmlns:p14="http://schemas.microsoft.com/office/powerpoint/2010/main" val="187465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8454C"/>
                </a:solidFill>
                <a:latin typeface="MuseoSansCyrl"/>
              </a:rPr>
              <a:t>S (strengths) – </a:t>
            </a:r>
            <a:r>
              <a:rPr lang="ru-RU" dirty="0">
                <a:solidFill>
                  <a:srgbClr val="38454C"/>
                </a:solidFill>
                <a:latin typeface="MuseoSansCyrl"/>
              </a:rPr>
              <a:t>сильные стороны</a:t>
            </a:r>
            <a:br>
              <a:rPr lang="ru-RU" dirty="0">
                <a:solidFill>
                  <a:srgbClr val="38454C"/>
                </a:solidFill>
                <a:latin typeface="MuseoSansCyrl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23702"/>
            <a:ext cx="11153503" cy="55342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К сильным сторонам </a:t>
            </a:r>
            <a:r>
              <a:rPr lang="ru-RU" dirty="0" smtClean="0"/>
              <a:t>относится </a:t>
            </a:r>
            <a:r>
              <a:rPr lang="ru-RU" dirty="0"/>
              <a:t>анализ положительных факторов внутренней </a:t>
            </a:r>
            <a:r>
              <a:rPr lang="ru-RU" dirty="0" smtClean="0"/>
              <a:t>среды. </a:t>
            </a:r>
            <a:r>
              <a:rPr lang="ru-RU" dirty="0"/>
              <a:t>Он отражает всё, что делает деятельность </a:t>
            </a:r>
            <a:r>
              <a:rPr lang="ru-RU" dirty="0" smtClean="0"/>
              <a:t>успешной</a:t>
            </a:r>
            <a:r>
              <a:rPr lang="ru-RU" dirty="0"/>
              <a:t>, что является конкурентным преимуществом, то есть достоинства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Примеры вопросов для выявления сильных сторон:</a:t>
            </a:r>
            <a:endParaRPr lang="ru-RU" dirty="0"/>
          </a:p>
          <a:p>
            <a:r>
              <a:rPr lang="ru-RU" dirty="0"/>
              <a:t>Какое наше основное конкурентное преимущество?</a:t>
            </a:r>
          </a:p>
          <a:p>
            <a:r>
              <a:rPr lang="ru-RU" dirty="0"/>
              <a:t>В чем мы превосходим наших конкурентов?</a:t>
            </a:r>
          </a:p>
          <a:p>
            <a:r>
              <a:rPr lang="ru-RU" dirty="0"/>
              <a:t>Какими преимуществами обладают наши </a:t>
            </a:r>
            <a:r>
              <a:rPr lang="ru-RU" dirty="0" smtClean="0"/>
              <a:t>сотрудники, жители?</a:t>
            </a:r>
            <a:endParaRPr lang="ru-RU" dirty="0"/>
          </a:p>
          <a:p>
            <a:r>
              <a:rPr lang="ru-RU" dirty="0"/>
              <a:t>Какими ресурсами мы обладаем?</a:t>
            </a:r>
          </a:p>
          <a:p>
            <a:r>
              <a:rPr lang="ru-RU" dirty="0"/>
              <a:t>В чем наша уникальность?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794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 (weaknesses) – </a:t>
            </a:r>
            <a:r>
              <a:rPr lang="ru-RU" dirty="0"/>
              <a:t>слабые стороны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6686" y="1193074"/>
            <a:ext cx="11251474" cy="5590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Слабые стороны – это анализ отрицательных факторов внутренней среды, который показывает зоны “просадки”, сдерживающие экономический рост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Примеры вопросов </a:t>
            </a:r>
            <a:r>
              <a:rPr lang="ru-RU" b="1" dirty="0"/>
              <a:t>для выявления слабых сторон:</a:t>
            </a:r>
            <a:endParaRPr lang="ru-RU" dirty="0"/>
          </a:p>
          <a:p>
            <a:r>
              <a:rPr lang="ru-RU" dirty="0"/>
              <a:t>В чем преимущество </a:t>
            </a:r>
            <a:r>
              <a:rPr lang="ru-RU" dirty="0" smtClean="0"/>
              <a:t>территорий-конкурентов</a:t>
            </a:r>
            <a:r>
              <a:rPr lang="ru-RU" dirty="0"/>
              <a:t>?</a:t>
            </a:r>
          </a:p>
          <a:p>
            <a:r>
              <a:rPr lang="ru-RU" dirty="0" smtClean="0"/>
              <a:t>Чем </a:t>
            </a:r>
            <a:r>
              <a:rPr lang="ru-RU" dirty="0"/>
              <a:t>не довольны наши </a:t>
            </a:r>
            <a:r>
              <a:rPr lang="ru-RU" dirty="0" smtClean="0"/>
              <a:t>жители?</a:t>
            </a:r>
            <a:endParaRPr lang="ru-RU" dirty="0"/>
          </a:p>
          <a:p>
            <a:r>
              <a:rPr lang="ru-RU" dirty="0"/>
              <a:t>Нехватку каких ресурсов мы испытываем</a:t>
            </a:r>
            <a:r>
              <a:rPr lang="ru-RU" dirty="0" smtClean="0"/>
              <a:t>?</a:t>
            </a:r>
            <a:endParaRPr lang="ru-RU" dirty="0"/>
          </a:p>
          <a:p>
            <a:r>
              <a:rPr lang="ru-RU" dirty="0"/>
              <a:t>Какие факторы мешают сделать </a:t>
            </a:r>
            <a:r>
              <a:rPr lang="ru-RU" dirty="0" smtClean="0"/>
              <a:t>территорию </a:t>
            </a:r>
            <a:r>
              <a:rPr lang="ru-RU" dirty="0"/>
              <a:t>лучше?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91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(opportunities) – </a:t>
            </a:r>
            <a:r>
              <a:rPr lang="ru-RU" dirty="0"/>
              <a:t>возможности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429" y="1227909"/>
            <a:ext cx="11547565" cy="5468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Возможности – включают в себя анализ положительных факторов внешней среды, который отражает скрытый потенциал. Это своего рода туз в рукаве. О котором Вы знаете, но держите напоследок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Примеры вопросов </a:t>
            </a:r>
            <a:r>
              <a:rPr lang="ru-RU" b="1" dirty="0"/>
              <a:t>для выявления </a:t>
            </a:r>
            <a:r>
              <a:rPr lang="ru-RU" b="1" dirty="0" smtClean="0"/>
              <a:t>возможностей:</a:t>
            </a:r>
            <a:endParaRPr lang="ru-RU" dirty="0"/>
          </a:p>
          <a:p>
            <a:r>
              <a:rPr lang="ru-RU" dirty="0"/>
              <a:t>Как нынешняя политическая и экономическая ситуация может способствовать </a:t>
            </a:r>
            <a:r>
              <a:rPr lang="ru-RU" dirty="0" smtClean="0"/>
              <a:t>росту?</a:t>
            </a:r>
            <a:endParaRPr lang="ru-RU" dirty="0"/>
          </a:p>
          <a:p>
            <a:r>
              <a:rPr lang="ru-RU" dirty="0"/>
              <a:t>Какие внешние ресурсы можно привлечь для ускорения развития?</a:t>
            </a:r>
          </a:p>
          <a:p>
            <a:r>
              <a:rPr lang="ru-RU" dirty="0"/>
              <a:t>Как текущие рыночные тенденции могут пойти нам на пользу?</a:t>
            </a:r>
          </a:p>
          <a:p>
            <a:r>
              <a:rPr lang="ru-RU" dirty="0"/>
              <a:t>Возможности носят постоянный или временный характер?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351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 (treats) – </a:t>
            </a:r>
            <a:r>
              <a:rPr lang="ru-RU" dirty="0"/>
              <a:t>угрозы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1783"/>
            <a:ext cx="11197046" cy="5573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Угрозы – </a:t>
            </a:r>
            <a:r>
              <a:rPr lang="ru-RU" dirty="0"/>
              <a:t>это анализ отрицательных факторов внешней среды, который отражает риски внешнего окружения, осложняющие достижение </a:t>
            </a:r>
            <a:r>
              <a:rPr lang="ru-RU" dirty="0" smtClean="0"/>
              <a:t>цели.</a:t>
            </a:r>
          </a:p>
          <a:p>
            <a:pPr marL="0" indent="0">
              <a:buNone/>
            </a:pPr>
            <a:r>
              <a:rPr lang="ru-RU" b="1" dirty="0"/>
              <a:t>Примеры вопросов для определения угроз:</a:t>
            </a:r>
            <a:endParaRPr lang="ru-RU" dirty="0"/>
          </a:p>
          <a:p>
            <a:r>
              <a:rPr lang="ru-RU" dirty="0"/>
              <a:t>Какие новые участники рынка потенциально опасны для нас?</a:t>
            </a:r>
          </a:p>
          <a:p>
            <a:r>
              <a:rPr lang="ru-RU" dirty="0"/>
              <a:t>Как политическая и экономическая ситуация может ухудшить нашу эффективность?</a:t>
            </a:r>
          </a:p>
          <a:p>
            <a:r>
              <a:rPr lang="ru-RU" dirty="0"/>
              <a:t>Какие новые продукты и </a:t>
            </a:r>
            <a:r>
              <a:rPr lang="ru-RU" dirty="0" smtClean="0"/>
              <a:t>технологии других территорий могут быть более привлекательны, </a:t>
            </a:r>
            <a:r>
              <a:rPr lang="ru-RU" dirty="0"/>
              <a:t>чем </a:t>
            </a:r>
            <a:r>
              <a:rPr lang="ru-RU" dirty="0" smtClean="0"/>
              <a:t>тем, что у нас есть?</a:t>
            </a:r>
            <a:endParaRPr lang="ru-RU" dirty="0"/>
          </a:p>
          <a:p>
            <a:r>
              <a:rPr lang="ru-RU" dirty="0"/>
              <a:t>Могут ли рыночные тенденции негативно сказаться на </a:t>
            </a:r>
            <a:r>
              <a:rPr lang="ru-RU" dirty="0" smtClean="0"/>
              <a:t>развитии нашей территории?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86638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Технология применения </a:t>
            </a:r>
            <a:r>
              <a:rPr lang="en-US" dirty="0"/>
              <a:t>SWOT-</a:t>
            </a:r>
            <a:r>
              <a:rPr lang="ru-RU" dirty="0"/>
              <a:t>анализа</a:t>
            </a: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fontAlgn="base"/>
            <a:r>
              <a:rPr lang="ru-RU" dirty="0"/>
              <a:t>Составление списка сильных и слабых сторон</a:t>
            </a:r>
          </a:p>
          <a:p>
            <a:pPr fontAlgn="base"/>
            <a:r>
              <a:rPr lang="ru-RU" dirty="0"/>
              <a:t>Составление списка </a:t>
            </a:r>
            <a:r>
              <a:rPr lang="ru-RU" dirty="0" smtClean="0"/>
              <a:t>возможностей и угроз</a:t>
            </a:r>
            <a:endParaRPr lang="ru-RU" dirty="0"/>
          </a:p>
          <a:p>
            <a:pPr fontAlgn="base"/>
            <a:r>
              <a:rPr lang="ru-RU" dirty="0"/>
              <a:t>Установления связи между различными элементами списков</a:t>
            </a:r>
          </a:p>
          <a:p>
            <a:pPr fontAlgn="base"/>
            <a:r>
              <a:rPr lang="ru-RU" dirty="0"/>
              <a:t>Позиционирование разных </a:t>
            </a:r>
            <a:r>
              <a:rPr lang="ru-RU" dirty="0" smtClean="0"/>
              <a:t>вариантов, определение стратегии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0642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234" y="0"/>
            <a:ext cx="90675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983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502</Words>
  <Application>Microsoft Office PowerPoint</Application>
  <PresentationFormat>Широкоэкранный</PresentationFormat>
  <Paragraphs>84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MuseoSansCyrl</vt:lpstr>
      <vt:lpstr>Times New Roman</vt:lpstr>
      <vt:lpstr>Тема Office</vt:lpstr>
      <vt:lpstr> Задание заочного этапа краевого семинара-конкурса "Муниципальная команда – 2021" </vt:lpstr>
      <vt:lpstr>SWOT-анализ</vt:lpstr>
      <vt:lpstr> Четыре кита SWOT-анализа</vt:lpstr>
      <vt:lpstr>S (strengths) – сильные стороны </vt:lpstr>
      <vt:lpstr>W (weaknesses) – слабые стороны </vt:lpstr>
      <vt:lpstr>O (opportunities) – возможности </vt:lpstr>
      <vt:lpstr>T (treats) – угрозы </vt:lpstr>
      <vt:lpstr>Технология применения SWOT-анализа</vt:lpstr>
      <vt:lpstr>Презентация PowerPoint</vt:lpstr>
      <vt:lpstr>Рекомендации по проведению SWOT-анализа</vt:lpstr>
      <vt:lpstr> SWOT-анализ социально-экономического развития муниципального образования </vt:lpstr>
      <vt:lpstr>Комбинации элементов SWOT-анализа и образованные ими стратегии</vt:lpstr>
      <vt:lpstr>Паспорт  Наименование выбранной стратегии</vt:lpstr>
    </vt:vector>
  </TitlesOfParts>
  <Company>Миистерство финансов Хабаровского края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Бобина Валерия Викторовна</dc:creator>
  <cp:lastModifiedBy>Бобина Валерия Викторовна</cp:lastModifiedBy>
  <cp:revision>62</cp:revision>
  <dcterms:created xsi:type="dcterms:W3CDTF">2021-04-12T09:07:04Z</dcterms:created>
  <dcterms:modified xsi:type="dcterms:W3CDTF">2021-04-13T09:40:08Z</dcterms:modified>
</cp:coreProperties>
</file>