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85" r:id="rId4"/>
    <p:sldId id="284" r:id="rId5"/>
    <p:sldId id="283" r:id="rId6"/>
    <p:sldId id="282" r:id="rId7"/>
    <p:sldId id="281" r:id="rId8"/>
    <p:sldId id="280" r:id="rId9"/>
    <p:sldId id="268" r:id="rId10"/>
    <p:sldId id="270" r:id="rId11"/>
    <p:sldId id="272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7" autoAdjust="0"/>
    <p:restoredTop sz="94660"/>
  </p:normalViewPr>
  <p:slideViewPr>
    <p:cSldViewPr>
      <p:cViewPr>
        <p:scale>
          <a:sx n="87" d="100"/>
          <a:sy n="87" d="100"/>
        </p:scale>
        <p:origin x="-237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038672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«Региональные и местные сообщества как субъект стратегического развития территорий»</a:t>
            </a:r>
            <a:b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ДИДЕНКО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Алексей </a:t>
            </a:r>
            <a:r>
              <a:rPr lang="ru-RU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Николаевич </a:t>
            </a:r>
            <a:r>
              <a:rPr lang="ru-RU" sz="3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председатель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Комитета Государственной Думы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 региональной политике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 местному самоуправлению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/>
              <a:t>Санкт-Петербург, 31 октября 2022 года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-171400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6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83162" y="908720"/>
            <a:ext cx="7219665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ru-RU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Горизонт развития и деятельности местных сообществ </a:t>
            </a:r>
            <a:r>
              <a:rPr lang="ru-RU" sz="2300" b="1" dirty="0">
                <a:solidFill>
                  <a:srgbClr val="002060"/>
                </a:solidFill>
                <a:latin typeface="Century Gothic" pitchFamily="34" charset="0"/>
              </a:rPr>
              <a:t>– участие в выработке стратегии развития муниципального </a:t>
            </a:r>
            <a:r>
              <a:rPr lang="ru-RU" sz="2300" b="1" dirty="0" smtClean="0">
                <a:solidFill>
                  <a:srgbClr val="002060"/>
                </a:solidFill>
                <a:latin typeface="Century Gothic" pitchFamily="34" charset="0"/>
              </a:rPr>
              <a:t>образования; </a:t>
            </a:r>
            <a:r>
              <a:rPr lang="ru-RU" sz="2300" b="1" dirty="0">
                <a:solidFill>
                  <a:srgbClr val="002060"/>
                </a:solidFill>
                <a:latin typeface="Century Gothic" pitchFamily="34" charset="0"/>
              </a:rPr>
              <a:t>формирование устойчивых социальных практик общественного служения, включая </a:t>
            </a:r>
            <a:r>
              <a:rPr lang="ru-RU" sz="2300" b="1" dirty="0" smtClean="0">
                <a:solidFill>
                  <a:srgbClr val="002060"/>
                </a:solidFill>
                <a:latin typeface="Century Gothic" pitchFamily="34" charset="0"/>
              </a:rPr>
              <a:t>добровольчество и благотворительность; генерация </a:t>
            </a:r>
            <a:r>
              <a:rPr lang="ru-RU" sz="2300" b="1" dirty="0">
                <a:solidFill>
                  <a:srgbClr val="002060"/>
                </a:solidFill>
                <a:latin typeface="Century Gothic" pitchFamily="34" charset="0"/>
              </a:rPr>
              <a:t>проектных инициатив, в том числе по обустройству территорий своего </a:t>
            </a:r>
            <a:r>
              <a:rPr lang="ru-RU" sz="2300" b="1" dirty="0" smtClean="0">
                <a:solidFill>
                  <a:srgbClr val="002060"/>
                </a:solidFill>
                <a:latin typeface="Century Gothic" pitchFamily="34" charset="0"/>
              </a:rPr>
              <a:t>жительства; содействие решению </a:t>
            </a:r>
            <a:r>
              <a:rPr lang="ru-RU" sz="2300" b="1" dirty="0">
                <a:solidFill>
                  <a:srgbClr val="002060"/>
                </a:solidFill>
                <a:latin typeface="Century Gothic" pitchFamily="34" charset="0"/>
              </a:rPr>
              <a:t>вопросов жилищно-коммунального хозяйства, экологии, досуга, охраны общественного порядка на своих </a:t>
            </a:r>
            <a:r>
              <a:rPr lang="ru-RU" sz="2300" b="1" dirty="0" smtClean="0">
                <a:solidFill>
                  <a:srgbClr val="002060"/>
                </a:solidFill>
                <a:latin typeface="Century Gothic" pitchFamily="34" charset="0"/>
              </a:rPr>
              <a:t>территориях; </a:t>
            </a:r>
            <a:r>
              <a:rPr lang="ru-RU" sz="2300" b="1" dirty="0">
                <a:solidFill>
                  <a:srgbClr val="002060"/>
                </a:solidFill>
                <a:latin typeface="Century Gothic" pitchFamily="34" charset="0"/>
              </a:rPr>
              <a:t>просветительская </a:t>
            </a:r>
            <a:r>
              <a:rPr lang="ru-RU" sz="2300" b="1" dirty="0" smtClean="0">
                <a:solidFill>
                  <a:srgbClr val="002060"/>
                </a:solidFill>
                <a:latin typeface="Century Gothic" pitchFamily="34" charset="0"/>
              </a:rPr>
              <a:t>деятельность; </a:t>
            </a:r>
            <a:r>
              <a:rPr lang="ru-RU" sz="2300" b="1" dirty="0">
                <a:solidFill>
                  <a:srgbClr val="002060"/>
                </a:solidFill>
                <a:latin typeface="Century Gothic" pitchFamily="34" charset="0"/>
              </a:rPr>
              <a:t>включенный общественный </a:t>
            </a:r>
            <a:r>
              <a:rPr lang="ru-RU" sz="2300" b="1" dirty="0" smtClean="0">
                <a:solidFill>
                  <a:srgbClr val="002060"/>
                </a:solidFill>
                <a:latin typeface="Century Gothic" pitchFamily="34" charset="0"/>
              </a:rPr>
              <a:t>контроль</a:t>
            </a:r>
            <a:endParaRPr lang="ru-RU" sz="2300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-171038"/>
            <a:ext cx="3168352" cy="13835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1079054" cy="10527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6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882619"/>
            <a:ext cx="72099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Возросший интерес органов власти </a:t>
            </a: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>к местным сообществам </a:t>
            </a:r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связан с тем, что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местные сообщества начинают рассматриваться властями </a:t>
            </a:r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как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фактор и субъект стратегического развития муниципалитетов </a:t>
            </a:r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региона в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целом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-171038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052736"/>
            <a:ext cx="7750148" cy="5350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95723" y="3371713"/>
            <a:ext cx="4968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Комитета Государственной Думы по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региональной политике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местному самоуправлению  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http://www.komitet4.km.duma.gov.ru/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4048" y="5157192"/>
            <a:ext cx="333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http://www.mestnoepravo.com</a:t>
            </a:r>
            <a:r>
              <a:rPr lang="en-US" dirty="0">
                <a:solidFill>
                  <a:srgbClr val="002060"/>
                </a:solidFill>
              </a:rPr>
              <a:t>/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088"/>
            <a:ext cx="32924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845" y="3068960"/>
            <a:ext cx="1395242" cy="193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62473" y="1052736"/>
            <a:ext cx="71287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Одна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из современных и актуальных задач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 вовлечение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сколь возможно большего числа жителей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общественное самоуправление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на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территориях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проживания.</a:t>
            </a:r>
          </a:p>
          <a:p>
            <a:pPr algn="ctr"/>
            <a:r>
              <a:rPr lang="ru-RU" sz="2600" b="1" dirty="0" smtClean="0"/>
              <a:t>Активная </a:t>
            </a:r>
            <a:r>
              <a:rPr lang="ru-RU" sz="2600" b="1" dirty="0"/>
              <a:t>гражданская позиция жителей, включенных в созидательный процесс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на </a:t>
            </a:r>
            <a:r>
              <a:rPr lang="ru-RU" sz="2600" b="1" dirty="0"/>
              <a:t>территории своего проживания, является необходимым условием гармоничного развития муниципальных образований, что в свою очередь создает базу для гармоничного устойчивого развития соответствующего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региона и </a:t>
            </a:r>
            <a:r>
              <a:rPr lang="ru-RU" sz="2600" b="1" dirty="0"/>
              <a:t>страны в </a:t>
            </a:r>
            <a:r>
              <a:rPr lang="ru-RU" sz="2600" b="1" dirty="0" smtClean="0"/>
              <a:t>целом </a:t>
            </a:r>
            <a:endParaRPr lang="ru-RU" sz="2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10" y="-119788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221894"/>
            <a:ext cx="71287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Два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типа местных сообществ:</a:t>
            </a:r>
          </a:p>
          <a:p>
            <a:pPr algn="ctr"/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1. Местные сообщества территориального типа: </a:t>
            </a:r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главная цель </a:t>
            </a:r>
          </a:p>
          <a:p>
            <a:pPr algn="ctr"/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их деятельности – содействие решению вопросов местного значения </a:t>
            </a:r>
          </a:p>
          <a:p>
            <a:pPr algn="ctr"/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 Местные сообщества функционального типа: </a:t>
            </a:r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содействие решению вопросов местного значения – одна из целей их деятельности, </a:t>
            </a: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>но </a:t>
            </a:r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не </a:t>
            </a: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>главная</a:t>
            </a:r>
            <a:endParaRPr lang="ru-RU" sz="2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10" y="-119788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24069" y="2086229"/>
            <a:ext cx="712879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Местное сообщество является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не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только субъектом, но и источником местной публичной власти, формирующим и обеспечивающим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деятельность различных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институтов местного гражданского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общества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10" y="-119788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599" y="980728"/>
            <a:ext cx="72196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Формы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участия населения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осуществлении местного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самоуправления: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правотворческая инициатива граждан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инициативные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проекты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территориальное общественное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самоуправление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староста сельского населенного пункта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публичные слушания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общественные обсуждения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собрание граждан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конференция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граждан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собрание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делегатов)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опрос граждан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обращения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граждан в органы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местного самоуправления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10" y="-99392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7" y="1150243"/>
            <a:ext cx="714765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Муниципальные 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общественные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палаты </a:t>
            </a:r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должны выступать важной платформой для комплексного представления интересов ТОСов и иных форм организованных территориальных </a:t>
            </a: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>и </a:t>
            </a:r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функциональных местных сообществ, пользующихся доверием населения, действующих </a:t>
            </a: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>на </a:t>
            </a:r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территории муниципального образования </a:t>
            </a: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>и </a:t>
            </a:r>
            <a:r>
              <a:rPr lang="ru-RU" sz="2600" b="1" dirty="0">
                <a:solidFill>
                  <a:srgbClr val="002060"/>
                </a:solidFill>
                <a:latin typeface="Century Gothic" pitchFamily="34" charset="0"/>
              </a:rPr>
              <a:t>участвующих в решении вопросов местного </a:t>
            </a:r>
            <a:r>
              <a:rPr lang="ru-RU" sz="2600" b="1" dirty="0" smtClean="0">
                <a:solidFill>
                  <a:srgbClr val="002060"/>
                </a:solidFill>
                <a:latin typeface="Century Gothic" pitchFamily="34" charset="0"/>
              </a:rPr>
              <a:t>значения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!!!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Задача: максимальный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охват всех слоев и интересов населения территории !!!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10" y="-119788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484784"/>
            <a:ext cx="71287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Проблемы функционирования НКО: </a:t>
            </a:r>
          </a:p>
          <a:p>
            <a:pPr algn="ctr"/>
            <a:endParaRPr lang="ru-RU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недостаток материальных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 со стороны возможных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спонсоров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интереса со стороны местных и региональных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властей</a:t>
            </a:r>
          </a:p>
          <a:p>
            <a:pPr algn="ctr"/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10" y="-119788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32048" y="1159138"/>
            <a:ext cx="72339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условиях современной реальности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существующих вызовов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мерам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организационной поддержки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муниципалитетов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следует отнести: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развитие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местных сообществ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представительной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демократии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увеличение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численности </a:t>
            </a:r>
            <a:endParaRPr lang="ru-RU" sz="2400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депутатского корпуса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создание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в муниципалитетах общественных палат (советов), других объединений местных сообществ, включенных в решение вопросов местного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значения</a:t>
            </a:r>
            <a:endParaRPr lang="ru-RU" sz="2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10" y="-126181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328592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90465" y="2492896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Местные сообщества – 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это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те самые «точки сборки» нового гармоничного солидарного социального строя, предпосылки формирования которого вызревают буквально на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глазах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-171038"/>
            <a:ext cx="3297700" cy="14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7502"/>
            <a:ext cx="1210010" cy="1180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0" y="6030000"/>
            <a:ext cx="190547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537</TotalTime>
  <Words>246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КУДАШОВА Татьяна Юрьевна</dc:creator>
  <cp:lastModifiedBy>БАБИЧЕВ Игорь Викторович</cp:lastModifiedBy>
  <cp:revision>56</cp:revision>
  <dcterms:created xsi:type="dcterms:W3CDTF">2019-10-23T09:37:46Z</dcterms:created>
  <dcterms:modified xsi:type="dcterms:W3CDTF">2022-10-28T09:23:43Z</dcterms:modified>
</cp:coreProperties>
</file>