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351" r:id="rId7"/>
    <p:sldId id="349" r:id="rId8"/>
    <p:sldId id="350" r:id="rId9"/>
    <p:sldId id="259" r:id="rId10"/>
    <p:sldId id="260" r:id="rId11"/>
    <p:sldId id="272" r:id="rId12"/>
  </p:sldIdLst>
  <p:sldSz cx="12192000" cy="6858000"/>
  <p:notesSz cx="6797675" cy="99282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96628C"/>
    <a:srgbClr val="CD5A5A"/>
    <a:srgbClr val="EB681F"/>
    <a:srgbClr val="029C63"/>
    <a:srgbClr val="FFD746"/>
    <a:srgbClr val="11A0D7"/>
    <a:srgbClr val="E61F3D"/>
    <a:srgbClr val="234A9B"/>
    <a:srgbClr val="7D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6174B-699A-9945-96AD-80CF4D6B43B9}" v="25" dt="2022-07-05T10:44:33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3" autoAdjust="0"/>
    <p:restoredTop sz="92134" autoAdjust="0"/>
  </p:normalViewPr>
  <p:slideViewPr>
    <p:cSldViewPr snapToGrid="0" snapToObjects="1">
      <p:cViewPr>
        <p:scale>
          <a:sx n="85" d="100"/>
          <a:sy n="85" d="100"/>
        </p:scale>
        <p:origin x="-653" y="-34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2"/>
        <p:guide pos="5586"/>
        <p:guide pos="7333"/>
        <p:guide pos="64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761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21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768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630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135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117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28.10.2022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C559A3-9DA8-BC47-8E6F-3FBAB024D04A}"/>
              </a:ext>
            </a:extLst>
          </p:cNvPr>
          <p:cNvSpPr txBox="1"/>
          <p:nvPr/>
        </p:nvSpPr>
        <p:spPr>
          <a:xfrm>
            <a:off x="2116849" y="1025800"/>
            <a:ext cx="326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SE Sans" panose="02000000000000000000" pitchFamily="2" charset="0"/>
              </a:rPr>
              <a:t>Факультет права</a:t>
            </a:r>
          </a:p>
          <a:p>
            <a:r>
              <a:rPr lang="ru-RU" dirty="0">
                <a:latin typeface="HSE Sans" panose="02000000000000000000" pitchFamily="2" charset="0"/>
              </a:rPr>
              <a:t>НИУ «Высшая школа экономики»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E0795D0-177E-C14A-8687-B5C8733160E7}"/>
              </a:ext>
            </a:extLst>
          </p:cNvPr>
          <p:cNvSpPr txBox="1"/>
          <p:nvPr/>
        </p:nvSpPr>
        <p:spPr>
          <a:xfrm>
            <a:off x="914626" y="2534830"/>
            <a:ext cx="10820173" cy="20774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300" b="1" dirty="0">
                <a:solidFill>
                  <a:srgbClr val="102D69"/>
                </a:solidFill>
              </a:rPr>
              <a:t>Проблемы юридической институционализации локальных сообществ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6457941-DFD6-9241-8BB6-CA0A3EDA88BB}"/>
              </a:ext>
            </a:extLst>
          </p:cNvPr>
          <p:cNvCxnSpPr>
            <a:cxnSpLocks/>
          </p:cNvCxnSpPr>
          <p:nvPr/>
        </p:nvCxnSpPr>
        <p:spPr>
          <a:xfrm>
            <a:off x="4750847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9899879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5C1FF17-DEC7-734B-9602-4B51F245705F}"/>
              </a:ext>
            </a:extLst>
          </p:cNvPr>
          <p:cNvCxnSpPr>
            <a:cxnSpLocks/>
          </p:cNvCxnSpPr>
          <p:nvPr/>
        </p:nvCxnSpPr>
        <p:spPr>
          <a:xfrm>
            <a:off x="11244361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3541BE7-2DE2-6447-9069-9E74408E6EED}"/>
              </a:ext>
            </a:extLst>
          </p:cNvPr>
          <p:cNvSpPr txBox="1"/>
          <p:nvPr/>
        </p:nvSpPr>
        <p:spPr>
          <a:xfrm>
            <a:off x="9254261" y="1059093"/>
            <a:ext cx="265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HSE Sans" panose="02000000000000000000" pitchFamily="2" charset="0"/>
              </a:rPr>
              <a:t>Москва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541BE7-2DE2-6447-9069-9E74408E6EED}"/>
              </a:ext>
            </a:extLst>
          </p:cNvPr>
          <p:cNvSpPr txBox="1"/>
          <p:nvPr/>
        </p:nvSpPr>
        <p:spPr>
          <a:xfrm>
            <a:off x="4786976" y="959612"/>
            <a:ext cx="5267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HSE Sans" panose="02000000000000000000" pitchFamily="2" charset="0"/>
              </a:rPr>
              <a:t>Ларичев Александр Алексеевич</a:t>
            </a:r>
            <a:r>
              <a:rPr lang="ru-RU" dirty="0">
                <a:latin typeface="HSE Sans" panose="02000000000000000000" pitchFamily="2" charset="0"/>
              </a:rPr>
              <a:t>,</a:t>
            </a:r>
          </a:p>
          <a:p>
            <a:r>
              <a:rPr lang="ru-RU" dirty="0">
                <a:latin typeface="HSE Sans" panose="02000000000000000000" pitchFamily="2" charset="0"/>
              </a:rPr>
              <a:t>заместитель декана факультета права НИУ ВШЭ</a:t>
            </a:r>
          </a:p>
          <a:p>
            <a:r>
              <a:rPr lang="ru-RU" dirty="0">
                <a:latin typeface="HSE Sans" panose="02000000000000000000" pitchFamily="2" charset="0"/>
              </a:rPr>
              <a:t>по научной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115359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A42BC31-0947-AC42-BAAD-C5721A7173CC}"/>
              </a:ext>
            </a:extLst>
          </p:cNvPr>
          <p:cNvSpPr txBox="1"/>
          <p:nvPr/>
        </p:nvSpPr>
        <p:spPr>
          <a:xfrm>
            <a:off x="517198" y="2972987"/>
            <a:ext cx="9687963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800" b="1" dirty="0"/>
              <a:t>Территориальный публичный коллектив – основа МСУ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800" b="1" dirty="0"/>
              <a:t>Муниципальная консолидация и ослабление социальных связей ТПК, особенно в крупных городах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800" b="1" dirty="0"/>
              <a:t>Необходимость компенсации снижения репрезентации жителей на </a:t>
            </a:r>
            <a:r>
              <a:rPr lang="ru-RU" sz="2800" b="1" dirty="0" err="1"/>
              <a:t>общемуниципальном</a:t>
            </a:r>
            <a:r>
              <a:rPr lang="ru-RU" sz="2800" b="1" dirty="0"/>
              <a:t> уровне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16E0315-8012-CE49-A4A6-D0B28DC176AE}"/>
              </a:ext>
            </a:extLst>
          </p:cNvPr>
          <p:cNvSpPr txBox="1"/>
          <p:nvPr/>
        </p:nvSpPr>
        <p:spPr>
          <a:xfrm>
            <a:off x="540840" y="1396902"/>
            <a:ext cx="10132991" cy="13234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000" b="1" dirty="0">
                <a:solidFill>
                  <a:srgbClr val="102D69"/>
                </a:solidFill>
              </a:rPr>
              <a:t>Факторы развития института локальных сообществ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17199" y="464363"/>
            <a:ext cx="11126669" cy="586260"/>
            <a:chOff x="517199" y="464363"/>
            <a:chExt cx="11126669" cy="586260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542894"/>
              <a:ext cx="448276" cy="448276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208E74D-9D70-3B41-9778-E6E8B05CDF2D}"/>
                </a:ext>
              </a:extLst>
            </p:cNvPr>
            <p:cNvCxnSpPr>
              <a:cxnSpLocks/>
            </p:cNvCxnSpPr>
            <p:nvPr/>
          </p:nvCxnSpPr>
          <p:spPr>
            <a:xfrm>
              <a:off x="3492115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571D10A-0DDC-9847-BD1B-712A3C9F3055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081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1AB4B37-4624-D54D-82F3-87960AF8C485}"/>
                </a:ext>
              </a:extLst>
            </p:cNvPr>
            <p:cNvSpPr txBox="1"/>
            <p:nvPr/>
          </p:nvSpPr>
          <p:spPr>
            <a:xfrm>
              <a:off x="3547824" y="542894"/>
              <a:ext cx="6668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102D69"/>
                  </a:solidFill>
                  <a:latin typeface="HSE Sans" panose="02000000000000000000" pitchFamily="2" charset="0"/>
                </a:rPr>
                <a:t>Проблемы юридической институционализации локальных сообществ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E64125C-F6DE-1F4A-A554-9F1C35EAFB8C}"/>
                </a:ext>
              </a:extLst>
            </p:cNvPr>
            <p:cNvSpPr txBox="1"/>
            <p:nvPr/>
          </p:nvSpPr>
          <p:spPr>
            <a:xfrm>
              <a:off x="10337843" y="497315"/>
              <a:ext cx="671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32AF94B5-93D7-5247-B727-C7089232F508}" type="slidenum">
                <a:rPr lang="ru-RU" sz="2000" smtClean="0">
                  <a:solidFill>
                    <a:srgbClr val="102D69"/>
                  </a:solidFill>
                  <a:latin typeface="HSE Sans" panose="02000000000000000000" pitchFamily="2" charset="0"/>
                </a:rPr>
                <a:t>2</a:t>
              </a:fld>
              <a:endParaRPr lang="ru-RU" sz="2000">
                <a:solidFill>
                  <a:srgbClr val="102D69"/>
                </a:solidFill>
                <a:latin typeface="HSE Sans" panose="02000000000000000000" pitchFamily="2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5F7521A6-CAC7-9C4E-8FCC-A03622DBCBB4}"/>
                </a:ext>
              </a:extLst>
            </p:cNvPr>
            <p:cNvCxnSpPr>
              <a:cxnSpLocks/>
            </p:cNvCxnSpPr>
            <p:nvPr/>
          </p:nvCxnSpPr>
          <p:spPr>
            <a:xfrm>
              <a:off x="11643868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0C559A3-9DA8-BC47-8E6F-3FBAB024D04A}"/>
                </a:ext>
              </a:extLst>
            </p:cNvPr>
            <p:cNvSpPr txBox="1"/>
            <p:nvPr/>
          </p:nvSpPr>
          <p:spPr>
            <a:xfrm>
              <a:off x="956884" y="536198"/>
              <a:ext cx="249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HSE Sans" panose="02000000000000000000" pitchFamily="2" charset="0"/>
                </a:rPr>
                <a:t>Факультет права</a:t>
              </a:r>
            </a:p>
            <a:p>
              <a:r>
                <a:rPr lang="ru-RU" sz="1200" b="1" dirty="0">
                  <a:latin typeface="HSE Sans" panose="02000000000000000000" pitchFamily="2" charset="0"/>
                </a:rPr>
                <a:t>НИУ «Высшая школа экономики»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84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A42BC31-0947-AC42-BAAD-C5721A7173CC}"/>
              </a:ext>
            </a:extLst>
          </p:cNvPr>
          <p:cNvSpPr txBox="1"/>
          <p:nvPr/>
        </p:nvSpPr>
        <p:spPr>
          <a:xfrm>
            <a:off x="431530" y="2594958"/>
            <a:ext cx="9687963" cy="378565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02920" indent="-457200">
              <a:buAutoNum type="arabicPeriod"/>
            </a:pPr>
            <a:r>
              <a:rPr lang="ru-RU" sz="2400" b="1" dirty="0">
                <a:solidFill>
                  <a:srgbClr val="0E2D69"/>
                </a:solidFill>
              </a:rPr>
              <a:t>Самоорганизация граждан по месту жительства на части территории поселения в целях реализации </a:t>
            </a:r>
            <a:r>
              <a:rPr lang="ru-RU" sz="2400" b="1" i="1" dirty="0">
                <a:solidFill>
                  <a:srgbClr val="0E2D69"/>
                </a:solidFill>
              </a:rPr>
              <a:t>собственных </a:t>
            </a:r>
            <a:r>
              <a:rPr lang="ru-RU" sz="2400" b="1" dirty="0">
                <a:solidFill>
                  <a:srgbClr val="0E2D69"/>
                </a:solidFill>
              </a:rPr>
              <a:t>инициатив по вопросам местного значения</a:t>
            </a:r>
            <a:r>
              <a:rPr lang="en-US" sz="2400" b="1" dirty="0">
                <a:solidFill>
                  <a:srgbClr val="0E2D69"/>
                </a:solidFill>
              </a:rPr>
              <a:t>;</a:t>
            </a:r>
            <a:endParaRPr lang="ru-RU" sz="2400" b="1" dirty="0">
              <a:solidFill>
                <a:srgbClr val="0E2D69"/>
              </a:solidFill>
            </a:endParaRPr>
          </a:p>
          <a:p>
            <a:pPr marL="502920" indent="-457200">
              <a:buAutoNum type="arabicPeriod"/>
            </a:pPr>
            <a:r>
              <a:rPr lang="ru-RU" sz="2400" b="1" dirty="0">
                <a:solidFill>
                  <a:srgbClr val="0E2D69"/>
                </a:solidFill>
              </a:rPr>
              <a:t>Не является частью механизма муниципального управления</a:t>
            </a:r>
            <a:r>
              <a:rPr lang="en-US" sz="2400" b="1" dirty="0">
                <a:solidFill>
                  <a:srgbClr val="0E2D69"/>
                </a:solidFill>
              </a:rPr>
              <a:t>;</a:t>
            </a:r>
            <a:endParaRPr lang="ru-RU" sz="2400" b="1" dirty="0">
              <a:solidFill>
                <a:srgbClr val="0E2D69"/>
              </a:solidFill>
            </a:endParaRPr>
          </a:p>
          <a:p>
            <a:pPr marL="502920" indent="-457200">
              <a:buAutoNum type="arabicPeriod"/>
            </a:pPr>
            <a:r>
              <a:rPr lang="ru-RU" sz="2400" b="1" dirty="0">
                <a:solidFill>
                  <a:srgbClr val="0E2D69"/>
                </a:solidFill>
              </a:rPr>
              <a:t>Добровольность и зависимость создания от воли ОМСУ</a:t>
            </a:r>
            <a:r>
              <a:rPr lang="en-US" sz="2400" b="1" dirty="0">
                <a:solidFill>
                  <a:srgbClr val="0E2D69"/>
                </a:solidFill>
              </a:rPr>
              <a:t>;</a:t>
            </a:r>
            <a:endParaRPr lang="ru-RU" sz="2400" b="1" dirty="0">
              <a:solidFill>
                <a:srgbClr val="0E2D69"/>
              </a:solidFill>
            </a:endParaRPr>
          </a:p>
          <a:p>
            <a:pPr marL="502920" indent="-457200">
              <a:buAutoNum type="arabicPeriod"/>
            </a:pPr>
            <a:r>
              <a:rPr lang="ru-RU" sz="2400" b="1" dirty="0">
                <a:solidFill>
                  <a:srgbClr val="0E2D69"/>
                </a:solidFill>
              </a:rPr>
              <a:t>Может являться юридическим лицом и подлежит государственной регистрации в организационно-правовой форме некоммерческой организации (противоречия законодательства о МСУ и гражданского законодательства)</a:t>
            </a:r>
            <a:r>
              <a:rPr lang="en-US" sz="2400" b="1" dirty="0">
                <a:solidFill>
                  <a:srgbClr val="0E2D69"/>
                </a:solidFill>
              </a:rPr>
              <a:t>;</a:t>
            </a:r>
            <a:endParaRPr lang="ru-RU" sz="2400" b="1" dirty="0">
              <a:solidFill>
                <a:srgbClr val="0E2D69"/>
              </a:solidFill>
            </a:endParaRPr>
          </a:p>
          <a:p>
            <a:pPr marL="502920" indent="-457200">
              <a:buAutoNum type="arabicPeriod"/>
            </a:pPr>
            <a:r>
              <a:rPr lang="ru-RU" sz="2400" b="1" dirty="0">
                <a:solidFill>
                  <a:srgbClr val="0E2D69"/>
                </a:solidFill>
              </a:rPr>
              <a:t>Ограниченные форматы территориальной организации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16E0315-8012-CE49-A4A6-D0B28DC176AE}"/>
              </a:ext>
            </a:extLst>
          </p:cNvPr>
          <p:cNvSpPr txBox="1"/>
          <p:nvPr/>
        </p:nvSpPr>
        <p:spPr>
          <a:xfrm>
            <a:off x="431530" y="1162674"/>
            <a:ext cx="11328940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3600" b="1" dirty="0">
                <a:solidFill>
                  <a:srgbClr val="102D69"/>
                </a:solidFill>
              </a:rPr>
              <a:t>Территориальное общественное самоуправление: проблемы функционирования института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17199" y="464363"/>
            <a:ext cx="11126669" cy="586260"/>
            <a:chOff x="517199" y="464363"/>
            <a:chExt cx="11126669" cy="586260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542894"/>
              <a:ext cx="448276" cy="448276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208E74D-9D70-3B41-9778-E6E8B05CDF2D}"/>
                </a:ext>
              </a:extLst>
            </p:cNvPr>
            <p:cNvCxnSpPr>
              <a:cxnSpLocks/>
            </p:cNvCxnSpPr>
            <p:nvPr/>
          </p:nvCxnSpPr>
          <p:spPr>
            <a:xfrm>
              <a:off x="3492115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571D10A-0DDC-9847-BD1B-712A3C9F3055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081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1AB4B37-4624-D54D-82F3-87960AF8C485}"/>
                </a:ext>
              </a:extLst>
            </p:cNvPr>
            <p:cNvSpPr txBox="1"/>
            <p:nvPr/>
          </p:nvSpPr>
          <p:spPr>
            <a:xfrm>
              <a:off x="3547824" y="542894"/>
              <a:ext cx="6668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102D69"/>
                  </a:solidFill>
                  <a:latin typeface="HSE Sans" panose="02000000000000000000" pitchFamily="2" charset="0"/>
                </a:rPr>
                <a:t>Проблемы юридической институционализации локальных сообществ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E64125C-F6DE-1F4A-A554-9F1C35EAFB8C}"/>
                </a:ext>
              </a:extLst>
            </p:cNvPr>
            <p:cNvSpPr txBox="1"/>
            <p:nvPr/>
          </p:nvSpPr>
          <p:spPr>
            <a:xfrm>
              <a:off x="10337843" y="497315"/>
              <a:ext cx="671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32AF94B5-93D7-5247-B727-C7089232F508}" type="slidenum">
                <a:rPr lang="ru-RU" sz="2000" smtClean="0">
                  <a:solidFill>
                    <a:srgbClr val="102D69"/>
                  </a:solidFill>
                  <a:latin typeface="HSE Sans" panose="02000000000000000000" pitchFamily="2" charset="0"/>
                </a:rPr>
                <a:t>3</a:t>
              </a:fld>
              <a:endParaRPr lang="ru-RU" sz="2000">
                <a:solidFill>
                  <a:srgbClr val="102D69"/>
                </a:solidFill>
                <a:latin typeface="HSE Sans" panose="02000000000000000000" pitchFamily="2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5F7521A6-CAC7-9C4E-8FCC-A03622DBCBB4}"/>
                </a:ext>
              </a:extLst>
            </p:cNvPr>
            <p:cNvCxnSpPr>
              <a:cxnSpLocks/>
            </p:cNvCxnSpPr>
            <p:nvPr/>
          </p:nvCxnSpPr>
          <p:spPr>
            <a:xfrm>
              <a:off x="11643868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0C559A3-9DA8-BC47-8E6F-3FBAB024D04A}"/>
                </a:ext>
              </a:extLst>
            </p:cNvPr>
            <p:cNvSpPr txBox="1"/>
            <p:nvPr/>
          </p:nvSpPr>
          <p:spPr>
            <a:xfrm>
              <a:off x="956884" y="536198"/>
              <a:ext cx="249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HSE Sans" panose="02000000000000000000" pitchFamily="2" charset="0"/>
                </a:rPr>
                <a:t>Факультет права</a:t>
              </a:r>
            </a:p>
            <a:p>
              <a:r>
                <a:rPr lang="ru-RU" sz="1200" b="1" dirty="0">
                  <a:latin typeface="HSE Sans" panose="02000000000000000000" pitchFamily="2" charset="0"/>
                </a:rPr>
                <a:t>НИУ «Высшая школа экономики»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27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2253" y="570368"/>
            <a:ext cx="5513576" cy="140053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457200"/>
            <a:r>
              <a:rPr lang="ru-RU" sz="3600" b="1" dirty="0">
                <a:solidFill>
                  <a:srgbClr val="0E2D69"/>
                </a:solidFill>
                <a:latin typeface="+mn-lt"/>
                <a:cs typeface="Arial"/>
              </a:rPr>
              <a:t>Локальное</a:t>
            </a:r>
            <a:r>
              <a:rPr lang="en-US" sz="3600" b="1" dirty="0">
                <a:solidFill>
                  <a:srgbClr val="0E2D69"/>
                </a:solidFill>
                <a:latin typeface="+mn-lt"/>
                <a:cs typeface="Arial"/>
              </a:rPr>
              <a:t> </a:t>
            </a:r>
            <a:r>
              <a:rPr lang="en-US" sz="3600" b="1" dirty="0" err="1">
                <a:solidFill>
                  <a:srgbClr val="0E2D69"/>
                </a:solidFill>
                <a:latin typeface="+mn-lt"/>
                <a:cs typeface="Arial"/>
              </a:rPr>
              <a:t>сообщество</a:t>
            </a:r>
            <a:endParaRPr lang="en-US" sz="4000" dirty="0">
              <a:solidFill>
                <a:srgbClr val="FFC000"/>
              </a:solidFill>
              <a:latin typeface="+mn-lt"/>
              <a:cs typeface="Arial"/>
            </a:endParaRPr>
          </a:p>
        </p:txBody>
      </p:sp>
      <p:pic>
        <p:nvPicPr>
          <p:cNvPr id="6" name="Picture 7" descr="A store filled with lots of produce&#10;&#10;Description generated with very high confidence">
            <a:extLst>
              <a:ext uri="{FF2B5EF4-FFF2-40B4-BE49-F238E27FC236}">
                <a16:creationId xmlns:a16="http://schemas.microsoft.com/office/drawing/2014/main" xmlns="" id="{4841EB1C-769F-4ADE-A1BD-8320AE321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9" r="-3" b="-3"/>
          <a:stretch/>
        </p:blipFill>
        <p:spPr>
          <a:xfrm>
            <a:off x="1505712" y="173494"/>
            <a:ext cx="3654118" cy="2240133"/>
          </a:xfrm>
          <a:custGeom>
            <a:avLst/>
            <a:gdLst/>
            <a:ahLst/>
            <a:cxnLst/>
            <a:rect l="l" t="t" r="r" b="b"/>
            <a:pathLst>
              <a:path w="4971922" h="2286000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9404" y="2286000"/>
                </a:lnTo>
                <a:lnTo>
                  <a:pt x="0" y="2286000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pic>
        <p:nvPicPr>
          <p:cNvPr id="11" name="Picture 11" descr="A large building&#10;&#10;Description generated with very high confidence">
            <a:extLst>
              <a:ext uri="{FF2B5EF4-FFF2-40B4-BE49-F238E27FC236}">
                <a16:creationId xmlns:a16="http://schemas.microsoft.com/office/drawing/2014/main" xmlns="" id="{571E4CAF-FCFD-4F8A-A23C-58EAAAE05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6" r="-4" b="-4"/>
          <a:stretch/>
        </p:blipFill>
        <p:spPr>
          <a:xfrm>
            <a:off x="1505712" y="2412618"/>
            <a:ext cx="3493008" cy="2160392"/>
          </a:xfrm>
          <a:custGeom>
            <a:avLst/>
            <a:gdLst/>
            <a:ahLst/>
            <a:cxnLst/>
            <a:rect l="l" t="t" r="r" b="b"/>
            <a:pathLst>
              <a:path w="4754886" h="2286000">
                <a:moveTo>
                  <a:pt x="0" y="0"/>
                </a:moveTo>
                <a:lnTo>
                  <a:pt x="4739404" y="0"/>
                </a:lnTo>
                <a:lnTo>
                  <a:pt x="4737942" y="32004"/>
                </a:lnTo>
                <a:lnTo>
                  <a:pt x="4733067" y="181509"/>
                </a:lnTo>
                <a:lnTo>
                  <a:pt x="4728865" y="331013"/>
                </a:lnTo>
                <a:lnTo>
                  <a:pt x="4724831" y="479146"/>
                </a:lnTo>
                <a:lnTo>
                  <a:pt x="4722982" y="625221"/>
                </a:lnTo>
                <a:lnTo>
                  <a:pt x="4720965" y="771297"/>
                </a:lnTo>
                <a:lnTo>
                  <a:pt x="4719956" y="915315"/>
                </a:lnTo>
                <a:lnTo>
                  <a:pt x="4720965" y="1057961"/>
                </a:lnTo>
                <a:lnTo>
                  <a:pt x="4720965" y="1199236"/>
                </a:lnTo>
                <a:lnTo>
                  <a:pt x="4722982" y="1339139"/>
                </a:lnTo>
                <a:lnTo>
                  <a:pt x="4726007" y="1476299"/>
                </a:lnTo>
                <a:lnTo>
                  <a:pt x="4728865" y="1612087"/>
                </a:lnTo>
                <a:lnTo>
                  <a:pt x="4732059" y="1745133"/>
                </a:lnTo>
                <a:lnTo>
                  <a:pt x="4736933" y="1877492"/>
                </a:lnTo>
                <a:lnTo>
                  <a:pt x="4742144" y="2007793"/>
                </a:lnTo>
                <a:lnTo>
                  <a:pt x="4746850" y="2135352"/>
                </a:lnTo>
                <a:lnTo>
                  <a:pt x="4754886" y="2286000"/>
                </a:lnTo>
                <a:lnTo>
                  <a:pt x="0" y="2286000"/>
                </a:lnTo>
                <a:close/>
              </a:path>
            </a:pathLst>
          </a:custGeom>
        </p:spPr>
      </p:pic>
      <p:pic>
        <p:nvPicPr>
          <p:cNvPr id="9" name="Picture 9" descr="A room with a pool table&#10;&#10;Description generated with very high confidence">
            <a:extLst>
              <a:ext uri="{FF2B5EF4-FFF2-40B4-BE49-F238E27FC236}">
                <a16:creationId xmlns:a16="http://schemas.microsoft.com/office/drawing/2014/main" xmlns="" id="{4A792F57-5CFE-4B55-B6CA-1254E1A3E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79" r="5" b="5"/>
          <a:stretch/>
        </p:blipFill>
        <p:spPr>
          <a:xfrm>
            <a:off x="1505711" y="4573010"/>
            <a:ext cx="3654117" cy="2129647"/>
          </a:xfrm>
          <a:custGeom>
            <a:avLst/>
            <a:gdLst/>
            <a:ahLst/>
            <a:cxnLst/>
            <a:rect l="l" t="t" r="r" b="b"/>
            <a:pathLst>
              <a:path w="4973099" h="2286000">
                <a:moveTo>
                  <a:pt x="0" y="0"/>
                </a:moveTo>
                <a:lnTo>
                  <a:pt x="4754887" y="0"/>
                </a:lnTo>
                <a:lnTo>
                  <a:pt x="4760130" y="98298"/>
                </a:lnTo>
                <a:lnTo>
                  <a:pt x="4774249" y="336956"/>
                </a:lnTo>
                <a:lnTo>
                  <a:pt x="4789041" y="566013"/>
                </a:lnTo>
                <a:lnTo>
                  <a:pt x="4805346" y="782726"/>
                </a:lnTo>
                <a:lnTo>
                  <a:pt x="4822323" y="989838"/>
                </a:lnTo>
                <a:lnTo>
                  <a:pt x="4840644" y="1181862"/>
                </a:lnTo>
                <a:lnTo>
                  <a:pt x="4858630" y="1362227"/>
                </a:lnTo>
                <a:lnTo>
                  <a:pt x="4876615" y="1528191"/>
                </a:lnTo>
                <a:lnTo>
                  <a:pt x="4893592" y="1680438"/>
                </a:lnTo>
                <a:lnTo>
                  <a:pt x="4909729" y="1815541"/>
                </a:lnTo>
                <a:lnTo>
                  <a:pt x="4925025" y="1937613"/>
                </a:lnTo>
                <a:lnTo>
                  <a:pt x="4937800" y="2040483"/>
                </a:lnTo>
                <a:lnTo>
                  <a:pt x="4949902" y="2126894"/>
                </a:lnTo>
                <a:lnTo>
                  <a:pt x="4967216" y="2245538"/>
                </a:lnTo>
                <a:lnTo>
                  <a:pt x="4973099" y="2286000"/>
                </a:lnTo>
                <a:lnTo>
                  <a:pt x="4075210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9FE858-4576-6BA1-759E-6308F72ACA0F}"/>
              </a:ext>
            </a:extLst>
          </p:cNvPr>
          <p:cNvSpPr txBox="1"/>
          <p:nvPr/>
        </p:nvSpPr>
        <p:spPr>
          <a:xfrm>
            <a:off x="5357444" y="1292551"/>
            <a:ext cx="609600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E2D69"/>
                </a:solidFill>
              </a:rPr>
              <a:t>В зарубежной практике- </a:t>
            </a:r>
            <a:r>
              <a:rPr lang="en-US" sz="2400" b="1" i="1" dirty="0">
                <a:solidFill>
                  <a:srgbClr val="0E2D69"/>
                </a:solidFill>
              </a:rPr>
              <a:t>neighborhood </a:t>
            </a:r>
            <a:r>
              <a:rPr lang="en-US" sz="2400" b="1" i="1" dirty="0" smtClean="0">
                <a:solidFill>
                  <a:srgbClr val="0E2D69"/>
                </a:solidFill>
              </a:rPr>
              <a:t>councils</a:t>
            </a:r>
            <a:r>
              <a:rPr lang="ru-RU" sz="2400" b="1" i="1" dirty="0" smtClean="0">
                <a:solidFill>
                  <a:srgbClr val="0E2D69"/>
                </a:solidFill>
              </a:rPr>
              <a:t>, </a:t>
            </a:r>
            <a:r>
              <a:rPr lang="en-US" sz="2400" b="1" i="1" dirty="0" err="1" smtClean="0">
                <a:solidFill>
                  <a:srgbClr val="0E2D69"/>
                </a:solidFill>
              </a:rPr>
              <a:t>shèqū</a:t>
            </a:r>
            <a:r>
              <a:rPr lang="ru-RU" sz="2400" b="1" i="1" dirty="0" smtClean="0">
                <a:solidFill>
                  <a:srgbClr val="0E2D69"/>
                </a:solidFill>
              </a:rPr>
              <a:t> </a:t>
            </a:r>
            <a:r>
              <a:rPr lang="en-US" sz="2400" b="1" dirty="0">
                <a:solidFill>
                  <a:srgbClr val="0E2D69"/>
                </a:solidFill>
              </a:rPr>
              <a:t>(</a:t>
            </a:r>
            <a:r>
              <a:rPr lang="ja-JP" altLang="en-US" sz="2400" b="1" dirty="0" smtClean="0">
                <a:solidFill>
                  <a:srgbClr val="0E2D69"/>
                </a:solidFill>
              </a:rPr>
              <a:t>社区</a:t>
            </a:r>
            <a:r>
              <a:rPr lang="en-US" altLang="ja-JP" sz="2400" b="1" dirty="0" smtClean="0">
                <a:solidFill>
                  <a:srgbClr val="0E2D69"/>
                </a:solidFill>
              </a:rPr>
              <a:t>)</a:t>
            </a:r>
            <a:endParaRPr lang="ru-RU" sz="2400" b="1" dirty="0">
              <a:solidFill>
                <a:srgbClr val="0E2D69"/>
              </a:solidFill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E2D69"/>
                </a:solidFill>
              </a:rPr>
              <a:t>В отличие от ТОС: часть муниципального механизма, обладает императивными полномочиями по решению вопросов местного значения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E2D69"/>
                </a:solidFill>
              </a:rPr>
              <a:t>В отличие от </a:t>
            </a:r>
            <a:r>
              <a:rPr lang="ru-RU" sz="2400" b="1" dirty="0" err="1">
                <a:solidFill>
                  <a:srgbClr val="0E2D69"/>
                </a:solidFill>
              </a:rPr>
              <a:t>внутримуниципальных</a:t>
            </a:r>
            <a:r>
              <a:rPr lang="ru-RU" sz="2400" b="1" dirty="0">
                <a:solidFill>
                  <a:srgbClr val="0E2D69"/>
                </a:solidFill>
              </a:rPr>
              <a:t> образований – минимизация бюрократических издержек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E2D69"/>
                </a:solidFill>
              </a:rPr>
              <a:t>Привязка к локусу - </a:t>
            </a:r>
            <a:r>
              <a:rPr lang="ru-RU" sz="2400" b="1" dirty="0">
                <a:solidFill>
                  <a:srgbClr val="0E2D69"/>
                </a:solidFill>
                <a:cs typeface="Arial"/>
              </a:rPr>
              <a:t>с</a:t>
            </a:r>
            <a:r>
              <a:rPr lang="en-US" sz="2400" b="1" dirty="0">
                <a:solidFill>
                  <a:srgbClr val="0E2D69"/>
                </a:solidFill>
                <a:cs typeface="Arial"/>
              </a:rPr>
              <a:t>ообщество на основе соседских связей и общих интересов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ru-RU" sz="1800" dirty="0">
              <a:latin typeface="HSE Sans" panose="02000000000000000000" pitchFamily="2" charset="0"/>
            </a:endParaRPr>
          </a:p>
        </p:txBody>
      </p:sp>
      <p:pic>
        <p:nvPicPr>
          <p:cNvPr id="13" name="Picture 7" descr="A store filled with lots of produce&#10;&#10;Description generated with very high confidence">
            <a:extLst>
              <a:ext uri="{FF2B5EF4-FFF2-40B4-BE49-F238E27FC236}">
                <a16:creationId xmlns:a16="http://schemas.microsoft.com/office/drawing/2014/main" xmlns="" id="{A057164B-5855-C925-D0B1-DF5508D75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9" r="-3" b="-3"/>
          <a:stretch/>
        </p:blipFill>
        <p:spPr>
          <a:xfrm>
            <a:off x="1505711" y="172485"/>
            <a:ext cx="3654118" cy="2240133"/>
          </a:xfrm>
          <a:custGeom>
            <a:avLst/>
            <a:gdLst/>
            <a:ahLst/>
            <a:cxnLst/>
            <a:rect l="l" t="t" r="r" b="b"/>
            <a:pathLst>
              <a:path w="4971922" h="2286000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9404" y="2286000"/>
                </a:lnTo>
                <a:lnTo>
                  <a:pt x="0" y="2286000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691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endParaRPr lang="ru-RU" b="1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16E0315-8012-CE49-A4A6-D0B28DC176AE}"/>
              </a:ext>
            </a:extLst>
          </p:cNvPr>
          <p:cNvSpPr txBox="1"/>
          <p:nvPr/>
        </p:nvSpPr>
        <p:spPr>
          <a:xfrm>
            <a:off x="4546782" y="1154175"/>
            <a:ext cx="10132991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000" b="1" dirty="0">
                <a:solidFill>
                  <a:srgbClr val="102D69"/>
                </a:solidFill>
                <a:latin typeface="HSE Sans" panose="02000000000000000000" pitchFamily="2" charset="0"/>
              </a:rPr>
              <a:t>Территориальная организация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17199" y="464363"/>
            <a:ext cx="11126669" cy="586260"/>
            <a:chOff x="517199" y="464363"/>
            <a:chExt cx="11126669" cy="586260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199" y="542894"/>
              <a:ext cx="448276" cy="448276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208E74D-9D70-3B41-9778-E6E8B05CDF2D}"/>
                </a:ext>
              </a:extLst>
            </p:cNvPr>
            <p:cNvCxnSpPr>
              <a:cxnSpLocks/>
            </p:cNvCxnSpPr>
            <p:nvPr/>
          </p:nvCxnSpPr>
          <p:spPr>
            <a:xfrm>
              <a:off x="3492115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571D10A-0DDC-9847-BD1B-712A3C9F3055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081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1AB4B37-4624-D54D-82F3-87960AF8C485}"/>
                </a:ext>
              </a:extLst>
            </p:cNvPr>
            <p:cNvSpPr txBox="1"/>
            <p:nvPr/>
          </p:nvSpPr>
          <p:spPr>
            <a:xfrm>
              <a:off x="3547824" y="542894"/>
              <a:ext cx="6668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102D69"/>
                  </a:solidFill>
                  <a:latin typeface="HSE Sans" panose="02000000000000000000" pitchFamily="2" charset="0"/>
                </a:rPr>
                <a:t>Проблемы юридической институционализации локальных сообществ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E64125C-F6DE-1F4A-A554-9F1C35EAFB8C}"/>
                </a:ext>
              </a:extLst>
            </p:cNvPr>
            <p:cNvSpPr txBox="1"/>
            <p:nvPr/>
          </p:nvSpPr>
          <p:spPr>
            <a:xfrm>
              <a:off x="10337843" y="497315"/>
              <a:ext cx="671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32AF94B5-93D7-5247-B727-C7089232F508}" type="slidenum">
                <a:rPr lang="ru-RU" sz="2000" smtClean="0">
                  <a:solidFill>
                    <a:srgbClr val="102D69"/>
                  </a:solidFill>
                  <a:latin typeface="HSE Sans" panose="02000000000000000000" pitchFamily="2" charset="0"/>
                </a:rPr>
                <a:t>5</a:t>
              </a:fld>
              <a:endParaRPr lang="ru-RU" sz="2000">
                <a:solidFill>
                  <a:srgbClr val="102D69"/>
                </a:solidFill>
                <a:latin typeface="HSE Sans" panose="02000000000000000000" pitchFamily="2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5F7521A6-CAC7-9C4E-8FCC-A03622DBCBB4}"/>
                </a:ext>
              </a:extLst>
            </p:cNvPr>
            <p:cNvCxnSpPr>
              <a:cxnSpLocks/>
            </p:cNvCxnSpPr>
            <p:nvPr/>
          </p:nvCxnSpPr>
          <p:spPr>
            <a:xfrm>
              <a:off x="11643868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0C559A3-9DA8-BC47-8E6F-3FBAB024D04A}"/>
                </a:ext>
              </a:extLst>
            </p:cNvPr>
            <p:cNvSpPr txBox="1"/>
            <p:nvPr/>
          </p:nvSpPr>
          <p:spPr>
            <a:xfrm>
              <a:off x="956884" y="536198"/>
              <a:ext cx="249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HSE Sans" panose="02000000000000000000" pitchFamily="2" charset="0"/>
                </a:rPr>
                <a:t>Факультет права</a:t>
              </a:r>
            </a:p>
            <a:p>
              <a:r>
                <a:rPr lang="ru-RU" sz="1200" b="1" dirty="0">
                  <a:latin typeface="HSE Sans" panose="02000000000000000000" pitchFamily="2" charset="0"/>
                </a:rPr>
                <a:t>НИУ «Высшая школа экономики»</a:t>
              </a:r>
            </a:p>
          </p:txBody>
        </p:sp>
      </p:grp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xmlns="" id="{00C3C21A-C9FF-A4C2-CE10-DA42A86526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22" b="4879"/>
          <a:stretch/>
        </p:blipFill>
        <p:spPr>
          <a:xfrm>
            <a:off x="4077480" y="1828236"/>
            <a:ext cx="7733257" cy="43113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1B7496-FFDC-ADE6-1086-1D86E80312FD}"/>
              </a:ext>
            </a:extLst>
          </p:cNvPr>
          <p:cNvSpPr txBox="1"/>
          <p:nvPr/>
        </p:nvSpPr>
        <p:spPr>
          <a:xfrm>
            <a:off x="381263" y="1769417"/>
            <a:ext cx="362467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E2D69"/>
                </a:solidFill>
              </a:rPr>
              <a:t>Привязка к локусу интересов гражданина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E2D69"/>
                </a:solidFill>
              </a:rPr>
              <a:t>Принцип «ментальной» карты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E2D69"/>
                </a:solidFill>
              </a:rPr>
              <a:t>Значительно меньшие</a:t>
            </a:r>
            <a:r>
              <a:rPr lang="en-US" sz="2400" b="1" dirty="0">
                <a:solidFill>
                  <a:srgbClr val="0E2D69"/>
                </a:solidFill>
              </a:rPr>
              <a:t> </a:t>
            </a:r>
            <a:r>
              <a:rPr lang="ru-RU" sz="2400" b="1" dirty="0">
                <a:solidFill>
                  <a:srgbClr val="0E2D69"/>
                </a:solidFill>
              </a:rPr>
              <a:t>территориальные масштабы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ru-RU" sz="1800" dirty="0">
              <a:latin typeface="HSE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5ABDC7-2877-0509-31BF-1D846EC52A57}"/>
              </a:ext>
            </a:extLst>
          </p:cNvPr>
          <p:cNvSpPr txBox="1"/>
          <p:nvPr/>
        </p:nvSpPr>
        <p:spPr>
          <a:xfrm>
            <a:off x="1166568" y="5560504"/>
            <a:ext cx="2770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rgbClr val="0E2D69"/>
                </a:solidFill>
              </a:rPr>
              <a:t>МО Чкаловское, </a:t>
            </a:r>
          </a:p>
          <a:p>
            <a:pPr algn="r"/>
            <a:r>
              <a:rPr lang="ru-RU" dirty="0">
                <a:solidFill>
                  <a:srgbClr val="0E2D69"/>
                </a:solidFill>
              </a:rPr>
              <a:t>Петроградский район СПб</a:t>
            </a:r>
            <a:endParaRPr lang="x-none" dirty="0">
              <a:solidFill>
                <a:srgbClr val="0E2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8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517199" y="464363"/>
            <a:ext cx="11126669" cy="586260"/>
            <a:chOff x="517199" y="464363"/>
            <a:chExt cx="11126669" cy="586260"/>
          </a:xfrm>
        </p:grpSpPr>
        <p:pic>
          <p:nvPicPr>
            <p:cNvPr id="21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199" y="542894"/>
              <a:ext cx="448276" cy="448276"/>
            </a:xfrm>
            <a:prstGeom prst="rect">
              <a:avLst/>
            </a:prstGeom>
          </p:spPr>
        </p:pic>
        <p:cxnSp>
          <p:nvCxnSpPr>
            <p:cNvPr id="23" name="Straight Connector 19">
              <a:extLst>
                <a:ext uri="{FF2B5EF4-FFF2-40B4-BE49-F238E27FC236}">
                  <a16:creationId xmlns:a16="http://schemas.microsoft.com/office/drawing/2014/main" xmlns="" id="{F208E74D-9D70-3B41-9778-E6E8B05CDF2D}"/>
                </a:ext>
              </a:extLst>
            </p:cNvPr>
            <p:cNvCxnSpPr>
              <a:cxnSpLocks/>
            </p:cNvCxnSpPr>
            <p:nvPr/>
          </p:nvCxnSpPr>
          <p:spPr>
            <a:xfrm>
              <a:off x="3492115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5">
              <a:extLst>
                <a:ext uri="{FF2B5EF4-FFF2-40B4-BE49-F238E27FC236}">
                  <a16:creationId xmlns:a16="http://schemas.microsoft.com/office/drawing/2014/main" xmlns="" id="{B571D10A-0DDC-9847-BD1B-712A3C9F3055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081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1AB4B37-4624-D54D-82F3-87960AF8C485}"/>
                </a:ext>
              </a:extLst>
            </p:cNvPr>
            <p:cNvSpPr txBox="1"/>
            <p:nvPr/>
          </p:nvSpPr>
          <p:spPr>
            <a:xfrm>
              <a:off x="3638967" y="659309"/>
              <a:ext cx="6668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102D69"/>
                  </a:solidFill>
                  <a:latin typeface="HSE Sans" panose="02000000000000000000" pitchFamily="2" charset="0"/>
                </a:rPr>
                <a:t>Проблемы юридической институционализации локальных сообществ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E64125C-F6DE-1F4A-A554-9F1C35EAFB8C}"/>
                </a:ext>
              </a:extLst>
            </p:cNvPr>
            <p:cNvSpPr txBox="1"/>
            <p:nvPr/>
          </p:nvSpPr>
          <p:spPr>
            <a:xfrm>
              <a:off x="10337843" y="497315"/>
              <a:ext cx="671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32AF94B5-93D7-5247-B727-C7089232F508}" type="slidenum">
                <a:rPr lang="ru-RU" sz="2000" smtClean="0">
                  <a:solidFill>
                    <a:srgbClr val="102D69"/>
                  </a:solidFill>
                  <a:latin typeface="HSE Sans" panose="02000000000000000000" pitchFamily="2" charset="0"/>
                </a:rPr>
                <a:t>6</a:t>
              </a:fld>
              <a:endParaRPr lang="ru-RU" sz="2000">
                <a:solidFill>
                  <a:srgbClr val="102D69"/>
                </a:solidFill>
                <a:latin typeface="HSE Sans" panose="02000000000000000000" pitchFamily="2" charset="0"/>
              </a:endParaRPr>
            </a:p>
          </p:txBody>
        </p: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xmlns="" id="{5F7521A6-CAC7-9C4E-8FCC-A03622DBCBB4}"/>
                </a:ext>
              </a:extLst>
            </p:cNvPr>
            <p:cNvCxnSpPr>
              <a:cxnSpLocks/>
            </p:cNvCxnSpPr>
            <p:nvPr/>
          </p:nvCxnSpPr>
          <p:spPr>
            <a:xfrm>
              <a:off x="11643868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0C559A3-9DA8-BC47-8E6F-3FBAB024D04A}"/>
                </a:ext>
              </a:extLst>
            </p:cNvPr>
            <p:cNvSpPr txBox="1"/>
            <p:nvPr/>
          </p:nvSpPr>
          <p:spPr>
            <a:xfrm>
              <a:off x="956884" y="536198"/>
              <a:ext cx="249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HSE Sans" panose="02000000000000000000" pitchFamily="2" charset="0"/>
                </a:rPr>
                <a:t>Факультет права</a:t>
              </a:r>
            </a:p>
            <a:p>
              <a:r>
                <a:rPr lang="ru-RU" sz="1200" b="1" dirty="0">
                  <a:latin typeface="HSE Sans" panose="02000000000000000000" pitchFamily="2" charset="0"/>
                </a:rPr>
                <a:t>НИУ «Высшая школа экономики»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A42BC31-0947-AC42-BAAD-C5721A7173CC}"/>
              </a:ext>
            </a:extLst>
          </p:cNvPr>
          <p:cNvSpPr txBox="1"/>
          <p:nvPr/>
        </p:nvSpPr>
        <p:spPr>
          <a:xfrm>
            <a:off x="517199" y="2057497"/>
            <a:ext cx="10191441" cy="527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720">
              <a:lnSpc>
                <a:spcPct val="90000"/>
              </a:lnSpc>
            </a:pPr>
            <a:r>
              <a:rPr lang="ru-RU" sz="2500" b="1" dirty="0">
                <a:solidFill>
                  <a:srgbClr val="0E2D69"/>
                </a:solidFill>
              </a:rPr>
              <a:t>1 ) формирование совета жителей + формы непосредственного участия</a:t>
            </a:r>
            <a:r>
              <a:rPr lang="en-US" sz="2500" b="1" dirty="0">
                <a:solidFill>
                  <a:srgbClr val="0E2D69"/>
                </a:solidFill>
              </a:rPr>
              <a:t>;</a:t>
            </a:r>
            <a:endParaRPr lang="ru-RU" sz="2500" b="1" dirty="0">
              <a:solidFill>
                <a:srgbClr val="0E2D69"/>
              </a:solidFill>
            </a:endParaRPr>
          </a:p>
          <a:p>
            <a:pPr marL="45720">
              <a:lnSpc>
                <a:spcPct val="90000"/>
              </a:lnSpc>
            </a:pPr>
            <a:r>
              <a:rPr lang="ru-RU" sz="2500" b="1" dirty="0">
                <a:solidFill>
                  <a:srgbClr val="0E2D69"/>
                </a:solidFill>
              </a:rPr>
              <a:t>2) включение в </a:t>
            </a:r>
            <a:r>
              <a:rPr lang="ru-RU" sz="2500" b="1" dirty="0" err="1">
                <a:solidFill>
                  <a:srgbClr val="0E2D69"/>
                </a:solidFill>
              </a:rPr>
              <a:t>общемуниципальный</a:t>
            </a:r>
            <a:r>
              <a:rPr lang="ru-RU" sz="2500" b="1" dirty="0">
                <a:solidFill>
                  <a:srgbClr val="0E2D69"/>
                </a:solidFill>
              </a:rPr>
              <a:t> управленческий механизм - позволило бы обеспечить их финансирование за счет средств местной администрации и тесную взаимосвязь и синергию с органами МСУ</a:t>
            </a:r>
            <a:r>
              <a:rPr lang="en-US" sz="2500" b="1" dirty="0">
                <a:solidFill>
                  <a:srgbClr val="0E2D69"/>
                </a:solidFill>
              </a:rPr>
              <a:t>;</a:t>
            </a:r>
            <a:endParaRPr lang="ru-RU" sz="2500" b="1" dirty="0">
              <a:solidFill>
                <a:srgbClr val="0E2D69"/>
              </a:solidFill>
            </a:endParaRPr>
          </a:p>
          <a:p>
            <a:pPr marL="45720">
              <a:lnSpc>
                <a:spcPct val="90000"/>
              </a:lnSpc>
            </a:pPr>
            <a:r>
              <a:rPr lang="ru-RU" sz="2500" b="1" dirty="0">
                <a:solidFill>
                  <a:srgbClr val="0E2D69"/>
                </a:solidFill>
              </a:rPr>
              <a:t>3) обязательное участие в решении </a:t>
            </a:r>
            <a:r>
              <a:rPr lang="ru-RU" sz="2500" b="1" dirty="0" err="1">
                <a:solidFill>
                  <a:srgbClr val="0E2D69"/>
                </a:solidFill>
              </a:rPr>
              <a:t>общемуниципальных</a:t>
            </a:r>
            <a:r>
              <a:rPr lang="ru-RU" sz="2500" b="1" dirty="0">
                <a:solidFill>
                  <a:srgbClr val="0E2D69"/>
                </a:solidFill>
              </a:rPr>
              <a:t> вопросов, затрагивающих интересы развития соответствующих территорий (правила благоустройства, ремонт инфраструктуры и т.д.)</a:t>
            </a:r>
            <a:r>
              <a:rPr lang="en-US" sz="2500" b="1" dirty="0">
                <a:solidFill>
                  <a:srgbClr val="0E2D69"/>
                </a:solidFill>
              </a:rPr>
              <a:t>;</a:t>
            </a:r>
            <a:endParaRPr lang="ru-RU" sz="2500" b="1" dirty="0">
              <a:solidFill>
                <a:srgbClr val="0E2D69"/>
              </a:solidFill>
            </a:endParaRPr>
          </a:p>
          <a:p>
            <a:pPr marL="45720">
              <a:lnSpc>
                <a:spcPct val="90000"/>
              </a:lnSpc>
            </a:pPr>
            <a:r>
              <a:rPr lang="ru-RU" sz="2500" b="1" dirty="0">
                <a:solidFill>
                  <a:srgbClr val="0E2D69"/>
                </a:solidFill>
              </a:rPr>
              <a:t>4) контрольные полномочия в сфере решения местных вопросов (вывоз мусора, уплотнительная застройка)</a:t>
            </a:r>
            <a:r>
              <a:rPr lang="en-US" sz="2500" b="1" dirty="0">
                <a:solidFill>
                  <a:srgbClr val="0E2D69"/>
                </a:solidFill>
              </a:rPr>
              <a:t>;</a:t>
            </a:r>
            <a:endParaRPr lang="ru-RU" sz="2500" b="1" dirty="0">
              <a:solidFill>
                <a:srgbClr val="0E2D69"/>
              </a:solidFill>
            </a:endParaRPr>
          </a:p>
          <a:p>
            <a:pPr marL="45720">
              <a:lnSpc>
                <a:spcPct val="90000"/>
              </a:lnSpc>
            </a:pPr>
            <a:r>
              <a:rPr lang="ru-RU" sz="2500" b="1" dirty="0">
                <a:solidFill>
                  <a:srgbClr val="0E2D69"/>
                </a:solidFill>
              </a:rPr>
              <a:t>5) прямые полномочия малого масштаба- социальное волонтерство и т.д.</a:t>
            </a:r>
          </a:p>
          <a:p>
            <a:pPr marL="502920" indent="-457200">
              <a:lnSpc>
                <a:spcPct val="90000"/>
              </a:lnSpc>
              <a:buFontTx/>
              <a:buAutoNum type="arabicParenR" startAt="2"/>
            </a:pPr>
            <a:endParaRPr lang="ru-RU" sz="2500" b="1" dirty="0">
              <a:solidFill>
                <a:srgbClr val="0E2D69"/>
              </a:solidFill>
            </a:endParaRPr>
          </a:p>
          <a:p>
            <a:pPr marL="502920" indent="-457200">
              <a:lnSpc>
                <a:spcPct val="90000"/>
              </a:lnSpc>
              <a:buFontTx/>
              <a:buAutoNum type="arabicParenR" startAt="2"/>
            </a:pPr>
            <a:endParaRPr lang="ru-RU" sz="2500" b="1" dirty="0">
              <a:solidFill>
                <a:srgbClr val="0E2D69"/>
              </a:solidFill>
            </a:endParaRPr>
          </a:p>
          <a:p>
            <a:pPr marL="502920" indent="-457200">
              <a:lnSpc>
                <a:spcPct val="90000"/>
              </a:lnSpc>
              <a:buAutoNum type="arabicParenR" startAt="2"/>
            </a:pPr>
            <a:endParaRPr lang="ru-RU" sz="2400" b="1" dirty="0">
              <a:solidFill>
                <a:srgbClr val="0E2D69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16E0315-8012-CE49-A4A6-D0B28DC176AE}"/>
              </a:ext>
            </a:extLst>
          </p:cNvPr>
          <p:cNvSpPr txBox="1"/>
          <p:nvPr/>
        </p:nvSpPr>
        <p:spPr>
          <a:xfrm>
            <a:off x="517199" y="1194036"/>
            <a:ext cx="10665699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000" b="1" dirty="0">
                <a:solidFill>
                  <a:srgbClr val="102D69"/>
                </a:solidFill>
                <a:latin typeface="HSE Sans" panose="02000000000000000000" pitchFamily="2" charset="0"/>
              </a:rPr>
              <a:t>Организационные и функциональные основы</a:t>
            </a:r>
          </a:p>
        </p:txBody>
      </p:sp>
    </p:spTree>
    <p:extLst>
      <p:ext uri="{BB962C8B-B14F-4D97-AF65-F5344CB8AC3E}">
        <p14:creationId xmlns:p14="http://schemas.microsoft.com/office/powerpoint/2010/main" val="119598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517199" y="464363"/>
            <a:ext cx="11126669" cy="586260"/>
            <a:chOff x="517199" y="464363"/>
            <a:chExt cx="11126669" cy="586260"/>
          </a:xfrm>
        </p:grpSpPr>
        <p:pic>
          <p:nvPicPr>
            <p:cNvPr id="21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199" y="542894"/>
              <a:ext cx="448276" cy="448276"/>
            </a:xfrm>
            <a:prstGeom prst="rect">
              <a:avLst/>
            </a:prstGeom>
          </p:spPr>
        </p:pic>
        <p:cxnSp>
          <p:nvCxnSpPr>
            <p:cNvPr id="25" name="Straight Connector 19">
              <a:extLst>
                <a:ext uri="{FF2B5EF4-FFF2-40B4-BE49-F238E27FC236}">
                  <a16:creationId xmlns:a16="http://schemas.microsoft.com/office/drawing/2014/main" xmlns="" id="{F208E74D-9D70-3B41-9778-E6E8B05CDF2D}"/>
                </a:ext>
              </a:extLst>
            </p:cNvPr>
            <p:cNvCxnSpPr>
              <a:cxnSpLocks/>
            </p:cNvCxnSpPr>
            <p:nvPr/>
          </p:nvCxnSpPr>
          <p:spPr>
            <a:xfrm>
              <a:off x="3492115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5">
              <a:extLst>
                <a:ext uri="{FF2B5EF4-FFF2-40B4-BE49-F238E27FC236}">
                  <a16:creationId xmlns:a16="http://schemas.microsoft.com/office/drawing/2014/main" xmlns="" id="{B571D10A-0DDC-9847-BD1B-712A3C9F3055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081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1AB4B37-4624-D54D-82F3-87960AF8C485}"/>
                </a:ext>
              </a:extLst>
            </p:cNvPr>
            <p:cNvSpPr txBox="1"/>
            <p:nvPr/>
          </p:nvSpPr>
          <p:spPr>
            <a:xfrm>
              <a:off x="3528075" y="659309"/>
              <a:ext cx="6668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102D69"/>
                  </a:solidFill>
                  <a:latin typeface="HSE Sans" panose="02000000000000000000" pitchFamily="2" charset="0"/>
                </a:rPr>
                <a:t>Проблемы юридической институционализации локальных сообществ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E64125C-F6DE-1F4A-A554-9F1C35EAFB8C}"/>
                </a:ext>
              </a:extLst>
            </p:cNvPr>
            <p:cNvSpPr txBox="1"/>
            <p:nvPr/>
          </p:nvSpPr>
          <p:spPr>
            <a:xfrm>
              <a:off x="10337843" y="497315"/>
              <a:ext cx="671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32AF94B5-93D7-5247-B727-C7089232F508}" type="slidenum">
                <a:rPr lang="ru-RU" sz="2000" smtClean="0">
                  <a:solidFill>
                    <a:srgbClr val="102D69"/>
                  </a:solidFill>
                  <a:latin typeface="HSE Sans" panose="02000000000000000000" pitchFamily="2" charset="0"/>
                </a:rPr>
                <a:t>7</a:t>
              </a:fld>
              <a:endParaRPr lang="ru-RU" sz="2000">
                <a:solidFill>
                  <a:srgbClr val="102D69"/>
                </a:solidFill>
                <a:latin typeface="HSE Sans" panose="02000000000000000000" pitchFamily="2" charset="0"/>
              </a:endParaRPr>
            </a:p>
          </p:txBody>
        </p:sp>
        <p:cxnSp>
          <p:nvCxnSpPr>
            <p:cNvPr id="30" name="Straight Connector 59">
              <a:extLst>
                <a:ext uri="{FF2B5EF4-FFF2-40B4-BE49-F238E27FC236}">
                  <a16:creationId xmlns:a16="http://schemas.microsoft.com/office/drawing/2014/main" xmlns="" id="{5F7521A6-CAC7-9C4E-8FCC-A03622DBCBB4}"/>
                </a:ext>
              </a:extLst>
            </p:cNvPr>
            <p:cNvCxnSpPr>
              <a:cxnSpLocks/>
            </p:cNvCxnSpPr>
            <p:nvPr/>
          </p:nvCxnSpPr>
          <p:spPr>
            <a:xfrm>
              <a:off x="11643868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0C559A3-9DA8-BC47-8E6F-3FBAB024D04A}"/>
                </a:ext>
              </a:extLst>
            </p:cNvPr>
            <p:cNvSpPr txBox="1"/>
            <p:nvPr/>
          </p:nvSpPr>
          <p:spPr>
            <a:xfrm>
              <a:off x="956884" y="536198"/>
              <a:ext cx="249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HSE Sans" panose="02000000000000000000" pitchFamily="2" charset="0"/>
                </a:rPr>
                <a:t>Факультет права</a:t>
              </a:r>
            </a:p>
            <a:p>
              <a:r>
                <a:rPr lang="ru-RU" sz="1200" b="1" dirty="0">
                  <a:latin typeface="HSE Sans" panose="02000000000000000000" pitchFamily="2" charset="0"/>
                </a:rPr>
                <a:t>НИУ «Высшая школа экономики»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A42BC31-0947-AC42-BAAD-C5721A7173CC}"/>
              </a:ext>
            </a:extLst>
          </p:cNvPr>
          <p:cNvSpPr txBox="1"/>
          <p:nvPr/>
        </p:nvSpPr>
        <p:spPr>
          <a:xfrm>
            <a:off x="604276" y="1857654"/>
            <a:ext cx="6480641" cy="646330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E2D69"/>
                </a:solidFill>
                <a:cs typeface="Arial"/>
              </a:rPr>
              <a:t>Мобилизация </a:t>
            </a:r>
            <a:r>
              <a:rPr lang="ru-RU" sz="2800" b="1" dirty="0">
                <a:solidFill>
                  <a:srgbClr val="0E2D69"/>
                </a:solidFill>
                <a:cs typeface="Arial"/>
              </a:rPr>
              <a:t>жителей</a:t>
            </a:r>
            <a:r>
              <a:rPr lang="en-US" sz="2800" b="1" dirty="0">
                <a:solidFill>
                  <a:srgbClr val="0E2D69"/>
                </a:solidFill>
                <a:cs typeface="Arial"/>
              </a:rPr>
              <a:t> на позитивной, а не негативной повестке</a:t>
            </a:r>
            <a:endParaRPr lang="ru-RU" sz="2800" b="1" dirty="0">
              <a:solidFill>
                <a:srgbClr val="0E2D69"/>
              </a:solidFill>
              <a:cs typeface="Arial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E2D69"/>
                </a:solidFill>
                <a:cs typeface="Arial"/>
              </a:rPr>
              <a:t>Участие в принятии решений и непосредственной реализации мероприятий по развитию территории</a:t>
            </a:r>
            <a:endParaRPr lang="ru-RU" sz="2800" b="1" dirty="0">
              <a:solidFill>
                <a:srgbClr val="0E2D69"/>
              </a:solidFill>
              <a:cs typeface="Arial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E2D69"/>
                </a:solidFill>
                <a:cs typeface="Arial"/>
              </a:rPr>
              <a:t>Жители становятся не потребителями, но продуцентами публичных услуг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ru-RU" sz="2800" b="1" dirty="0">
              <a:cs typeface="Arial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2800" b="1" dirty="0">
              <a:cs typeface="Arial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ru-RU" sz="2800" b="1" dirty="0"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16E0315-8012-CE49-A4A6-D0B28DC176AE}"/>
              </a:ext>
            </a:extLst>
          </p:cNvPr>
          <p:cNvSpPr txBox="1"/>
          <p:nvPr/>
        </p:nvSpPr>
        <p:spPr>
          <a:xfrm>
            <a:off x="489976" y="1130973"/>
            <a:ext cx="11153892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3600" b="1" dirty="0">
                <a:solidFill>
                  <a:srgbClr val="102D69"/>
                </a:solidFill>
                <a:latin typeface="HSE Sans" panose="02000000000000000000" pitchFamily="2" charset="0"/>
              </a:rPr>
              <a:t>Эффекты функционирования локальных сообществ</a:t>
            </a:r>
          </a:p>
        </p:txBody>
      </p:sp>
      <p:pic>
        <p:nvPicPr>
          <p:cNvPr id="1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CE18D025-C70A-82D3-9005-E0316F76BD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38" r="-3" b="-3"/>
          <a:stretch/>
        </p:blipFill>
        <p:spPr>
          <a:xfrm>
            <a:off x="7928848" y="1777304"/>
            <a:ext cx="3707079" cy="2348312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16" name="Picture 6" descr="A group of people in a park&#10;&#10;Description generated with very high confidence">
            <a:extLst>
              <a:ext uri="{FF2B5EF4-FFF2-40B4-BE49-F238E27FC236}">
                <a16:creationId xmlns:a16="http://schemas.microsoft.com/office/drawing/2014/main" xmlns="" id="{F3763955-86DF-74AB-3CF9-07024646A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72" r="8068" b="2"/>
          <a:stretch/>
        </p:blipFill>
        <p:spPr>
          <a:xfrm>
            <a:off x="7913495" y="4188071"/>
            <a:ext cx="3722433" cy="2434045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72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17199" y="464363"/>
            <a:ext cx="11126669" cy="586260"/>
            <a:chOff x="517199" y="464363"/>
            <a:chExt cx="11126669" cy="586260"/>
          </a:xfrm>
        </p:grpSpPr>
        <p:pic>
          <p:nvPicPr>
            <p:cNvPr id="4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2FF74A83-394A-E64F-B26C-8B288BF6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199" y="542894"/>
              <a:ext cx="448276" cy="448276"/>
            </a:xfrm>
            <a:prstGeom prst="rect">
              <a:avLst/>
            </a:prstGeom>
          </p:spPr>
        </p:pic>
        <p:cxnSp>
          <p:nvCxnSpPr>
            <p:cNvPr id="5" name="Straight Connector 19">
              <a:extLst>
                <a:ext uri="{FF2B5EF4-FFF2-40B4-BE49-F238E27FC236}">
                  <a16:creationId xmlns:a16="http://schemas.microsoft.com/office/drawing/2014/main" xmlns="" id="{F208E74D-9D70-3B41-9778-E6E8B05CDF2D}"/>
                </a:ext>
              </a:extLst>
            </p:cNvPr>
            <p:cNvCxnSpPr>
              <a:cxnSpLocks/>
            </p:cNvCxnSpPr>
            <p:nvPr/>
          </p:nvCxnSpPr>
          <p:spPr>
            <a:xfrm>
              <a:off x="3492115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5">
              <a:extLst>
                <a:ext uri="{FF2B5EF4-FFF2-40B4-BE49-F238E27FC236}">
                  <a16:creationId xmlns:a16="http://schemas.microsoft.com/office/drawing/2014/main" xmlns="" id="{B571D10A-0DDC-9847-BD1B-712A3C9F3055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081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1AB4B37-4624-D54D-82F3-87960AF8C485}"/>
                </a:ext>
              </a:extLst>
            </p:cNvPr>
            <p:cNvSpPr txBox="1"/>
            <p:nvPr/>
          </p:nvSpPr>
          <p:spPr>
            <a:xfrm>
              <a:off x="3572625" y="588216"/>
              <a:ext cx="6668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102D69"/>
                  </a:solidFill>
                  <a:latin typeface="HSE Sans" panose="02000000000000000000" pitchFamily="2" charset="0"/>
                </a:rPr>
                <a:t>Проблемы юридической институционализации локальных сообществ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E64125C-F6DE-1F4A-A554-9F1C35EAFB8C}"/>
                </a:ext>
              </a:extLst>
            </p:cNvPr>
            <p:cNvSpPr txBox="1"/>
            <p:nvPr/>
          </p:nvSpPr>
          <p:spPr>
            <a:xfrm>
              <a:off x="10337843" y="497315"/>
              <a:ext cx="671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32AF94B5-93D7-5247-B727-C7089232F508}" type="slidenum">
                <a:rPr lang="ru-RU" sz="2000" smtClean="0">
                  <a:solidFill>
                    <a:srgbClr val="102D69"/>
                  </a:solidFill>
                  <a:latin typeface="HSE Sans" panose="02000000000000000000" pitchFamily="2" charset="0"/>
                </a:rPr>
                <a:t>8</a:t>
              </a:fld>
              <a:endParaRPr lang="ru-RU" sz="2000">
                <a:solidFill>
                  <a:srgbClr val="102D69"/>
                </a:solidFill>
                <a:latin typeface="HSE Sans" panose="02000000000000000000" pitchFamily="2" charset="0"/>
              </a:endParaRPr>
            </a:p>
          </p:txBody>
        </p:sp>
        <p:cxnSp>
          <p:nvCxnSpPr>
            <p:cNvPr id="9" name="Straight Connector 59">
              <a:extLst>
                <a:ext uri="{FF2B5EF4-FFF2-40B4-BE49-F238E27FC236}">
                  <a16:creationId xmlns:a16="http://schemas.microsoft.com/office/drawing/2014/main" xmlns="" id="{5F7521A6-CAC7-9C4E-8FCC-A03622DBCBB4}"/>
                </a:ext>
              </a:extLst>
            </p:cNvPr>
            <p:cNvCxnSpPr>
              <a:cxnSpLocks/>
            </p:cNvCxnSpPr>
            <p:nvPr/>
          </p:nvCxnSpPr>
          <p:spPr>
            <a:xfrm>
              <a:off x="11643868" y="464363"/>
              <a:ext cx="0" cy="586260"/>
            </a:xfrm>
            <a:prstGeom prst="line">
              <a:avLst/>
            </a:prstGeom>
            <a:ln w="12700">
              <a:solidFill>
                <a:srgbClr val="102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0C559A3-9DA8-BC47-8E6F-3FBAB024D04A}"/>
                </a:ext>
              </a:extLst>
            </p:cNvPr>
            <p:cNvSpPr txBox="1"/>
            <p:nvPr/>
          </p:nvSpPr>
          <p:spPr>
            <a:xfrm>
              <a:off x="956884" y="536198"/>
              <a:ext cx="2499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HSE Sans" panose="02000000000000000000" pitchFamily="2" charset="0"/>
                </a:rPr>
                <a:t>Факультет права</a:t>
              </a:r>
            </a:p>
            <a:p>
              <a:r>
                <a:rPr lang="ru-RU" sz="1200" b="1" dirty="0">
                  <a:latin typeface="HSE Sans" panose="02000000000000000000" pitchFamily="2" charset="0"/>
                </a:rPr>
                <a:t>НИУ «Высшая школа экономики»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6E0315-8012-CE49-A4A6-D0B28DC176AE}"/>
              </a:ext>
            </a:extLst>
          </p:cNvPr>
          <p:cNvSpPr txBox="1"/>
          <p:nvPr/>
        </p:nvSpPr>
        <p:spPr>
          <a:xfrm>
            <a:off x="2151024" y="2776370"/>
            <a:ext cx="7392434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5400" b="1" dirty="0">
                <a:solidFill>
                  <a:srgbClr val="102D69"/>
                </a:solidFill>
                <a:latin typeface="HSE Sans" panose="020000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4673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C74E6E830D74E9B0FDDB4017A5417" ma:contentTypeVersion="13" ma:contentTypeDescription="Create a new document." ma:contentTypeScope="" ma:versionID="163ea1e46d1ef2e7d3e2669fd3a78f5e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83a6ac8df01c04b261c31c48caeaf0ed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e96afe77-3acb-4328-97fc-408e1bde3ecd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272EA-4D43-45C0-9703-56225E78CA7C}">
  <ds:schemaRefs>
    <ds:schemaRef ds:uri="9875bd71-cde8-496c-a136-433f55d5e6d0"/>
    <ds:schemaRef ds:uri="e96afe77-3acb-4328-97fc-408e1bde3e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337</Words>
  <Application>Microsoft Office PowerPoint</Application>
  <PresentationFormat>Произвольный</PresentationFormat>
  <Paragraphs>71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Локальное сообщество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ПАВЛОВ Алексей Владимирович</cp:lastModifiedBy>
  <cp:revision>45</cp:revision>
  <cp:lastPrinted>2022-10-18T09:03:46Z</cp:lastPrinted>
  <dcterms:created xsi:type="dcterms:W3CDTF">2021-11-11T08:52:47Z</dcterms:created>
  <dcterms:modified xsi:type="dcterms:W3CDTF">2022-10-28T12:20:12Z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