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notesMasterIdLst>
    <p:notesMasterId r:id="rId55"/>
  </p:notesMasterIdLst>
  <p:sldIdLst>
    <p:sldId id="256" r:id="rId2"/>
    <p:sldId id="644" r:id="rId3"/>
    <p:sldId id="648" r:id="rId4"/>
    <p:sldId id="637" r:id="rId5"/>
    <p:sldId id="647" r:id="rId6"/>
    <p:sldId id="638" r:id="rId7"/>
    <p:sldId id="652" r:id="rId8"/>
    <p:sldId id="642" r:id="rId9"/>
    <p:sldId id="650" r:id="rId10"/>
    <p:sldId id="651" r:id="rId11"/>
    <p:sldId id="697" r:id="rId12"/>
    <p:sldId id="689" r:id="rId13"/>
    <p:sldId id="635" r:id="rId14"/>
    <p:sldId id="670" r:id="rId15"/>
    <p:sldId id="657" r:id="rId16"/>
    <p:sldId id="658" r:id="rId17"/>
    <p:sldId id="659" r:id="rId18"/>
    <p:sldId id="661" r:id="rId19"/>
    <p:sldId id="682" r:id="rId20"/>
    <p:sldId id="664" r:id="rId21"/>
    <p:sldId id="691" r:id="rId22"/>
    <p:sldId id="361" r:id="rId23"/>
    <p:sldId id="692" r:id="rId24"/>
    <p:sldId id="669" r:id="rId25"/>
    <p:sldId id="362" r:id="rId26"/>
    <p:sldId id="671" r:id="rId27"/>
    <p:sldId id="627" r:id="rId28"/>
    <p:sldId id="628" r:id="rId29"/>
    <p:sldId id="678" r:id="rId30"/>
    <p:sldId id="672" r:id="rId31"/>
    <p:sldId id="679" r:id="rId32"/>
    <p:sldId id="673" r:id="rId33"/>
    <p:sldId id="630" r:id="rId34"/>
    <p:sldId id="685" r:id="rId35"/>
    <p:sldId id="688" r:id="rId36"/>
    <p:sldId id="675" r:id="rId37"/>
    <p:sldId id="701" r:id="rId38"/>
    <p:sldId id="676" r:id="rId39"/>
    <p:sldId id="683" r:id="rId40"/>
    <p:sldId id="684" r:id="rId41"/>
    <p:sldId id="693" r:id="rId42"/>
    <p:sldId id="649" r:id="rId43"/>
    <p:sldId id="695" r:id="rId44"/>
    <p:sldId id="634" r:id="rId45"/>
    <p:sldId id="696" r:id="rId46"/>
    <p:sldId id="614" r:id="rId47"/>
    <p:sldId id="640" r:id="rId48"/>
    <p:sldId id="631" r:id="rId49"/>
    <p:sldId id="633" r:id="rId50"/>
    <p:sldId id="656" r:id="rId51"/>
    <p:sldId id="687" r:id="rId52"/>
    <p:sldId id="700" r:id="rId53"/>
    <p:sldId id="550" r:id="rId5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Пользователь" initials="П" lastIdx="1" clrIdx="0">
    <p:extLst>
      <p:ext uri="{19B8F6BF-5375-455C-9EA6-DF929625EA0E}">
        <p15:presenceInfo xmlns:p15="http://schemas.microsoft.com/office/powerpoint/2012/main" userId="Пользователь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FAFA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44" autoAdjust="0"/>
    <p:restoredTop sz="92265" autoAdjust="0"/>
  </p:normalViewPr>
  <p:slideViewPr>
    <p:cSldViewPr>
      <p:cViewPr varScale="1">
        <p:scale>
          <a:sx n="65" d="100"/>
          <a:sy n="65" d="100"/>
        </p:scale>
        <p:origin x="1340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2-10-22T20:52:16.320" idx="1">
    <p:pos x="1803" y="651"/>
    <p:text/>
    <p:extLst>
      <p:ext uri="{C676402C-5697-4E1C-873F-D02D1690AC5C}">
        <p15:threadingInfo xmlns:p15="http://schemas.microsoft.com/office/powerpoint/2012/main" timeZoneBias="-18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9CE752-C446-44B5-8F02-D0C9125B74C0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60634B-586E-4CBE-9583-85F33EA1C91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77882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60634B-586E-4CBE-9583-85F33EA1C915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984576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B4C71EC6-210F-42DE-9C53-41977AD35B3D}" type="datetimeFigureOut">
              <a:rPr lang="ru-RU" smtClean="0"/>
              <a:pPr/>
              <a:t>31.10.2022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g"/><Relationship Id="rId4" Type="http://schemas.openxmlformats.org/officeDocument/2006/relationships/image" Target="../media/image24.jpeg"/><Relationship Id="rId9" Type="http://schemas.openxmlformats.org/officeDocument/2006/relationships/image" Target="../media/image2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f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g"/><Relationship Id="rId9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openxmlformats.org/officeDocument/2006/relationships/image" Target="../media/image58.jpeg"/><Relationship Id="rId7" Type="http://schemas.openxmlformats.org/officeDocument/2006/relationships/image" Target="../media/image62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eg"/><Relationship Id="rId10" Type="http://schemas.openxmlformats.org/officeDocument/2006/relationships/image" Target="../media/image65.jpeg"/><Relationship Id="rId4" Type="http://schemas.openxmlformats.org/officeDocument/2006/relationships/image" Target="../media/image59.jpg"/><Relationship Id="rId9" Type="http://schemas.openxmlformats.org/officeDocument/2006/relationships/image" Target="../media/image64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10" Type="http://schemas.openxmlformats.org/officeDocument/2006/relationships/image" Target="../media/image76.jpeg"/><Relationship Id="rId4" Type="http://schemas.openxmlformats.org/officeDocument/2006/relationships/image" Target="../media/image70.jpg"/><Relationship Id="rId9" Type="http://schemas.openxmlformats.org/officeDocument/2006/relationships/image" Target="../media/image75.jp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81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8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hyperlink" Target="mailto:gltar@yandex.ru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20688"/>
            <a:ext cx="8119864" cy="2808312"/>
          </a:xfrm>
        </p:spPr>
        <p:txBody>
          <a:bodyPr>
            <a:noAutofit/>
          </a:bodyPr>
          <a:lstStyle/>
          <a:p>
            <a:pPr algn="r"/>
            <a:r>
              <a:rPr lang="ru-RU" sz="4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Местные сообщества,  </a:t>
            </a:r>
            <a:br>
              <a:rPr lang="ru-RU" sz="44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ru-RU" sz="4000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локальная экономика, элиты и внутренний рынок</a:t>
            </a:r>
            <a:r>
              <a:rPr lang="ru-RU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32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</a:br>
            <a:endParaRPr lang="ru-RU" sz="3200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Объект 2"/>
          <p:cNvSpPr txBox="1">
            <a:spLocks/>
          </p:cNvSpPr>
          <p:nvPr/>
        </p:nvSpPr>
        <p:spPr>
          <a:xfrm>
            <a:off x="971600" y="3071810"/>
            <a:ext cx="7931224" cy="2357455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endParaRPr lang="ru-RU" sz="1400" dirty="0">
              <a:solidFill>
                <a:srgbClr val="7030A0"/>
              </a:solidFill>
            </a:endParaRPr>
          </a:p>
          <a:p>
            <a:pPr algn="r"/>
            <a:r>
              <a:rPr lang="ru-RU" sz="4000" dirty="0">
                <a:solidFill>
                  <a:srgbClr val="7030A0"/>
                </a:solidFill>
              </a:rPr>
              <a:t>Тюрин Глеб Владимирович </a:t>
            </a:r>
          </a:p>
          <a:p>
            <a:pPr algn="r"/>
            <a:r>
              <a:rPr lang="ru-RU" sz="2000" dirty="0">
                <a:solidFill>
                  <a:srgbClr val="7030A0"/>
                </a:solidFill>
              </a:rPr>
              <a:t>Президент Фонда развития </a:t>
            </a:r>
          </a:p>
          <a:p>
            <a:pPr algn="r"/>
            <a:r>
              <a:rPr lang="ru-RU" sz="2000" dirty="0">
                <a:solidFill>
                  <a:srgbClr val="7030A0"/>
                </a:solidFill>
              </a:rPr>
              <a:t>местных  сообществ «Инициатива» </a:t>
            </a:r>
          </a:p>
          <a:p>
            <a:pPr algn="r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664540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DF962805-6FCA-A2A8-34A6-477CC49DE1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4301" y="0"/>
            <a:ext cx="9972601" cy="68580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8C9CEF8-F924-1B03-4ADE-4337B858D2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315416"/>
            <a:ext cx="8229600" cy="1733054"/>
          </a:xfrm>
        </p:spPr>
        <p:txBody>
          <a:bodyPr/>
          <a:lstStyle/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75264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F66CA0-1031-EC63-7774-3461DC82BB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44608" cy="6861423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3D21876-C853-1F4A-4D23-3D5D807860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4069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CFC68146-5D98-60A8-9A0F-8CFEBCCE0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9592" y="1844824"/>
            <a:ext cx="7632848" cy="4162467"/>
          </a:xfrm>
        </p:spPr>
        <p:txBody>
          <a:bodyPr>
            <a:normAutofit fontScale="25000" lnSpcReduction="20000"/>
          </a:bodyPr>
          <a:lstStyle/>
          <a:p>
            <a:endParaRPr lang="ru-RU" sz="11100" dirty="0">
              <a:solidFill>
                <a:schemeClr val="tx1"/>
              </a:solidFill>
            </a:endParaRPr>
          </a:p>
          <a:p>
            <a:pPr marL="109728" indent="0">
              <a:buNone/>
            </a:pPr>
            <a:r>
              <a:rPr lang="ru-RU" sz="19600" dirty="0">
                <a:solidFill>
                  <a:schemeClr val="tx1"/>
                </a:solidFill>
              </a:rPr>
              <a:t>Внутренний рынок – экосистема, в которой </a:t>
            </a:r>
            <a:r>
              <a:rPr lang="ru-RU" sz="19600" dirty="0">
                <a:solidFill>
                  <a:srgbClr val="FF0000"/>
                </a:solidFill>
              </a:rPr>
              <a:t>крупные игроки </a:t>
            </a:r>
            <a:r>
              <a:rPr lang="ru-RU" sz="19600" dirty="0">
                <a:solidFill>
                  <a:schemeClr val="tx1"/>
                </a:solidFill>
              </a:rPr>
              <a:t>могут развиваться</a:t>
            </a:r>
            <a:r>
              <a:rPr lang="ru-RU" sz="19600" dirty="0">
                <a:solidFill>
                  <a:srgbClr val="FF0000"/>
                </a:solidFill>
              </a:rPr>
              <a:t> </a:t>
            </a:r>
            <a:r>
              <a:rPr lang="ru-RU" sz="19600" dirty="0">
                <a:solidFill>
                  <a:srgbClr val="C00000"/>
                </a:solidFill>
              </a:rPr>
              <a:t>за счет </a:t>
            </a:r>
            <a:r>
              <a:rPr lang="ru-RU" sz="19600" dirty="0">
                <a:solidFill>
                  <a:srgbClr val="FF0000"/>
                </a:solidFill>
              </a:rPr>
              <a:t>существенного</a:t>
            </a:r>
            <a:r>
              <a:rPr lang="ru-RU" sz="19600" dirty="0">
                <a:solidFill>
                  <a:srgbClr val="C00000"/>
                </a:solidFill>
              </a:rPr>
              <a:t> </a:t>
            </a:r>
            <a:r>
              <a:rPr lang="ru-RU" sz="19600" dirty="0">
                <a:solidFill>
                  <a:srgbClr val="FF0000"/>
                </a:solidFill>
              </a:rPr>
              <a:t>роста</a:t>
            </a:r>
            <a:r>
              <a:rPr lang="ru-RU" sz="19600" dirty="0">
                <a:solidFill>
                  <a:srgbClr val="C00000"/>
                </a:solidFill>
              </a:rPr>
              <a:t> </a:t>
            </a:r>
            <a:r>
              <a:rPr lang="ru-RU" sz="19600" dirty="0"/>
              <a:t>числа</a:t>
            </a:r>
            <a:r>
              <a:rPr lang="ru-RU" sz="19600" dirty="0">
                <a:solidFill>
                  <a:srgbClr val="C00000"/>
                </a:solidFill>
              </a:rPr>
              <a:t> </a:t>
            </a:r>
            <a:r>
              <a:rPr lang="ru-RU" sz="19600" dirty="0">
                <a:solidFill>
                  <a:srgbClr val="FF0000"/>
                </a:solidFill>
              </a:rPr>
              <a:t>малых игроков. </a:t>
            </a:r>
          </a:p>
          <a:p>
            <a:pPr marL="109728" indent="0">
              <a:buNone/>
            </a:pPr>
            <a:r>
              <a:rPr lang="ru-RU" sz="4800" dirty="0"/>
              <a:t>  </a:t>
            </a:r>
          </a:p>
          <a:p>
            <a:pPr marL="109728" indent="0">
              <a:buNone/>
            </a:pPr>
            <a:r>
              <a:rPr lang="ru-RU" sz="4800" dirty="0"/>
              <a:t>   </a:t>
            </a:r>
            <a:r>
              <a:rPr lang="ru-RU" sz="1800" dirty="0">
                <a:solidFill>
                  <a:srgbClr val="7030A0"/>
                </a:solidFill>
              </a:rPr>
              <a:t/>
            </a:r>
            <a:br>
              <a:rPr lang="ru-RU" sz="1800" dirty="0">
                <a:solidFill>
                  <a:srgbClr val="7030A0"/>
                </a:solidFill>
              </a:rPr>
            </a:b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0717D2D7-47A5-E7A3-336F-8CF7D0E3F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370173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Как крупные компании могут выжить на внутреннем рынке?</a:t>
            </a:r>
          </a:p>
        </p:txBody>
      </p:sp>
    </p:spTree>
    <p:extLst>
      <p:ext uri="{BB962C8B-B14F-4D97-AF65-F5344CB8AC3E}">
        <p14:creationId xmlns:p14="http://schemas.microsoft.com/office/powerpoint/2010/main" val="209777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2FE1749F-188D-91DC-5899-0F10C280C6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342D8B0-141E-F36E-3D7D-D5E8A2C38D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2967" y="0"/>
            <a:ext cx="8229600" cy="1481328"/>
          </a:xfrm>
        </p:spPr>
        <p:txBody>
          <a:bodyPr>
            <a:normAutofit fontScale="90000"/>
          </a:bodyPr>
          <a:lstStyle/>
          <a:p>
            <a:r>
              <a:rPr lang="ru-RU" sz="4900" dirty="0">
                <a:solidFill>
                  <a:srgbClr val="FF0000"/>
                </a:solidFill>
              </a:rPr>
              <a:t/>
            </a:r>
            <a:br>
              <a:rPr lang="ru-RU" sz="49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Но возможно ли вообще развитие  страны за счет </a:t>
            </a:r>
            <a:r>
              <a:rPr lang="ru-RU" sz="4000" dirty="0" err="1">
                <a:solidFill>
                  <a:srgbClr val="FF0000"/>
                </a:solidFill>
              </a:rPr>
              <a:t>внутр</a:t>
            </a:r>
            <a:r>
              <a:rPr lang="ru-RU" sz="4000" dirty="0">
                <a:solidFill>
                  <a:srgbClr val="FF0000"/>
                </a:solidFill>
              </a:rPr>
              <a:t>. рынка? </a:t>
            </a:r>
            <a:r>
              <a:rPr lang="ru-RU" sz="4400" dirty="0">
                <a:solidFill>
                  <a:srgbClr val="FF0000"/>
                </a:solidFill>
              </a:rPr>
              <a:t/>
            </a:r>
            <a:br>
              <a:rPr lang="ru-RU" sz="4400" dirty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9BF4D1A-F46C-AABC-0047-FE1D4BB4F8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0"/>
            <a:ext cx="9144000" cy="5427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2798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335E1CE-D70D-AE12-DA53-84199C9D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8000" dirty="0"/>
              <a:t>ИНДИЯ</a:t>
            </a:r>
            <a:r>
              <a:rPr lang="ru-RU" dirty="0"/>
              <a:t>  </a:t>
            </a:r>
            <a:r>
              <a:rPr lang="ru-RU" sz="3600" dirty="0">
                <a:solidFill>
                  <a:srgbClr val="C00000"/>
                </a:solidFill>
              </a:rPr>
              <a:t>ВНУТРЕННИЙ РЫНОК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7FC8DA3D-82CF-0653-5226-5148463689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622" y="1700808"/>
            <a:ext cx="5698033" cy="4882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4546402-B4F3-1F00-D209-1561A4965E1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7473" y="1700808"/>
            <a:ext cx="2786113" cy="204270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6E87EB-DC75-F814-7546-98B4EA5752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473" y="4365104"/>
            <a:ext cx="2763241" cy="1812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623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C899FD3-6171-E73D-5734-192DD23774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114"/>
          </a:xfrm>
        </p:spPr>
        <p:txBody>
          <a:bodyPr>
            <a:normAutofit fontScale="90000"/>
          </a:bodyPr>
          <a:lstStyle/>
          <a:p>
            <a:r>
              <a:rPr lang="ru-RU" dirty="0"/>
              <a:t>Первоначальная  ставка на крупную промышленность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BF85296-AEAB-20CF-4C5D-6C1231F7D3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4056" y="1452761"/>
            <a:ext cx="5903090" cy="5405239"/>
          </a:xfrm>
          <a:prstGeom prst="rect">
            <a:avLst/>
          </a:prstGeom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3D1F256B-B4F3-E565-EBBC-ED2582DE3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806" y="1772816"/>
            <a:ext cx="3606583" cy="4496519"/>
          </a:xfrm>
        </p:spPr>
      </p:pic>
    </p:spTree>
    <p:extLst>
      <p:ext uri="{BB962C8B-B14F-4D97-AF65-F5344CB8AC3E}">
        <p14:creationId xmlns:p14="http://schemas.microsoft.com/office/powerpoint/2010/main" val="363368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B140A871-BB7A-F5C6-C668-C0BCF5378CE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9696"/>
            <a:ext cx="9144000" cy="70104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4059E7C-0069-4CA0-B9C3-6FDE90C3C8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777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B83C782-B263-CC7A-A8CF-D0033EE85C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27706" y="0"/>
            <a:ext cx="11780129" cy="697917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F977C73-68FC-6755-4732-FE32C25DC8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0279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A5533ED6-9ADC-DA3C-CC11-9595B9C8E4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94591" y="-1564084"/>
            <a:ext cx="4460438" cy="51881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C3918B74-48BF-82B4-875E-6F17BAE33B4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051" y="167370"/>
            <a:ext cx="2989948" cy="2106927"/>
          </a:xfrm>
          <a:prstGeom prst="rect">
            <a:avLst/>
          </a:prstGeom>
        </p:spPr>
      </p:pic>
      <p:pic>
        <p:nvPicPr>
          <p:cNvPr id="2050" name="Picture 2" descr="Индия наращивает производство сахара — Latifundist.com">
            <a:extLst>
              <a:ext uri="{FF2B5EF4-FFF2-40B4-BE49-F238E27FC236}">
                <a16:creationId xmlns:a16="http://schemas.microsoft.com/office/drawing/2014/main" id="{E2A94DA0-AEE0-F25D-C55E-2623DB5CC8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284" y="2177903"/>
            <a:ext cx="3186668" cy="2177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F1205CC3-BED1-359F-0977-22B22761B6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0" y="152487"/>
            <a:ext cx="2794590" cy="1823033"/>
          </a:xfrm>
        </p:spPr>
      </p:pic>
      <p:pic>
        <p:nvPicPr>
          <p:cNvPr id="2052" name="Picture 4" descr="Индийский тростниковый сахар гур — статья на GreenCardamon">
            <a:extLst>
              <a:ext uri="{FF2B5EF4-FFF2-40B4-BE49-F238E27FC236}">
                <a16:creationId xmlns:a16="http://schemas.microsoft.com/office/drawing/2014/main" id="{CD3DF668-857E-5044-3F97-D3FC1BD901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8268" y="122796"/>
            <a:ext cx="2867463" cy="1917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1FAB7A7-2886-2EAA-C7D2-BD38AA4D334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10" y="2231186"/>
            <a:ext cx="2759205" cy="207099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C5DF0C6-6562-AE8C-4DBF-69A371FA9F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4437" y="4536509"/>
            <a:ext cx="3096808" cy="207099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FBB4643B-9206-E775-3682-417C2D647B0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777" y="4557842"/>
            <a:ext cx="3115834" cy="2070991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804B2434-8109-7061-B22F-3D54FE87F19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8798" y="4775304"/>
            <a:ext cx="2612773" cy="1747504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CD21FE81-2D0B-BF16-CFDC-C376BA6C2A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321" y="2495924"/>
            <a:ext cx="2684589" cy="4026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610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92E21F9-8CBA-F733-6FCC-DDC75BB6EC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46320" y="188640"/>
            <a:ext cx="4697680" cy="3468298"/>
          </a:xfrm>
          <a:prstGeom prst="rect">
            <a:avLst/>
          </a:prstGeom>
        </p:spPr>
      </p:pic>
      <p:pic>
        <p:nvPicPr>
          <p:cNvPr id="4" name="Объект 3">
            <a:extLst>
              <a:ext uri="{FF2B5EF4-FFF2-40B4-BE49-F238E27FC236}">
                <a16:creationId xmlns:a16="http://schemas.microsoft.com/office/drawing/2014/main" id="{88FE2DE2-A9F3-BF72-AA56-06106A11C11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23528" y="3386681"/>
            <a:ext cx="3924833" cy="3144313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0B6401-639C-A985-482A-3B9DDA26D4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310914"/>
            <a:ext cx="8589640" cy="2614030"/>
          </a:xfrm>
        </p:spPr>
        <p:txBody>
          <a:bodyPr>
            <a:noAutofit/>
          </a:bodyPr>
          <a:lstStyle/>
          <a:p>
            <a:r>
              <a:rPr lang="ru-RU" sz="3200" dirty="0"/>
              <a:t/>
            </a:r>
            <a:br>
              <a:rPr lang="ru-RU" sz="3200" dirty="0"/>
            </a:br>
            <a:r>
              <a:rPr lang="ru-RU" sz="3200" dirty="0"/>
              <a:t>Передача технологий, </a:t>
            </a:r>
            <a:br>
              <a:rPr lang="ru-RU" sz="3200" dirty="0"/>
            </a:br>
            <a:r>
              <a:rPr lang="ru-RU" sz="3200" dirty="0"/>
              <a:t>синхронизация с крупной промышленностью</a:t>
            </a:r>
            <a:br>
              <a:rPr lang="ru-RU" sz="3200" dirty="0"/>
            </a:br>
            <a:r>
              <a:rPr lang="ru-RU" sz="1800" dirty="0"/>
              <a:t/>
            </a:r>
            <a:br>
              <a:rPr lang="ru-RU" sz="1800" dirty="0"/>
            </a:br>
            <a:r>
              <a:rPr lang="ru-RU" sz="3200" dirty="0">
                <a:solidFill>
                  <a:srgbClr val="FF0000"/>
                </a:solidFill>
              </a:rPr>
              <a:t>Центры передачи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>технологий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F1F001A-495B-052D-86F0-919D51DBB0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84752" y="3853807"/>
            <a:ext cx="4032052" cy="3022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145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EE1D8E5-44F9-C8EC-6F5B-E8A6EFC80E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7030A0"/>
                </a:solidFill>
              </a:rPr>
              <a:t>Местные сообщества и локальная экономика..  Зачем это сегодня?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B5C28D2B-067D-77BC-4411-4CD3DCB139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56792"/>
            <a:ext cx="9144000" cy="6036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3493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B3E5CFF-7D2F-44D8-8C47-16FA4E59C9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96" y="2924944"/>
            <a:ext cx="9144000" cy="5145782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9B43119F-FB48-95A7-0472-2E3DBA164FD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151"/>
            <a:ext cx="5148064" cy="2662314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33E9FBA9-1067-A5CE-2677-F73A64EE4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456" y="235567"/>
            <a:ext cx="3868348" cy="2578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1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5274FCB-0C45-6562-F976-8824DAE715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  <a:p>
            <a:r>
              <a:rPr lang="ru-RU" sz="5400" b="1" dirty="0">
                <a:solidFill>
                  <a:srgbClr val="C00000"/>
                </a:solidFill>
              </a:rPr>
              <a:t>Рост в 5 - 12 % в год </a:t>
            </a:r>
          </a:p>
          <a:p>
            <a:endParaRPr lang="ru-RU" dirty="0"/>
          </a:p>
          <a:p>
            <a:r>
              <a:rPr lang="ru-RU" sz="4000" dirty="0">
                <a:solidFill>
                  <a:srgbClr val="C00000"/>
                </a:solidFill>
              </a:rPr>
              <a:t>Способность развиваться с ничтожными вложениями </a:t>
            </a:r>
            <a:r>
              <a:rPr lang="ru-RU" sz="2000" dirty="0"/>
              <a:t>Мухаммед Юнус</a:t>
            </a:r>
            <a:endParaRPr lang="ru-RU" sz="3200" dirty="0"/>
          </a:p>
          <a:p>
            <a:endParaRPr lang="ru-RU" sz="3200" dirty="0"/>
          </a:p>
          <a:p>
            <a:pPr marL="109728" indent="0">
              <a:buNone/>
            </a:pPr>
            <a:endParaRPr lang="ru-RU" dirty="0"/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B731F58-0718-86E9-8DC5-6B0E3DAB71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Особенности </a:t>
            </a:r>
          </a:p>
        </p:txBody>
      </p:sp>
    </p:spTree>
    <p:extLst>
      <p:ext uri="{BB962C8B-B14F-4D97-AF65-F5344CB8AC3E}">
        <p14:creationId xmlns:p14="http://schemas.microsoft.com/office/powerpoint/2010/main" val="2578710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464496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rgbClr val="C00000"/>
                </a:solidFill>
              </a:rPr>
              <a:t>850 000 кооперативов</a:t>
            </a:r>
          </a:p>
          <a:p>
            <a:r>
              <a:rPr lang="ru-RU" sz="3200" dirty="0">
                <a:solidFill>
                  <a:srgbClr val="C00000"/>
                </a:solidFill>
              </a:rPr>
              <a:t>850 000 кредитных кооперативов </a:t>
            </a:r>
          </a:p>
          <a:p>
            <a:pPr marL="109728" indent="0">
              <a:buNone/>
            </a:pPr>
            <a:r>
              <a:rPr lang="ru-RU" sz="2000" dirty="0">
                <a:solidFill>
                  <a:srgbClr val="C00000"/>
                </a:solidFill>
              </a:rPr>
              <a:t>В 91% деревень страны есть какой-либо кооператив  </a:t>
            </a:r>
            <a:endParaRPr lang="ru-RU" sz="2400" dirty="0">
              <a:solidFill>
                <a:srgbClr val="C00000"/>
              </a:solidFill>
            </a:endParaRPr>
          </a:p>
          <a:p>
            <a:r>
              <a:rPr lang="ru-RU" sz="3200" dirty="0"/>
              <a:t>65 миллионов </a:t>
            </a:r>
            <a:r>
              <a:rPr lang="en-US" sz="3200" dirty="0"/>
              <a:t>SSI (</a:t>
            </a:r>
            <a:r>
              <a:rPr lang="ru-RU" sz="3200" dirty="0"/>
              <a:t>малые производители), </a:t>
            </a:r>
          </a:p>
          <a:p>
            <a:pPr marL="109728" indent="0">
              <a:buNone/>
            </a:pPr>
            <a:endParaRPr lang="ru-RU" sz="1800" dirty="0">
              <a:solidFill>
                <a:srgbClr val="FF0000"/>
              </a:solidFill>
            </a:endParaRPr>
          </a:p>
          <a:p>
            <a:pPr marL="109728" indent="0">
              <a:buNone/>
            </a:pPr>
            <a:r>
              <a:rPr lang="ru-RU" sz="2800" dirty="0">
                <a:solidFill>
                  <a:srgbClr val="FF0000"/>
                </a:solidFill>
              </a:rPr>
              <a:t>более 50% всего объема производства</a:t>
            </a:r>
            <a:r>
              <a:rPr lang="ru-RU" sz="2800" dirty="0"/>
              <a:t>, </a:t>
            </a:r>
          </a:p>
          <a:p>
            <a:pPr marL="109728" indent="0">
              <a:buNone/>
            </a:pPr>
            <a:r>
              <a:rPr lang="ru-RU" sz="2800" dirty="0"/>
              <a:t>Вторая половина экономики – крупная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1584176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sz="4400" dirty="0">
                <a:solidFill>
                  <a:srgbClr val="7030A0"/>
                </a:solidFill>
              </a:rPr>
              <a:t>Индия - о</a:t>
            </a:r>
            <a:r>
              <a:rPr lang="ru-RU" sz="4000" dirty="0">
                <a:solidFill>
                  <a:srgbClr val="7030A0"/>
                </a:solidFill>
              </a:rPr>
              <a:t>дна из самых быстрорастущих экономик мира </a:t>
            </a: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dirty="0">
                <a:solidFill>
                  <a:schemeClr val="accent2">
                    <a:lumMod val="75000"/>
                  </a:schemeClr>
                </a:solidFill>
              </a:rPr>
            </a:b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9266ACE-0DBF-9996-9027-55306F951D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3229"/>
            <a:ext cx="8229600" cy="677499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>Спрос на промышленные товары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82C98CFF-371B-D50E-347B-F45678934F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0370" y="1266051"/>
            <a:ext cx="2693504" cy="252937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138E745-F705-B18A-86A4-9F70F86BA4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956326"/>
            <a:ext cx="5364945" cy="306045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42912B4-FC1B-042B-973B-E4B3FD0153E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157" y="4238141"/>
            <a:ext cx="3884704" cy="252937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4F89334-E669-DF86-2E35-C1163CD68A2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238141"/>
            <a:ext cx="3503970" cy="26198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220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722E57A-F5BC-F716-D3F0-1909536784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2060848"/>
            <a:ext cx="8229600" cy="4608512"/>
          </a:xfrm>
        </p:spPr>
        <p:txBody>
          <a:bodyPr>
            <a:normAutofit fontScale="85000" lnSpcReduction="20000"/>
          </a:bodyPr>
          <a:lstStyle/>
          <a:p>
            <a:r>
              <a:rPr lang="ru-RU" sz="2200" dirty="0"/>
              <a:t>Год 	   	     население 	               количество людей</a:t>
            </a:r>
            <a:br>
              <a:rPr lang="ru-RU" sz="2200" dirty="0"/>
            </a:br>
            <a:r>
              <a:rPr lang="ru-RU" sz="2200" dirty="0"/>
              <a:t>	   	     страны 	               за чертой бедности </a:t>
            </a:r>
          </a:p>
          <a:p>
            <a:endParaRPr lang="ru-RU" sz="900" dirty="0"/>
          </a:p>
          <a:p>
            <a:r>
              <a:rPr lang="ru-RU" sz="3500" dirty="0"/>
              <a:t>1992	   920 млн	  450 млн. </a:t>
            </a:r>
          </a:p>
          <a:p>
            <a:r>
              <a:rPr lang="ru-RU" sz="3500" dirty="0"/>
              <a:t>2011	   1200 млн       340 млн</a:t>
            </a:r>
            <a:r>
              <a:rPr lang="ru-RU" sz="2000" dirty="0"/>
              <a:t>	</a:t>
            </a:r>
          </a:p>
          <a:p>
            <a:r>
              <a:rPr lang="ru-RU" sz="500" dirty="0"/>
              <a:t>  </a:t>
            </a:r>
          </a:p>
          <a:p>
            <a:r>
              <a:rPr lang="ru-RU" sz="3500" dirty="0"/>
              <a:t>2022	   1450 млн       </a:t>
            </a:r>
            <a:r>
              <a:rPr lang="ru-RU" sz="3500" dirty="0">
                <a:solidFill>
                  <a:srgbClr val="C00000"/>
                </a:solidFill>
              </a:rPr>
              <a:t>78 млн  </a:t>
            </a:r>
            <a:r>
              <a:rPr lang="ru-RU" sz="3500" dirty="0"/>
              <a:t>	</a:t>
            </a:r>
          </a:p>
          <a:p>
            <a:endParaRPr lang="ru-RU" sz="1800" dirty="0"/>
          </a:p>
          <a:p>
            <a:endParaRPr lang="ru-RU" sz="1800" dirty="0"/>
          </a:p>
          <a:p>
            <a:pPr marL="109728" indent="0">
              <a:buNone/>
            </a:pPr>
            <a:r>
              <a:rPr lang="ru-RU" sz="4300" dirty="0"/>
              <a:t>800 000 000 </a:t>
            </a:r>
            <a:r>
              <a:rPr lang="ru-RU" sz="3000" dirty="0"/>
              <a:t>выбрались из нищеты, </a:t>
            </a:r>
          </a:p>
          <a:p>
            <a:pPr marL="109728" indent="0">
              <a:buNone/>
            </a:pPr>
            <a:r>
              <a:rPr lang="ru-RU" sz="3000" dirty="0">
                <a:solidFill>
                  <a:srgbClr val="C00000"/>
                </a:solidFill>
              </a:rPr>
              <a:t>Свыше 300 000 000 человек относятся к среднему классу.  </a:t>
            </a:r>
          </a:p>
          <a:p>
            <a:endParaRPr lang="ru-RU" sz="1400" dirty="0">
              <a:solidFill>
                <a:srgbClr val="C00000"/>
              </a:solidFill>
            </a:endParaRPr>
          </a:p>
          <a:p>
            <a:endParaRPr lang="ru-RU" sz="1400" dirty="0"/>
          </a:p>
          <a:p>
            <a:r>
              <a:rPr lang="en-US" sz="1400" dirty="0"/>
              <a:t>https://lenta.ru/news/2021/03/19/bednost</a:t>
            </a:r>
            <a:r>
              <a:rPr lang="ru-RU" dirty="0"/>
              <a:t>	</a:t>
            </a:r>
            <a:endParaRPr lang="ru-RU" sz="2000" dirty="0"/>
          </a:p>
          <a:p>
            <a:pPr marL="1600200" lvl="6" indent="0">
              <a:buNone/>
            </a:pPr>
            <a:endParaRPr lang="ru-RU" sz="20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8449689-7BE8-D793-6E08-BA0243A56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925" y="332656"/>
            <a:ext cx="8229600" cy="936104"/>
          </a:xfrm>
        </p:spPr>
        <p:txBody>
          <a:bodyPr>
            <a:normAutofit fontScale="90000"/>
          </a:bodyPr>
          <a:lstStyle/>
          <a:p>
            <a:r>
              <a:rPr lang="ru-RU" sz="4000" dirty="0">
                <a:solidFill>
                  <a:srgbClr val="C00000"/>
                </a:solidFill>
              </a:rPr>
              <a:t/>
            </a:r>
            <a:br>
              <a:rPr lang="ru-RU" sz="4000" dirty="0">
                <a:solidFill>
                  <a:srgbClr val="C00000"/>
                </a:solidFill>
              </a:rPr>
            </a:br>
            <a:r>
              <a:rPr lang="ru-RU" sz="4000" dirty="0">
                <a:solidFill>
                  <a:srgbClr val="C00000"/>
                </a:solidFill>
              </a:rPr>
              <a:t>Люди и рост </a:t>
            </a:r>
            <a:br>
              <a:rPr lang="ru-RU" sz="4000" dirty="0">
                <a:solidFill>
                  <a:srgbClr val="C00000"/>
                </a:solidFill>
              </a:rPr>
            </a:br>
            <a:r>
              <a:rPr lang="ru-RU" sz="4000" dirty="0">
                <a:solidFill>
                  <a:srgbClr val="C00000"/>
                </a:solidFill>
              </a:rPr>
              <a:t>национального богатства </a:t>
            </a: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 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45232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2564904"/>
          </a:xfrm>
        </p:spPr>
        <p:txBody>
          <a:bodyPr>
            <a:normAutofit fontScale="90000"/>
          </a:bodyPr>
          <a:lstStyle/>
          <a:p>
            <a:r>
              <a:rPr lang="en-US" sz="3600" dirty="0"/>
              <a:t/>
            </a:r>
            <a:br>
              <a:rPr lang="en-US" sz="3600" dirty="0"/>
            </a:b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</a:rPr>
              <a:t>Нарендра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accent2">
                    <a:lumMod val="75000"/>
                  </a:schemeClr>
                </a:solidFill>
              </a:rPr>
              <a:t>Моди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sz="2000" dirty="0"/>
              <a:t>(премьер Индии с 2014г)</a:t>
            </a:r>
            <a:br>
              <a:rPr lang="ru-RU" sz="2000" dirty="0"/>
            </a:br>
            <a:r>
              <a:rPr lang="ru-RU" sz="400" dirty="0"/>
              <a:t/>
            </a:r>
            <a:br>
              <a:rPr lang="ru-RU" sz="400" dirty="0"/>
            </a:br>
            <a:r>
              <a:rPr lang="ru-RU" sz="2800" dirty="0">
                <a:solidFill>
                  <a:srgbClr val="7030A0"/>
                </a:solidFill>
              </a:rPr>
              <a:t>- </a:t>
            </a:r>
            <a:r>
              <a:rPr lang="ru-RU" sz="2700" dirty="0">
                <a:solidFill>
                  <a:srgbClr val="7030A0"/>
                </a:solidFill>
              </a:rPr>
              <a:t>Основа развития </a:t>
            </a:r>
            <a:r>
              <a:rPr lang="en-US" sz="2700" dirty="0">
                <a:solidFill>
                  <a:srgbClr val="7030A0"/>
                </a:solidFill>
              </a:rPr>
              <a:t>Pro-people policy </a:t>
            </a:r>
            <a:br>
              <a:rPr lang="en-US" sz="2700" dirty="0">
                <a:solidFill>
                  <a:srgbClr val="7030A0"/>
                </a:solidFill>
              </a:rPr>
            </a:br>
            <a:r>
              <a:rPr lang="en-US" sz="700" dirty="0">
                <a:solidFill>
                  <a:srgbClr val="7030A0"/>
                </a:solidFill>
              </a:rPr>
              <a:t/>
            </a:r>
            <a:br>
              <a:rPr lang="en-US" sz="700" dirty="0">
                <a:solidFill>
                  <a:srgbClr val="7030A0"/>
                </a:solidFill>
              </a:rPr>
            </a:br>
            <a:r>
              <a:rPr lang="en-US" sz="2700" dirty="0">
                <a:solidFill>
                  <a:srgbClr val="7030A0"/>
                </a:solidFill>
              </a:rPr>
              <a:t>- </a:t>
            </a:r>
            <a:r>
              <a:rPr lang="ru-RU" sz="2700" dirty="0">
                <a:solidFill>
                  <a:srgbClr val="7030A0"/>
                </a:solidFill>
              </a:rPr>
              <a:t>Рост внутреннего рынка и числа рабочих мест</a:t>
            </a:r>
            <a:r>
              <a:rPr lang="en-US" sz="2700" dirty="0">
                <a:solidFill>
                  <a:srgbClr val="7030A0"/>
                </a:solidFill>
              </a:rPr>
              <a:t/>
            </a:r>
            <a:br>
              <a:rPr lang="en-US" sz="2700" dirty="0">
                <a:solidFill>
                  <a:srgbClr val="7030A0"/>
                </a:solidFill>
              </a:rPr>
            </a:br>
            <a:r>
              <a:rPr lang="ru-RU" sz="600" dirty="0">
                <a:solidFill>
                  <a:srgbClr val="7030A0"/>
                </a:solidFill>
              </a:rPr>
              <a:t/>
            </a:r>
            <a:br>
              <a:rPr lang="ru-RU" sz="600" dirty="0">
                <a:solidFill>
                  <a:srgbClr val="7030A0"/>
                </a:solidFill>
              </a:rPr>
            </a:br>
            <a:r>
              <a:rPr lang="ru-RU" sz="2700" dirty="0">
                <a:solidFill>
                  <a:srgbClr val="7030A0"/>
                </a:solidFill>
              </a:rPr>
              <a:t>- Замещение импорта. </a:t>
            </a:r>
            <a:r>
              <a:rPr lang="ru-RU" sz="2700" dirty="0" err="1">
                <a:solidFill>
                  <a:srgbClr val="7030A0"/>
                </a:solidFill>
              </a:rPr>
              <a:t>Нац</a:t>
            </a:r>
            <a:r>
              <a:rPr lang="en-US" sz="2700" dirty="0">
                <a:solidFill>
                  <a:srgbClr val="7030A0"/>
                </a:solidFill>
              </a:rPr>
              <a:t>.</a:t>
            </a:r>
            <a:r>
              <a:rPr lang="ru-RU" sz="2700" dirty="0">
                <a:solidFill>
                  <a:srgbClr val="7030A0"/>
                </a:solidFill>
              </a:rPr>
              <a:t>проект </a:t>
            </a:r>
            <a:r>
              <a:rPr lang="en-US" sz="2700" dirty="0">
                <a:solidFill>
                  <a:srgbClr val="7030A0"/>
                </a:solidFill>
              </a:rPr>
              <a:t>“Make in India”</a:t>
            </a:r>
            <a:r>
              <a:rPr lang="ru-RU" sz="3200" dirty="0">
                <a:solidFill>
                  <a:srgbClr val="7030A0"/>
                </a:solidFill>
              </a:rPr>
              <a:t/>
            </a:r>
            <a:br>
              <a:rPr lang="ru-RU" sz="3200" dirty="0">
                <a:solidFill>
                  <a:srgbClr val="7030A0"/>
                </a:solidFill>
              </a:rPr>
            </a:br>
            <a:endParaRPr lang="ru-RU" sz="3200" dirty="0">
              <a:solidFill>
                <a:srgbClr val="7030A0"/>
              </a:solidFill>
            </a:endParaRPr>
          </a:p>
        </p:txBody>
      </p:sp>
      <p:pic>
        <p:nvPicPr>
          <p:cNvPr id="8196" name="Picture 4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473537"/>
            <a:ext cx="9144000" cy="43844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335E1CE-D70D-AE12-DA53-84199C9D6C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282154"/>
          </a:xfrm>
        </p:spPr>
        <p:txBody>
          <a:bodyPr>
            <a:normAutofit fontScale="90000"/>
          </a:bodyPr>
          <a:lstStyle/>
          <a:p>
            <a:r>
              <a:rPr lang="ru-RU" sz="8000" dirty="0"/>
              <a:t>КИТАЙ</a:t>
            </a:r>
            <a:r>
              <a:rPr lang="ru-RU" dirty="0"/>
              <a:t>  </a:t>
            </a:r>
            <a:r>
              <a:rPr lang="ru-RU" sz="3600" dirty="0">
                <a:solidFill>
                  <a:srgbClr val="C00000"/>
                </a:solidFill>
              </a:rPr>
              <a:t>ВНУТРЕННИЙ РЫНОК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Ткани и узоры в Древнем Китае">
            <a:extLst>
              <a:ext uri="{FF2B5EF4-FFF2-40B4-BE49-F238E27FC236}">
                <a16:creationId xmlns:a16="http://schemas.microsoft.com/office/drawing/2014/main" id="{6BB1D72A-AB96-9F0C-C1FE-606BFBB6F7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746" y="4404501"/>
            <a:ext cx="2097324" cy="2010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A1FA59C-A948-7666-C37D-9070D35503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" y="1945863"/>
            <a:ext cx="3237323" cy="2010548"/>
          </a:xfrm>
          <a:prstGeom prst="rect">
            <a:avLst/>
          </a:prstGeom>
        </p:spPr>
      </p:pic>
      <p:pic>
        <p:nvPicPr>
          <p:cNvPr id="9" name="Объект 8">
            <a:extLst>
              <a:ext uri="{FF2B5EF4-FFF2-40B4-BE49-F238E27FC236}">
                <a16:creationId xmlns:a16="http://schemas.microsoft.com/office/drawing/2014/main" id="{7D98A303-F2B5-C121-8D35-069C849C8A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9827" y="2204863"/>
            <a:ext cx="6780995" cy="4632717"/>
          </a:xfrm>
        </p:spPr>
      </p:pic>
    </p:spTree>
    <p:extLst>
      <p:ext uri="{BB962C8B-B14F-4D97-AF65-F5344CB8AC3E}">
        <p14:creationId xmlns:p14="http://schemas.microsoft.com/office/powerpoint/2010/main" val="80515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618A501-B834-09DD-8142-90B6F46244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755984"/>
          </a:xfrm>
        </p:spPr>
        <p:txBody>
          <a:bodyPr/>
          <a:lstStyle/>
          <a:p>
            <a:r>
              <a:rPr lang="ru-RU" dirty="0"/>
              <a:t>Китай 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1DF212F-1D64-C87F-979C-A26743464C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>Почти 20 лет мировая фабрика</a:t>
            </a:r>
            <a:br>
              <a:rPr lang="ru-RU" dirty="0"/>
            </a:br>
            <a:r>
              <a:rPr lang="ru-RU" dirty="0"/>
              <a:t>Экспортная модель</a:t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222CB7A-C45E-2E6D-9068-F12735EB38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1328"/>
            <a:ext cx="9144000" cy="5447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02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0F6E515A-55C7-FB5A-BE9C-C6396CB9E6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Китай 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04500D0-6615-7DB1-24A9-6116BB7A7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Обвал 2009 г.   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B4AA3BB-22F2-F8A6-6312-BFD6119D88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483" y="1417638"/>
            <a:ext cx="9212966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76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03A391A-1983-35EB-D88A-3ACD5BCEF5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>
            <a:noAutofit/>
          </a:bodyPr>
          <a:lstStyle/>
          <a:p>
            <a:r>
              <a:rPr lang="ru-RU" sz="20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внутреннего рынка в сельских районах КНР, где жило тогда более 800 миллионов человек. Большинство из них очень бедны</a:t>
            </a:r>
            <a:endParaRPr lang="ru-RU" sz="2000" dirty="0"/>
          </a:p>
        </p:txBody>
      </p:sp>
      <p:pic>
        <p:nvPicPr>
          <p:cNvPr id="5" name="Объект 4">
            <a:extLst>
              <a:ext uri="{FF2B5EF4-FFF2-40B4-BE49-F238E27FC236}">
                <a16:creationId xmlns:a16="http://schemas.microsoft.com/office/drawing/2014/main" id="{28D67C68-7571-E541-8ABC-324BD2C839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061" y="2248339"/>
            <a:ext cx="2873844" cy="2160240"/>
          </a:xfr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985EFE7-9A6F-9273-3B3B-1BF07B0722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873844" cy="191683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E234FA-A551-61F7-7A5C-2799BA7841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1879" y="4610218"/>
            <a:ext cx="3298662" cy="211791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B782140-67FC-B61A-2845-478FFC5079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8731" y="2218048"/>
            <a:ext cx="3206537" cy="213769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B090DD5-803F-D62D-1B7E-439700C8766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5735" y="4600330"/>
            <a:ext cx="3062440" cy="2137691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EA780A4-EAD6-39AF-77F9-EEAB7DD2295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9591" y="2457973"/>
            <a:ext cx="2846649" cy="1897766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B01558BC-BE4C-6F8E-1C1A-CE71F64DA3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441" y="-105121"/>
            <a:ext cx="3113507" cy="2140536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3E884E8-4D49-239F-8E51-0CDB45303F1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6213" y="4531205"/>
            <a:ext cx="3323304" cy="214053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4D64E4FE-2B3A-04E5-7AB6-676868A0E66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6634" y="43395"/>
            <a:ext cx="3123935" cy="2081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477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7A333A63-6333-DB31-6C44-B79170D37C7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2140" y="928151"/>
            <a:ext cx="4997932" cy="6029240"/>
          </a:xfrm>
        </p:spPr>
        <p:txBody>
          <a:bodyPr/>
          <a:lstStyle/>
          <a:p>
            <a:pPr marL="109728" indent="0">
              <a:buNone/>
            </a:pPr>
            <a:endParaRPr lang="ru-RU" sz="2000" dirty="0">
              <a:latin typeface="Times New Roman" panose="02020603050405020304" pitchFamily="18" charset="0"/>
              <a:ea typeface="Calibri" panose="020F0502020204030204" pitchFamily="34" charset="0"/>
            </a:endParaRPr>
          </a:p>
          <a:p>
            <a:pPr marL="109728" indent="0">
              <a:buNone/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</a:rPr>
              <a:t>Н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ам нужно быть 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больше одной нацией</a:t>
            </a:r>
            <a:r>
              <a:rPr lang="ru-RU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.. 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как-то</a:t>
            </a:r>
            <a:r>
              <a:rPr lang="ru-RU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ru-RU" sz="36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поддерживать друг друга  </a:t>
            </a:r>
            <a:r>
              <a:rPr lang="ru-RU" sz="2400" i="1" dirty="0">
                <a:solidFill>
                  <a:srgbClr val="7030A0"/>
                </a:solidFill>
              </a:rPr>
              <a:t>Алексей  </a:t>
            </a:r>
          </a:p>
          <a:p>
            <a:pPr marL="109728" indent="0">
              <a:buNone/>
            </a:pPr>
            <a:r>
              <a:rPr lang="ru-RU" sz="2400" i="1" dirty="0">
                <a:solidFill>
                  <a:srgbClr val="7030A0"/>
                </a:solidFill>
              </a:rPr>
              <a:t>Александрович Мордашов </a:t>
            </a:r>
          </a:p>
          <a:p>
            <a:pPr marL="109728" indent="0">
              <a:buNone/>
            </a:pPr>
            <a:endParaRPr lang="ru-RU" dirty="0"/>
          </a:p>
          <a:p>
            <a:pPr marL="109728" indent="0">
              <a:buNone/>
            </a:pPr>
            <a:r>
              <a:rPr lang="ru-RU" sz="3200" dirty="0">
                <a:solidFill>
                  <a:srgbClr val="7030A0"/>
                </a:solidFill>
              </a:rPr>
              <a:t>Каков экономический смысл этого объединения? </a:t>
            </a:r>
          </a:p>
        </p:txBody>
      </p:sp>
      <p:pic>
        <p:nvPicPr>
          <p:cNvPr id="8" name="Объект 7">
            <a:extLst>
              <a:ext uri="{FF2B5EF4-FFF2-40B4-BE49-F238E27FC236}">
                <a16:creationId xmlns:a16="http://schemas.microsoft.com/office/drawing/2014/main" id="{C874065C-0F93-35AA-F0AD-3766C92E564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1694" y="1628800"/>
            <a:ext cx="3510166" cy="4581678"/>
          </a:xfr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01DB1751-354F-FD9B-2C27-8C38CD554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2140" y="260648"/>
            <a:ext cx="8699720" cy="922709"/>
          </a:xfrm>
        </p:spPr>
        <p:txBody>
          <a:bodyPr>
            <a:normAutofit fontScale="90000"/>
          </a:bodyPr>
          <a:lstStyle/>
          <a:p>
            <a:r>
              <a:rPr lang="ru-RU" sz="5600" dirty="0">
                <a:solidFill>
                  <a:srgbClr val="7030A0"/>
                </a:solidFill>
              </a:rPr>
              <a:t> </a:t>
            </a:r>
            <a:r>
              <a:rPr lang="ru-RU" sz="6100" dirty="0">
                <a:solidFill>
                  <a:srgbClr val="7030A0"/>
                </a:solidFill>
              </a:rPr>
              <a:t>Нужен новый импульс</a:t>
            </a:r>
          </a:p>
        </p:txBody>
      </p:sp>
    </p:spTree>
    <p:extLst>
      <p:ext uri="{BB962C8B-B14F-4D97-AF65-F5344CB8AC3E}">
        <p14:creationId xmlns:p14="http://schemas.microsoft.com/office/powerpoint/2010/main" val="2502362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840B467-CD7A-D42F-9DC1-10736A19A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18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недорогого жилищного строительства, продажи автомобилей, дешевых кредитов. </a:t>
            </a:r>
            <a:endParaRPr lang="ru-RU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25300D4-AE0D-D08C-BC07-9EB34B1AA7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BB18894-1461-5C83-03A0-9EDA3996F3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5055"/>
            <a:ext cx="9144000" cy="6867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04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8433C94F-79A3-5E2C-C28E-D77C4DE53C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346" y="78992"/>
            <a:ext cx="2910880" cy="2156298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18EF81B-C6E3-D324-6CF8-FA7CC62295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935ABC6-34F0-E6AD-A097-9C6BF8B057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8183" y="2392925"/>
            <a:ext cx="3100165" cy="207825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D1A8A74-93B3-A136-BB2B-4E591D59A2F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874" y="4599892"/>
            <a:ext cx="3379440" cy="2118949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85F8353-8468-4252-D6D3-B36D68CC41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39" y="2325761"/>
            <a:ext cx="3063346" cy="2041379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78AB619-E19C-141F-2EBE-7DD0E0947B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616" y="105423"/>
            <a:ext cx="3457470" cy="2103436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35EC933-BBE5-D9E2-1BD5-8BBFE794AD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035" y="2377282"/>
            <a:ext cx="3156910" cy="2103436"/>
          </a:xfrm>
          <a:prstGeom prst="rect">
            <a:avLst/>
          </a:prstGeom>
        </p:spPr>
      </p:pic>
      <p:pic>
        <p:nvPicPr>
          <p:cNvPr id="24" name="Picture 2" descr="C:\Users\Глеб\Desktop\картинки\ae8eVXuhUUY.jpg">
            <a:extLst>
              <a:ext uri="{FF2B5EF4-FFF2-40B4-BE49-F238E27FC236}">
                <a16:creationId xmlns:a16="http://schemas.microsoft.com/office/drawing/2014/main" id="{D783554A-3EA2-F933-0A1F-BA65CB9AC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998184" y="4537503"/>
            <a:ext cx="3230851" cy="2476062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F07B6B3-8D07-925A-81B8-24E50BC7C3B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838" y="62738"/>
            <a:ext cx="3063346" cy="211894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7D7C71D-1901-40B7-224B-D35E0712A4F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306" y="4576426"/>
            <a:ext cx="2945904" cy="220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221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3EB73C1-7A9D-E9AE-FCA6-15BA173A71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301006"/>
          </a:xfrm>
        </p:spPr>
        <p:txBody>
          <a:bodyPr>
            <a:normAutofit fontScale="90000"/>
          </a:bodyPr>
          <a:lstStyle/>
          <a:p>
            <a:r>
              <a:rPr lang="ru-RU" sz="36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 Си Цзиньпина.  </a:t>
            </a:r>
            <a:r>
              <a:rPr lang="ru-RU" sz="3600" spc="15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Сяокан</a:t>
            </a:r>
            <a:r>
              <a:rPr lang="ru-RU" sz="36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		9 лет</a:t>
            </a:r>
            <a:br>
              <a:rPr lang="ru-RU" sz="3600" spc="15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spc="1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Курс -«общество среднего достатка»</a:t>
            </a:r>
            <a: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ru-RU" sz="3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2B3734D-666A-60FD-B40E-011F952117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0" y="1417638"/>
            <a:ext cx="9144000" cy="6096000"/>
          </a:xfrm>
          <a:prstGeom prst="rect">
            <a:avLst/>
          </a:prstGeom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CFA4A4C3-C767-7309-9B75-FDB36A968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5648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A89CE222-5062-3842-7413-7C85ECD74A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EC1FC242-2BFE-E67F-F01F-C4958FF9C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Деревня Хуаси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1B2152C-8141-9723-F773-5208746D7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4859" y="1481328"/>
            <a:ext cx="9168859" cy="5411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28879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EDB2101E-47FF-67FF-16FB-585BFA95D9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6266"/>
            <a:ext cx="3039659" cy="2026439"/>
          </a:xfr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F1ECD4B-C961-D2C9-180F-88CABBFFF6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86108" y="4648242"/>
            <a:ext cx="3063848" cy="2042565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26C22FE6-AA1F-0330-3A31-78908A57E4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67DC5EE-E3B2-5F94-15EB-986CB7A0B9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6776" y="2505431"/>
            <a:ext cx="3041802" cy="202644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45B0BD5-16C2-1D19-3D95-68340534E3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3504" y="368726"/>
            <a:ext cx="2722024" cy="2041518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384E1D9-77E5-1453-9C09-CA8883CFB1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9373" y="463653"/>
            <a:ext cx="3280771" cy="184543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E70444D1-C98B-797A-004F-09F3700DF1A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143" y="2586638"/>
            <a:ext cx="2797132" cy="18640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04256A98-1365-6197-8EB8-F6442B330C0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222" y="2588530"/>
            <a:ext cx="3280772" cy="1847327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47ED184A-50CD-67BF-4073-5C736E203D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6261" y="4648242"/>
            <a:ext cx="2952317" cy="2141469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DD235B91-3E7F-137A-5E94-E2502AAE6EC0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379" y="4789325"/>
            <a:ext cx="2952317" cy="166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285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AA259AA6-C860-8B47-134F-1F5D281005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Торговая война с США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1BD96F3-D37C-5CD1-E994-D73AC1E6FF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Янв. 2018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40D43A1-17B4-800C-24B1-B1A13669E4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2" y="1405682"/>
            <a:ext cx="9129117" cy="5477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30618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5E0554FE-758A-76AB-E8AF-139874CF7C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ru-RU" sz="3000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2012 – 2020  - возникло ок</a:t>
            </a:r>
            <a:r>
              <a:rPr lang="ru-RU" sz="3000" spc="1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ru-RU" sz="4300" spc="1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100 </a:t>
            </a:r>
            <a:r>
              <a:rPr lang="ru-RU" sz="4300" spc="15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милл</a:t>
            </a:r>
            <a:r>
              <a:rPr lang="ru-RU" sz="4300" spc="15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3500" spc="15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микропроизводств</a:t>
            </a:r>
            <a:r>
              <a:rPr lang="ru-RU" sz="2600" spc="15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и рабочих мест</a:t>
            </a:r>
            <a:r>
              <a:rPr lang="ru-RU" sz="2600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3500" spc="15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500" spc="15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 доходов домохозяйств - 40% </a:t>
            </a:r>
          </a:p>
          <a:p>
            <a:r>
              <a:rPr lang="ru-RU" sz="3500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Доля экспорта в ВВП Китая </a:t>
            </a:r>
            <a:endParaRPr lang="en-US" sz="3500" dirty="0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5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2008 		64%</a:t>
            </a:r>
          </a:p>
          <a:p>
            <a:r>
              <a:rPr lang="en-US" sz="5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2019 		32%</a:t>
            </a:r>
            <a:r>
              <a:rPr lang="ru-RU" sz="52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     </a:t>
            </a:r>
            <a:r>
              <a:rPr lang="ru-RU" sz="24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 все это время он рос!</a:t>
            </a:r>
          </a:p>
          <a:p>
            <a:pPr marL="109728" indent="0">
              <a:buNone/>
            </a:pP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dirty="0"/>
              <a:t>К 2035 г. средний класс – 1 миллиард </a:t>
            </a:r>
          </a:p>
          <a:p>
            <a:pPr marL="109728" indent="0">
              <a:buNone/>
            </a:pPr>
            <a:r>
              <a:rPr lang="ru-RU" dirty="0"/>
              <a:t>человек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648239B8-4B03-F100-772E-051C1D8C4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/>
              <a:t>Китай прирастает за счет внутреннего рынка </a:t>
            </a:r>
          </a:p>
        </p:txBody>
      </p:sp>
    </p:spTree>
    <p:extLst>
      <p:ext uri="{BB962C8B-B14F-4D97-AF65-F5344CB8AC3E}">
        <p14:creationId xmlns:p14="http://schemas.microsoft.com/office/powerpoint/2010/main" val="1781628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1429B68-4718-A785-5AB9-7CF021EE7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799" y="4293096"/>
            <a:ext cx="1500584" cy="1177982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A1E352F4-263D-000F-03BE-06B2EBC602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CA8E35F1-6627-0B5F-6153-48B719E25043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65104" y="58316"/>
            <a:ext cx="4572000" cy="67413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Объект 8">
            <a:extLst>
              <a:ext uri="{FF2B5EF4-FFF2-40B4-BE49-F238E27FC236}">
                <a16:creationId xmlns:a16="http://schemas.microsoft.com/office/drawing/2014/main" id="{B9341DF1-11C2-7104-5782-B3AEAAFE1A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896" y="2564904"/>
            <a:ext cx="4534848" cy="4030252"/>
          </a:xfrm>
        </p:spPr>
        <p:txBody>
          <a:bodyPr>
            <a:normAutofit fontScale="62500" lnSpcReduction="20000"/>
          </a:bodyPr>
          <a:lstStyle/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r>
              <a:rPr lang="ru-RU" sz="3100" dirty="0"/>
              <a:t>      </a:t>
            </a:r>
            <a:r>
              <a:rPr lang="ru-RU" sz="3200" dirty="0"/>
              <a:t>Издательство </a:t>
            </a:r>
          </a:p>
          <a:p>
            <a:endParaRPr lang="ru-RU" sz="1800" dirty="0"/>
          </a:p>
          <a:p>
            <a:endParaRPr lang="ru-RU" sz="2400" dirty="0"/>
          </a:p>
          <a:p>
            <a:pPr marL="109728" lvl="6" indent="0">
              <a:spcBef>
                <a:spcPts val="400"/>
              </a:spcBef>
              <a:buClr>
                <a:schemeClr val="accent1"/>
              </a:buClr>
              <a:buSzPct val="68000"/>
              <a:buNone/>
            </a:pPr>
            <a:r>
              <a:rPr lang="ru-RU" sz="2400" dirty="0"/>
              <a:t>	</a:t>
            </a:r>
            <a:r>
              <a:rPr lang="ru-RU" sz="2600" dirty="0"/>
              <a:t>                </a:t>
            </a:r>
            <a:r>
              <a:rPr lang="ru-RU" sz="3200" dirty="0"/>
              <a:t>ЖИВАЯ  </a:t>
            </a:r>
          </a:p>
          <a:p>
            <a:pPr marL="109728" indent="0">
              <a:buNone/>
            </a:pPr>
            <a:r>
              <a:rPr lang="ru-RU" sz="3200" dirty="0"/>
              <a:t>	    ПРОВИНЦИЯ</a:t>
            </a:r>
          </a:p>
          <a:p>
            <a:pPr marL="109728" indent="0">
              <a:buNone/>
            </a:pPr>
            <a:r>
              <a:rPr lang="ru-RU" sz="3100" dirty="0"/>
              <a:t>  </a:t>
            </a:r>
            <a:r>
              <a:rPr lang="en-US" sz="3100" dirty="0"/>
              <a:t>https://alivebooks.ru/</a:t>
            </a:r>
            <a:endParaRPr lang="ru-RU" sz="3100" dirty="0"/>
          </a:p>
          <a:p>
            <a:pPr marL="109728" indent="0">
              <a:buNone/>
            </a:pPr>
            <a:endParaRPr lang="ru-RU" sz="3100" dirty="0"/>
          </a:p>
          <a:p>
            <a:pPr marL="109728" indent="0">
              <a:buNone/>
            </a:pPr>
            <a:r>
              <a:rPr lang="ru-RU" sz="3100" dirty="0"/>
              <a:t> </a:t>
            </a:r>
          </a:p>
          <a:p>
            <a:pPr marL="109728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976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C05558B5-AC20-AED2-200F-B18CD10E154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28801"/>
            <a:ext cx="9155214" cy="52292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3805DF6-C8DB-42CA-4B8D-4D756D168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656184"/>
          </a:xfrm>
        </p:spPr>
        <p:txBody>
          <a:bodyPr>
            <a:normAutofit/>
          </a:bodyPr>
          <a:lstStyle/>
          <a:p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Май 2020г.   Политика </a:t>
            </a:r>
            <a:b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2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«ДВОЙНОЙ ЦИКРУЛЯЦИИ»</a:t>
            </a:r>
            <a:r>
              <a:rPr lang="ru-RU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/>
            </a:r>
            <a:br>
              <a:rPr lang="ru-RU" sz="32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</a:br>
            <a:r>
              <a:rPr lang="ru-RU" sz="3600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Внутренний контур - главный</a:t>
            </a:r>
            <a:endParaRPr lang="ru-RU" sz="4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213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4085C007-5026-E460-5585-89382D6FC0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00000"/>
          </a:xfrm>
        </p:spPr>
        <p:txBody>
          <a:bodyPr>
            <a:normAutofit fontScale="25000" lnSpcReduction="20000"/>
          </a:bodyPr>
          <a:lstStyle/>
          <a:p>
            <a:r>
              <a:rPr kumimoji="0" lang="ru-RU" sz="11200" b="1" i="0" u="none" strike="noStrike" kern="120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Это двухтактная  система. </a:t>
            </a:r>
            <a:r>
              <a:rPr lang="ru-RU" sz="11200" b="1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Синхронизация</a:t>
            </a:r>
            <a:endParaRPr kumimoji="0" lang="ru-RU" sz="11200" b="1" i="0" u="none" strike="noStrike" kern="1200" cap="none" spc="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sz="6400" b="1" spc="15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sz="16000" b="1" spc="15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16000" b="1" spc="1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 малых   		</a:t>
            </a:r>
            <a:r>
              <a:rPr lang="ru-RU" sz="14400" b="1" spc="1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Рост крупных</a:t>
            </a:r>
            <a:r>
              <a:rPr lang="ru-RU" sz="9600" b="1" spc="15" dirty="0">
                <a:solidFill>
                  <a:srgbClr val="C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endParaRPr lang="ru-RU" sz="19200" b="1" spc="15" dirty="0">
              <a:solidFill>
                <a:srgbClr val="C0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kumimoji="0" lang="ru-RU" sz="12800" b="1" i="0" u="none" strike="noStrike" kern="1200" cap="none" spc="15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kumimoji="0" lang="ru-RU" sz="5600" b="1" i="0" u="none" strike="noStrike" kern="1200" cap="none" spc="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9600" b="1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Соц. модель. </a:t>
            </a:r>
            <a:r>
              <a:rPr kumimoji="0" lang="ru-RU" sz="14400" b="1" i="0" u="none" strike="noStrike" kern="1200" cap="none" spc="15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Общество среднего достатка. </a:t>
            </a:r>
            <a:r>
              <a:rPr kumimoji="0" lang="ru-RU" sz="10400" b="1" i="0" u="none" strike="noStrike" kern="120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Справедливость и солидарность. </a:t>
            </a:r>
            <a:r>
              <a:rPr kumimoji="0" lang="ru-RU" sz="11200" b="1" i="0" u="none" strike="noStrike" kern="1200" cap="none" spc="15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Безопасность</a:t>
            </a:r>
          </a:p>
          <a:p>
            <a:endParaRPr kumimoji="0" lang="ru-RU" sz="4800" b="1" i="0" u="none" strike="noStrike" kern="1200" cap="none" spc="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r>
              <a:rPr lang="ru-RU" sz="11200" b="1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Система взращивания и поддержки малых игроков. Особая </a:t>
            </a:r>
            <a:r>
              <a:rPr lang="ru-RU" sz="11200" b="1" spc="15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пром</a:t>
            </a:r>
            <a:r>
              <a:rPr lang="ru-RU" sz="11200" b="1" spc="15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и социальная политика</a:t>
            </a:r>
          </a:p>
          <a:p>
            <a:r>
              <a:rPr kumimoji="0" lang="ru-RU" sz="3200" b="1" i="0" u="none" strike="noStrike" kern="1200" cap="none" spc="15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endParaRPr kumimoji="0" lang="ru-RU" sz="3200" b="1" i="0" u="none" strike="noStrike" kern="1200" cap="none" spc="15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575255C-31D0-6A5F-28FC-2010EEA93B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81328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7030A0"/>
                </a:solidFill>
              </a:rPr>
              <a:t>Развитие за счет внутреннего рынка, - </a:t>
            </a:r>
            <a:r>
              <a:rPr lang="ru-RU" sz="3200" dirty="0">
                <a:solidFill>
                  <a:srgbClr val="7030A0"/>
                </a:solidFill>
              </a:rPr>
              <a:t>мировой тренд  НЭП 2.0</a:t>
            </a:r>
            <a:endParaRPr lang="ru-RU" sz="3600" dirty="0">
              <a:solidFill>
                <a:srgbClr val="7030A0"/>
              </a:solidFill>
            </a:endParaRPr>
          </a:p>
        </p:txBody>
      </p:sp>
      <p:sp>
        <p:nvSpPr>
          <p:cNvPr id="4" name="Стрелка: изогнутая вниз 3">
            <a:extLst>
              <a:ext uri="{FF2B5EF4-FFF2-40B4-BE49-F238E27FC236}">
                <a16:creationId xmlns:a16="http://schemas.microsoft.com/office/drawing/2014/main" id="{E8F0E25F-CD71-4EB2-8F8A-4B1326A72757}"/>
              </a:ext>
            </a:extLst>
          </p:cNvPr>
          <p:cNvSpPr/>
          <p:nvPr/>
        </p:nvSpPr>
        <p:spPr>
          <a:xfrm>
            <a:off x="3419872" y="2276872"/>
            <a:ext cx="1728192" cy="576064"/>
          </a:xfrm>
          <a:prstGeom prst="curvedDownArrow">
            <a:avLst>
              <a:gd name="adj1" fmla="val 21065"/>
              <a:gd name="adj2" fmla="val 50000"/>
              <a:gd name="adj3" fmla="val 37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5" name="Стрелка: изогнутая вниз 4">
            <a:extLst>
              <a:ext uri="{FF2B5EF4-FFF2-40B4-BE49-F238E27FC236}">
                <a16:creationId xmlns:a16="http://schemas.microsoft.com/office/drawing/2014/main" id="{C121A9AD-3756-40C1-BCDB-798F972183DF}"/>
              </a:ext>
            </a:extLst>
          </p:cNvPr>
          <p:cNvSpPr/>
          <p:nvPr/>
        </p:nvSpPr>
        <p:spPr>
          <a:xfrm rot="10800000">
            <a:off x="3347864" y="3140968"/>
            <a:ext cx="1728192" cy="576064"/>
          </a:xfrm>
          <a:prstGeom prst="curvedDownArrow">
            <a:avLst>
              <a:gd name="adj1" fmla="val 21065"/>
              <a:gd name="adj2" fmla="val 50000"/>
              <a:gd name="adj3" fmla="val 3723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27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8AED2F0-6D0F-302B-B664-15938345E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9518"/>
            <a:ext cx="8229600" cy="138812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dirty="0">
                <a:solidFill>
                  <a:srgbClr val="FF0000"/>
                </a:solidFill>
              </a:rPr>
              <a:t>нужны новые </a:t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6000" dirty="0">
                <a:solidFill>
                  <a:srgbClr val="FF0000"/>
                </a:solidFill>
              </a:rPr>
              <a:t>механизмы выживания</a:t>
            </a:r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1">
            <a:hlinkClick r:id="" action="ppaction://media"/>
            <a:extLst>
              <a:ext uri="{FF2B5EF4-FFF2-40B4-BE49-F238E27FC236}">
                <a16:creationId xmlns:a16="http://schemas.microsoft.com/office/drawing/2014/main" id="{BFA00D7F-410B-461F-91E6-0F28E198DC9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27375" y="1417638"/>
            <a:ext cx="9171375" cy="5440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779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856B189E-7DFB-35CA-7CB8-9A166A8E62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900000"/>
          </a:xfrm>
        </p:spPr>
        <p:txBody>
          <a:bodyPr>
            <a:normAutofit fontScale="92500"/>
          </a:bodyPr>
          <a:lstStyle/>
          <a:p>
            <a:pPr marL="109728" indent="0">
              <a:buNone/>
            </a:pPr>
            <a:r>
              <a:rPr lang="ru-RU" sz="3000" dirty="0"/>
              <a:t>* Колоссальное количество ресурсов для малых производств, </a:t>
            </a:r>
            <a:r>
              <a:rPr lang="ru-RU" sz="2100" dirty="0"/>
              <a:t>вода, почвы, пространства. Мы – главное богатство мира.</a:t>
            </a:r>
          </a:p>
          <a:p>
            <a:pPr marL="109728" indent="0">
              <a:buNone/>
            </a:pPr>
            <a:endParaRPr lang="ru-RU" sz="1000" dirty="0"/>
          </a:p>
          <a:p>
            <a:pPr marL="109728" indent="0">
              <a:buNone/>
            </a:pPr>
            <a:r>
              <a:rPr lang="ru-RU" sz="3000" dirty="0"/>
              <a:t>* Недорогие энергоносители.  Избыток.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/>
              <a:t>Достаточно высокий уровень образования.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/>
              <a:t>Масса технических решений. 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3000" dirty="0"/>
              <a:t>Миллионы людей, готовых включиться.</a:t>
            </a:r>
          </a:p>
          <a:p>
            <a:pPr marL="109728" indent="0">
              <a:buNone/>
            </a:pPr>
            <a:r>
              <a:rPr lang="ru-RU" sz="3000" dirty="0"/>
              <a:t>* Сбережения людей. </a:t>
            </a:r>
            <a:r>
              <a:rPr lang="ru-RU" sz="3000" dirty="0">
                <a:solidFill>
                  <a:srgbClr val="FF0000"/>
                </a:solidFill>
              </a:rPr>
              <a:t>Более</a:t>
            </a:r>
            <a:r>
              <a:rPr lang="ru-RU" sz="3000" dirty="0"/>
              <a:t>  100 </a:t>
            </a:r>
            <a:r>
              <a:rPr lang="ru-RU" sz="3000" dirty="0" err="1"/>
              <a:t>трл</a:t>
            </a:r>
            <a:r>
              <a:rPr lang="ru-RU" sz="3000" dirty="0"/>
              <a:t>. руб. </a:t>
            </a:r>
          </a:p>
          <a:p>
            <a:pPr marL="109728" indent="0">
              <a:buNone/>
            </a:pPr>
            <a:r>
              <a:rPr lang="ru-RU" sz="3000" dirty="0"/>
              <a:t>* Внутренний спрос 100 трлн. рублей. </a:t>
            </a:r>
          </a:p>
          <a:p>
            <a:pPr marL="109728" indent="0">
              <a:buNone/>
            </a:pPr>
            <a:r>
              <a:rPr lang="ru-RU" sz="3000" dirty="0"/>
              <a:t>* Новые финансовые инструменты  и т.п.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99AC689-04F0-D8F9-8989-231C59089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9412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6000" dirty="0">
                <a:solidFill>
                  <a:srgbClr val="C00000"/>
                </a:solidFill>
              </a:rPr>
              <a:t>А что у нас? 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11695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D758F3C0-130D-5835-B51C-111DD372F9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72816"/>
            <a:ext cx="8229600" cy="4234475"/>
          </a:xfrm>
        </p:spPr>
        <p:txBody>
          <a:bodyPr>
            <a:normAutofit fontScale="25000" lnSpcReduction="20000"/>
          </a:bodyPr>
          <a:lstStyle/>
          <a:p>
            <a:pPr marL="109728" indent="0" algn="just">
              <a:spcAft>
                <a:spcPts val="800"/>
              </a:spcAft>
              <a:buNone/>
            </a:pPr>
            <a:r>
              <a:rPr lang="ru-RU" sz="1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Размер внутреннего рынка </a:t>
            </a:r>
            <a:endParaRPr lang="ru-RU" sz="1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728" indent="0" algn="just">
              <a:spcAft>
                <a:spcPts val="800"/>
              </a:spcAft>
              <a:buNone/>
            </a:pPr>
            <a:r>
              <a:rPr lang="ru-RU" sz="9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Доходы россиян в 2021 г.	      </a:t>
            </a:r>
            <a:r>
              <a:rPr lang="ru-RU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62 трилл. руб</a:t>
            </a:r>
            <a:r>
              <a:rPr lang="ru-RU" sz="9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109728" indent="0" algn="just">
              <a:spcAft>
                <a:spcPts val="800"/>
              </a:spcAft>
              <a:buNone/>
            </a:pPr>
            <a:r>
              <a:rPr lang="ru-RU" sz="1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Реальн</a:t>
            </a:r>
            <a:r>
              <a:rPr lang="ru-RU" sz="1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доходы - 	   </a:t>
            </a:r>
            <a:r>
              <a:rPr lang="ru-RU" sz="12800" b="1" dirty="0" err="1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ок</a:t>
            </a:r>
            <a:r>
              <a:rPr lang="ru-RU" sz="1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100 трилл. руб.</a:t>
            </a:r>
          </a:p>
          <a:p>
            <a:pPr marL="109728" indent="0" algn="just">
              <a:spcAft>
                <a:spcPts val="800"/>
              </a:spcAft>
              <a:buNone/>
            </a:pPr>
            <a:endParaRPr lang="ru-RU" sz="400" b="1" dirty="0">
              <a:solidFill>
                <a:srgbClr val="C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728" indent="0" algn="just">
              <a:spcAft>
                <a:spcPts val="800"/>
              </a:spcAft>
              <a:buNone/>
            </a:pPr>
            <a:r>
              <a:rPr lang="ru-RU" sz="1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Нефтяные доходы 2021 </a:t>
            </a:r>
            <a:r>
              <a:rPr lang="ru-RU" sz="1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       </a:t>
            </a:r>
            <a:r>
              <a:rPr lang="ru-RU" sz="11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9 трилл. руб.</a:t>
            </a:r>
          </a:p>
          <a:p>
            <a:pPr marL="109728" indent="0" algn="just">
              <a:spcAft>
                <a:spcPts val="800"/>
              </a:spcAft>
              <a:buNone/>
            </a:pPr>
            <a:r>
              <a:rPr lang="ru-RU" sz="96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сейчас возможно увеличить нефтяные доходы страны</a:t>
            </a:r>
            <a:r>
              <a:rPr lang="ru-RU" sz="9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 Ни на сколько. </a:t>
            </a:r>
            <a:endParaRPr lang="ru-RU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09728" indent="0" algn="just">
              <a:spcAft>
                <a:spcPts val="800"/>
              </a:spcAft>
              <a:buNone/>
            </a:pPr>
            <a:r>
              <a:rPr lang="ru-RU" sz="12800" b="1" dirty="0">
                <a:solidFill>
                  <a:srgbClr val="C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Насколько возможно увеличить внутренний рынок страны?</a:t>
            </a:r>
            <a:r>
              <a:rPr lang="ru-RU" sz="1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9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Китайцы увеличили более чем в 10 раз!</a:t>
            </a:r>
          </a:p>
          <a:p>
            <a:pPr algn="just">
              <a:spcAft>
                <a:spcPts val="800"/>
              </a:spcAft>
            </a:pPr>
            <a:r>
              <a:rPr lang="ru-RU" sz="1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CD85420-B229-FB29-B4B0-3A48B75134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Насколько это </a:t>
            </a:r>
            <a:br>
              <a:rPr lang="ru-RU" sz="4000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возможно и важно   </a:t>
            </a:r>
          </a:p>
        </p:txBody>
      </p:sp>
    </p:spTree>
    <p:extLst>
      <p:ext uri="{BB962C8B-B14F-4D97-AF65-F5344CB8AC3E}">
        <p14:creationId xmlns:p14="http://schemas.microsoft.com/office/powerpoint/2010/main" val="530727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E2E91D1-F89F-51E8-AD4F-DE7CB15012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Общество среднего достатка для всех.      </a:t>
            </a:r>
            <a:r>
              <a:rPr lang="ru-RU" sz="2700" i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Олег Владимирович Дерипаска   </a:t>
            </a:r>
          </a:p>
        </p:txBody>
      </p:sp>
      <p:pic>
        <p:nvPicPr>
          <p:cNvPr id="6" name="newderip1">
            <a:hlinkClick r:id="" action="ppaction://media"/>
            <a:extLst>
              <a:ext uri="{FF2B5EF4-FFF2-40B4-BE49-F238E27FC236}">
                <a16:creationId xmlns:a16="http://schemas.microsoft.com/office/drawing/2014/main" id="{AC404B46-26C4-F0FB-2CB6-B9C8497502B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4335" y="1700808"/>
            <a:ext cx="9191456" cy="5170647"/>
          </a:xfrm>
        </p:spPr>
      </p:pic>
    </p:spTree>
    <p:extLst>
      <p:ext uri="{BB962C8B-B14F-4D97-AF65-F5344CB8AC3E}">
        <p14:creationId xmlns:p14="http://schemas.microsoft.com/office/powerpoint/2010/main" val="169564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8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89F2BDD-E8B8-7C72-DD96-E16F16DCD5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3600" dirty="0">
                <a:solidFill>
                  <a:srgbClr val="C00000"/>
                </a:solidFill>
              </a:rPr>
              <a:t>Увеличивать доходы людей. Раздать населению триллион рублей...    </a:t>
            </a:r>
            <a:r>
              <a:rPr lang="ru-RU" sz="2700" i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Сергей Михайлович Миронов: </a:t>
            </a:r>
          </a:p>
        </p:txBody>
      </p:sp>
      <p:pic>
        <p:nvPicPr>
          <p:cNvPr id="1026" name="Picture 2" descr="Руководитель фракции «Справедливая Россия» Сергей Миронов">
            <a:extLst>
              <a:ext uri="{FF2B5EF4-FFF2-40B4-BE49-F238E27FC236}">
                <a16:creationId xmlns:a16="http://schemas.microsoft.com/office/drawing/2014/main" id="{485F2E5F-AD7A-CF0F-3034-3E5B6411E3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556792"/>
            <a:ext cx="9429382" cy="5301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4868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iller1new">
            <a:hlinkClick r:id="" action="ppaction://media"/>
            <a:extLst>
              <a:ext uri="{FF2B5EF4-FFF2-40B4-BE49-F238E27FC236}">
                <a16:creationId xmlns:a16="http://schemas.microsoft.com/office/drawing/2014/main" id="{7722A08A-86B3-56E7-160F-C4521C9FEC45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070826" y="1628800"/>
            <a:ext cx="11304494" cy="5229201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82A4D0A6-F61C-455C-C148-4DCF344C26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>Рост внутреннего рынка –это очень хорошо</a:t>
            </a:r>
            <a:r>
              <a:rPr lang="ru-RU" dirty="0"/>
              <a:t>. 	</a:t>
            </a:r>
            <a:r>
              <a:rPr lang="ru-RU" sz="2700" i="1" dirty="0">
                <a:solidFill>
                  <a:srgbClr val="7030A0"/>
                </a:solidFill>
                <a:latin typeface="+mn-lt"/>
                <a:ea typeface="+mn-ea"/>
                <a:cs typeface="+mn-cs"/>
              </a:rPr>
              <a:t>Алексей Борисович Миллер</a:t>
            </a:r>
          </a:p>
        </p:txBody>
      </p:sp>
    </p:spTree>
    <p:extLst>
      <p:ext uri="{BB962C8B-B14F-4D97-AF65-F5344CB8AC3E}">
        <p14:creationId xmlns:p14="http://schemas.microsoft.com/office/powerpoint/2010/main" val="1390881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8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95396EC-0D88-4334-B668-63C3180C2F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700808"/>
            <a:ext cx="8229600" cy="4306483"/>
          </a:xfrm>
        </p:spPr>
        <p:txBody>
          <a:bodyPr>
            <a:normAutofit fontScale="85000" lnSpcReduction="20000"/>
          </a:bodyPr>
          <a:lstStyle/>
          <a:p>
            <a:r>
              <a:rPr lang="ru-RU" sz="3600" dirty="0"/>
              <a:t>НО уже ЕСТЬ немало классных</a:t>
            </a:r>
          </a:p>
          <a:p>
            <a:r>
              <a:rPr lang="ru-RU" sz="3600" dirty="0"/>
              <a:t>элементов</a:t>
            </a:r>
          </a:p>
          <a:p>
            <a:endParaRPr lang="ru-RU" sz="1600" dirty="0"/>
          </a:p>
          <a:p>
            <a:r>
              <a:rPr lang="ru-RU" sz="4000" dirty="0">
                <a:solidFill>
                  <a:srgbClr val="7030A0"/>
                </a:solidFill>
              </a:rPr>
              <a:t>Нужен целостный концепт и рабочие механизмы внутреннего рынка, позволяющий за счет него развивать страну</a:t>
            </a:r>
          </a:p>
          <a:p>
            <a:endParaRPr lang="ru-RU" sz="4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  <a:p>
            <a:pPr marL="109728" indent="0">
              <a:buNone/>
            </a:pPr>
            <a:r>
              <a:rPr lang="ru-RU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Должен </a:t>
            </a:r>
            <a:r>
              <a:rPr lang="ru-RU" sz="4000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включатьмножество</a:t>
            </a:r>
            <a:r>
              <a:rPr lang="ru-RU" sz="4000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 локальных рынков  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C378E187-6368-D0A7-8EE3-233A751AA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dirty="0">
                <a:solidFill>
                  <a:srgbClr val="C00000"/>
                </a:solidFill>
              </a:rPr>
              <a:t>Концепта внутреннего рынка  как такового в России нет</a:t>
            </a:r>
          </a:p>
        </p:txBody>
      </p:sp>
    </p:spTree>
    <p:extLst>
      <p:ext uri="{BB962C8B-B14F-4D97-AF65-F5344CB8AC3E}">
        <p14:creationId xmlns:p14="http://schemas.microsoft.com/office/powerpoint/2010/main" val="32460392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B1C50891-C702-466D-B919-C219D03BAE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988840"/>
            <a:ext cx="8229600" cy="4018451"/>
          </a:xfrm>
        </p:spPr>
        <p:txBody>
          <a:bodyPr>
            <a:normAutofit fontScale="77500" lnSpcReduction="20000"/>
          </a:bodyPr>
          <a:lstStyle/>
          <a:p>
            <a:pPr marL="109728" indent="0">
              <a:buNone/>
            </a:pPr>
            <a:endParaRPr lang="ru-RU" sz="1600" dirty="0"/>
          </a:p>
          <a:p>
            <a:r>
              <a:rPr lang="ru-RU" sz="3300" dirty="0">
                <a:solidFill>
                  <a:srgbClr val="7030A0"/>
                </a:solidFill>
              </a:rPr>
              <a:t>Способна создавать занятость и наращивать экономику</a:t>
            </a:r>
          </a:p>
          <a:p>
            <a:endParaRPr lang="ru-RU" sz="1000" dirty="0">
              <a:solidFill>
                <a:srgbClr val="7030A0"/>
              </a:solidFill>
            </a:endParaRPr>
          </a:p>
          <a:p>
            <a:r>
              <a:rPr lang="ru-RU" sz="3300" dirty="0">
                <a:solidFill>
                  <a:srgbClr val="7030A0"/>
                </a:solidFill>
              </a:rPr>
              <a:t>Обеспечивать рост рождаемости</a:t>
            </a:r>
          </a:p>
          <a:p>
            <a:endParaRPr lang="ru-RU" sz="1100" dirty="0">
              <a:solidFill>
                <a:srgbClr val="7030A0"/>
              </a:solidFill>
            </a:endParaRPr>
          </a:p>
          <a:p>
            <a:r>
              <a:rPr lang="ru-RU" sz="3300" dirty="0">
                <a:solidFill>
                  <a:srgbClr val="7030A0"/>
                </a:solidFill>
              </a:rPr>
              <a:t>Привлекает людей, обладающих современными навыками </a:t>
            </a:r>
          </a:p>
          <a:p>
            <a:endParaRPr lang="ru-RU" sz="1400" dirty="0">
              <a:solidFill>
                <a:srgbClr val="7030A0"/>
              </a:solidFill>
            </a:endParaRPr>
          </a:p>
          <a:p>
            <a:r>
              <a:rPr lang="ru-RU" sz="3300" dirty="0">
                <a:solidFill>
                  <a:srgbClr val="7030A0"/>
                </a:solidFill>
              </a:rPr>
              <a:t>Под это создается благоприятная среда</a:t>
            </a:r>
          </a:p>
          <a:p>
            <a:endParaRPr lang="ru-RU" sz="3300" dirty="0">
              <a:solidFill>
                <a:srgbClr val="7030A0"/>
              </a:solidFill>
            </a:endParaRPr>
          </a:p>
          <a:p>
            <a:r>
              <a:rPr lang="ru-RU" sz="3800" dirty="0">
                <a:solidFill>
                  <a:srgbClr val="C00000"/>
                </a:solidFill>
              </a:rPr>
              <a:t>Партнеры в лице крупной компании, заинтересованной в этом росте </a:t>
            </a:r>
          </a:p>
          <a:p>
            <a:endParaRPr lang="ru-RU" sz="3300" dirty="0">
              <a:solidFill>
                <a:srgbClr val="7030A0"/>
              </a:solidFill>
            </a:endParaRPr>
          </a:p>
          <a:p>
            <a:endParaRPr lang="ru-RU" sz="4500" dirty="0">
              <a:solidFill>
                <a:srgbClr val="7030A0"/>
              </a:solidFill>
            </a:endParaRPr>
          </a:p>
          <a:p>
            <a:endParaRPr lang="ru-RU" sz="4500" dirty="0">
              <a:solidFill>
                <a:srgbClr val="7030A0"/>
              </a:solidFill>
            </a:endParaRPr>
          </a:p>
          <a:p>
            <a:endParaRPr lang="ru-RU" sz="4500" dirty="0">
              <a:solidFill>
                <a:srgbClr val="7030A0"/>
              </a:solidFill>
            </a:endParaRPr>
          </a:p>
          <a:p>
            <a:endParaRPr lang="ru-RU" sz="4500" dirty="0">
              <a:solidFill>
                <a:srgbClr val="7030A0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6B47F03-53A7-44EE-A780-F9C82085B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pPr marL="109728"/>
            <a:r>
              <a:rPr lang="ru-RU" dirty="0">
                <a:solidFill>
                  <a:schemeClr val="tx1"/>
                </a:solidFill>
              </a:rPr>
              <a:t>Пилот</a:t>
            </a:r>
            <a:r>
              <a:rPr lang="ru-RU" dirty="0">
                <a:solidFill>
                  <a:srgbClr val="C00000"/>
                </a:solidFill>
              </a:rPr>
              <a:t>   </a:t>
            </a:r>
            <a:r>
              <a:rPr lang="ru-RU" sz="3600" dirty="0">
                <a:solidFill>
                  <a:srgbClr val="C00000"/>
                </a:solidFill>
              </a:rPr>
              <a:t>Умная Малая Территория опережающего развития </a:t>
            </a:r>
            <a:endParaRPr lang="ru-RU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352083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B137DC60-133A-F70E-DFDF-3A9D17C6A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154362"/>
          </a:xfrm>
        </p:spPr>
        <p:txBody>
          <a:bodyPr>
            <a:normAutofit fontScale="90000"/>
          </a:bodyPr>
          <a:lstStyle/>
          <a:p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3600" dirty="0"/>
              <a:t>Внутренний рынок. </a:t>
            </a:r>
            <a:br>
              <a:rPr lang="ru-RU" sz="3600" dirty="0"/>
            </a:br>
            <a:r>
              <a:rPr lang="ru-RU" sz="3600" dirty="0"/>
              <a:t>Локальные рынки</a:t>
            </a:r>
            <a:r>
              <a:rPr lang="ru-RU" sz="3100" dirty="0"/>
              <a:t/>
            </a:r>
            <a:br>
              <a:rPr lang="ru-RU" sz="3100" dirty="0"/>
            </a:br>
            <a:r>
              <a:rPr lang="ru-RU" sz="3100" dirty="0"/>
              <a:t/>
            </a:r>
            <a:br>
              <a:rPr lang="ru-RU" sz="3100" dirty="0"/>
            </a:br>
            <a:r>
              <a:rPr lang="ru-RU" sz="2200" dirty="0">
                <a:solidFill>
                  <a:srgbClr val="FF0000"/>
                </a:solidFill>
              </a:rPr>
              <a:t>Создание сетей мелких производств </a:t>
            </a:r>
            <a:br>
              <a:rPr lang="ru-RU" sz="2200" dirty="0">
                <a:solidFill>
                  <a:srgbClr val="FF0000"/>
                </a:solidFill>
              </a:rPr>
            </a:br>
            <a:r>
              <a:rPr lang="ru-RU" sz="2200" dirty="0">
                <a:solidFill>
                  <a:srgbClr val="FF0000"/>
                </a:solidFill>
              </a:rPr>
              <a:t>переработке шерсти, мяса, рыбы, ягод, льна, газа,  овощей и </a:t>
            </a:r>
            <a:r>
              <a:rPr lang="ru-RU" sz="2200" dirty="0" err="1">
                <a:solidFill>
                  <a:srgbClr val="FF0000"/>
                </a:solidFill>
              </a:rPr>
              <a:t>тп</a:t>
            </a:r>
            <a:r>
              <a:rPr lang="ru-RU" sz="2200" dirty="0">
                <a:solidFill>
                  <a:srgbClr val="FF0000"/>
                </a:solidFill>
              </a:rPr>
              <a:t>, - что есть.. </a:t>
            </a:r>
            <a:r>
              <a:rPr lang="ru-RU" sz="4000" dirty="0">
                <a:solidFill>
                  <a:srgbClr val="FF0000"/>
                </a:solidFill>
              </a:rPr>
              <a:t/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6C15C00B-6949-8512-7190-73CE5DA0F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74" y="3299537"/>
            <a:ext cx="9304501" cy="3945887"/>
          </a:xfrm>
        </p:spPr>
      </p:pic>
    </p:spTree>
    <p:extLst>
      <p:ext uri="{BB962C8B-B14F-4D97-AF65-F5344CB8AC3E}">
        <p14:creationId xmlns:p14="http://schemas.microsoft.com/office/powerpoint/2010/main" val="127101892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Объект 7">
            <a:extLst>
              <a:ext uri="{FF2B5EF4-FFF2-40B4-BE49-F238E27FC236}">
                <a16:creationId xmlns:a16="http://schemas.microsoft.com/office/drawing/2014/main" id="{52A64C6C-D9FB-F155-E1DE-CBC1AA76690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3227"/>
            <a:ext cx="9972600" cy="5813623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D0954F5B-52FB-E16D-6108-8C9D800A8A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400" dirty="0"/>
              <a:t>Появляясь, они стимулируют спрос на помещения, жилье, оборудование, транспорт</a:t>
            </a:r>
          </a:p>
        </p:txBody>
      </p:sp>
    </p:spTree>
    <p:extLst>
      <p:ext uri="{BB962C8B-B14F-4D97-AF65-F5344CB8AC3E}">
        <p14:creationId xmlns:p14="http://schemas.microsoft.com/office/powerpoint/2010/main" val="36961998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1D1FB3C3-17FE-8F27-31B9-4D4C7016B8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FC5DEA7C-C66C-9728-F1A9-C794AAA690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8" y="1505215"/>
            <a:ext cx="9131221" cy="5352785"/>
          </a:xfrm>
        </p:spPr>
      </p:pic>
    </p:spTree>
    <p:extLst>
      <p:ext uri="{BB962C8B-B14F-4D97-AF65-F5344CB8AC3E}">
        <p14:creationId xmlns:p14="http://schemas.microsoft.com/office/powerpoint/2010/main" val="35515130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237D226-0B35-09C6-2B72-C16D5CFDB2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632"/>
            <a:ext cx="8523184" cy="1440160"/>
          </a:xfrm>
        </p:spPr>
        <p:txBody>
          <a:bodyPr>
            <a:normAutofit fontScale="90000"/>
          </a:bodyPr>
          <a:lstStyle/>
          <a:p>
            <a:r>
              <a:rPr lang="ru-RU" dirty="0"/>
              <a:t>						     </a:t>
            </a:r>
            <a:br>
              <a:rPr lang="ru-RU" dirty="0"/>
            </a:br>
            <a:r>
              <a:rPr lang="ru-RU" dirty="0"/>
              <a:t>							</a:t>
            </a:r>
            <a:br>
              <a:rPr lang="ru-RU" dirty="0"/>
            </a:br>
            <a:r>
              <a:rPr lang="ru-RU" dirty="0"/>
              <a:t>							</a:t>
            </a:r>
            <a:br>
              <a:rPr lang="ru-RU" dirty="0"/>
            </a:br>
            <a:r>
              <a:rPr lang="ru-RU" dirty="0"/>
              <a:t>						    </a:t>
            </a:r>
            <a:r>
              <a:rPr lang="ru-RU" sz="3800" dirty="0">
                <a:solidFill>
                  <a:srgbClr val="FF0000"/>
                </a:solidFill>
              </a:rPr>
              <a:t>Должны</a:t>
            </a:r>
            <a:br>
              <a:rPr lang="ru-RU" sz="3800" dirty="0">
                <a:solidFill>
                  <a:srgbClr val="FF0000"/>
                </a:solidFill>
              </a:rPr>
            </a:br>
            <a:r>
              <a:rPr lang="ru-RU" sz="3800" dirty="0">
                <a:solidFill>
                  <a:srgbClr val="FF0000"/>
                </a:solidFill>
              </a:rPr>
              <a:t>						    умереть</a:t>
            </a:r>
            <a:br>
              <a:rPr lang="ru-RU" sz="3800" dirty="0">
                <a:solidFill>
                  <a:srgbClr val="FF0000"/>
                </a:solidFill>
              </a:rPr>
            </a:br>
            <a:r>
              <a:rPr lang="ru-RU" sz="3800" dirty="0">
                <a:solidFill>
                  <a:srgbClr val="FF0000"/>
                </a:solidFill>
              </a:rPr>
              <a:t>						    сейчас	</a:t>
            </a:r>
            <a:br>
              <a:rPr lang="ru-RU" sz="3800" dirty="0">
                <a:solidFill>
                  <a:srgbClr val="FF0000"/>
                </a:solidFill>
              </a:rPr>
            </a:br>
            <a:r>
              <a:rPr lang="ru-RU" sz="3800" dirty="0">
                <a:solidFill>
                  <a:srgbClr val="FF0000"/>
                </a:solidFill>
              </a:rPr>
              <a:t>						</a:t>
            </a:r>
            <a:br>
              <a:rPr lang="ru-RU" sz="3800" dirty="0">
                <a:solidFill>
                  <a:srgbClr val="FF0000"/>
                </a:solidFill>
              </a:rPr>
            </a:br>
            <a:r>
              <a:rPr lang="ru-RU" sz="3800" dirty="0">
                <a:solidFill>
                  <a:srgbClr val="FF0000"/>
                </a:solidFill>
              </a:rPr>
              <a:t/>
            </a:r>
            <a:br>
              <a:rPr lang="ru-RU" sz="3800" dirty="0">
                <a:solidFill>
                  <a:srgbClr val="FF0000"/>
                </a:solidFill>
              </a:rPr>
            </a:br>
            <a:r>
              <a:rPr lang="ru-RU" sz="38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026" name="Picture 2" descr="Череповецкий меткомбинат повысил объемы производства чугуна, конвертерной  стали и горячего проката">
            <a:extLst>
              <a:ext uri="{FF2B5EF4-FFF2-40B4-BE49-F238E27FC236}">
                <a16:creationId xmlns:a16="http://schemas.microsoft.com/office/drawing/2014/main" id="{998D90AC-2143-A791-9635-3C2659E0A3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380" y="1844824"/>
            <a:ext cx="8038620" cy="501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>
            <a:extLst>
              <a:ext uri="{FF2B5EF4-FFF2-40B4-BE49-F238E27FC236}">
                <a16:creationId xmlns:a16="http://schemas.microsoft.com/office/drawing/2014/main" id="{DB9AE131-576B-8A1F-68B3-D46DF3C0AA8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4584" y="-1065321"/>
            <a:ext cx="6725263" cy="4489114"/>
          </a:xfrm>
        </p:spPr>
      </p:pic>
    </p:spTree>
    <p:extLst>
      <p:ext uri="{BB962C8B-B14F-4D97-AF65-F5344CB8AC3E}">
        <p14:creationId xmlns:p14="http://schemas.microsoft.com/office/powerpoint/2010/main" val="3174246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52A54B1B-6EBD-5FAA-EAE1-E8D478C6E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" name="Объект 6">
            <a:extLst>
              <a:ext uri="{FF2B5EF4-FFF2-40B4-BE49-F238E27FC236}">
                <a16:creationId xmlns:a16="http://schemas.microsoft.com/office/drawing/2014/main" id="{7846B4D9-4B44-57A6-70E4-BD1B7451EA0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7" y="1481004"/>
            <a:ext cx="9151167" cy="5376996"/>
          </a:xfrm>
        </p:spPr>
      </p:pic>
    </p:spTree>
    <p:extLst>
      <p:ext uri="{BB962C8B-B14F-4D97-AF65-F5344CB8AC3E}">
        <p14:creationId xmlns:p14="http://schemas.microsoft.com/office/powerpoint/2010/main" val="362460851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197E1C4-F86A-E31C-3464-8C2376E7CA6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168" y="1417638"/>
            <a:ext cx="9136977" cy="5468489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4672226-31E0-4BB3-5362-2ACAC7945C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751740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727D392B-1A94-785D-1909-F82EAE2508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7638"/>
            <a:ext cx="9369512" cy="5440362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40F65B4C-933F-8C88-68AC-BC06D6F2CE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306014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07504" y="1481328"/>
            <a:ext cx="8579296" cy="4525963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ru-RU" sz="4400" dirty="0"/>
              <a:t> </a:t>
            </a:r>
            <a:r>
              <a:rPr lang="en-US" sz="6600" b="1" dirty="0"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gltar@yandex.ru</a:t>
            </a:r>
            <a:endParaRPr lang="ru-RU" sz="6600" b="1" dirty="0"/>
          </a:p>
          <a:p>
            <a:endParaRPr lang="ru-RU" sz="3900" b="1" dirty="0"/>
          </a:p>
          <a:p>
            <a:pPr marL="109728" indent="0">
              <a:buNone/>
            </a:pPr>
            <a:r>
              <a:rPr lang="ru-RU" sz="3900" b="1" dirty="0"/>
              <a:t>ВК </a:t>
            </a:r>
            <a:r>
              <a:rPr lang="ru-RU" sz="3600" b="1" dirty="0">
                <a:solidFill>
                  <a:srgbClr val="C00000"/>
                </a:solidFill>
              </a:rPr>
              <a:t>«КЛУБ «РАЗВИТИЕ ТЕРРИТОРИЙ»  </a:t>
            </a:r>
          </a:p>
          <a:p>
            <a:pPr>
              <a:buNone/>
            </a:pPr>
            <a:r>
              <a:rPr lang="en-US" sz="3900" b="1" dirty="0">
                <a:solidFill>
                  <a:srgbClr val="7030A0"/>
                </a:solidFill>
              </a:rPr>
              <a:t>https://vk.com/razvitie_territorij</a:t>
            </a:r>
            <a:endParaRPr lang="ru-RU" sz="3900" b="1" dirty="0">
              <a:solidFill>
                <a:srgbClr val="7030A0"/>
              </a:solidFill>
            </a:endParaRPr>
          </a:p>
          <a:p>
            <a:endParaRPr lang="en-US" sz="6600" b="1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400" dirty="0">
                <a:solidFill>
                  <a:srgbClr val="7030A0"/>
                </a:solidFill>
              </a:rPr>
              <a:t>Тюрин Глеб Владимирович </a:t>
            </a:r>
            <a:br>
              <a:rPr lang="ru-RU" sz="4400" dirty="0">
                <a:solidFill>
                  <a:srgbClr val="7030A0"/>
                </a:solidFill>
              </a:rPr>
            </a:br>
            <a:endParaRPr lang="ru-RU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>
            <a:extLst>
              <a:ext uri="{FF2B5EF4-FFF2-40B4-BE49-F238E27FC236}">
                <a16:creationId xmlns:a16="http://schemas.microsoft.com/office/drawing/2014/main" id="{39D870F4-CBB2-1DBA-7D08-71DB6786CB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>
              <a:buNone/>
            </a:pPr>
            <a:endParaRPr lang="ru-RU" dirty="0"/>
          </a:p>
        </p:txBody>
      </p:sp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9C61BB27-641C-F0E2-57F7-1E11C6E994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						</a:t>
            </a:r>
            <a:r>
              <a:rPr lang="en-US" sz="4000" dirty="0">
                <a:solidFill>
                  <a:srgbClr val="FF0000"/>
                </a:solidFill>
              </a:rPr>
              <a:t>Go to hell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07E36C2-8ED9-4FE4-F632-8F152F2C8F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72616" y="1277304"/>
            <a:ext cx="11377264" cy="5872539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CA4685A-A999-C510-252B-61932EFB4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10142"/>
            <a:ext cx="4372080" cy="2534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77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996035D0-657C-D32D-281F-6EB50F0FBCF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45622" cy="6858000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7D837DBD-F870-5C5E-CC37-005C9572A2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116633"/>
            <a:ext cx="8579296" cy="936104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rgbClr val="FF0000"/>
                </a:solidFill>
              </a:rPr>
              <a:t/>
            </a:r>
            <a:br>
              <a:rPr lang="ru-RU" dirty="0">
                <a:solidFill>
                  <a:srgbClr val="FF0000"/>
                </a:solidFill>
              </a:rPr>
            </a:br>
            <a:r>
              <a:rPr lang="ru-RU" sz="4000" dirty="0" err="1">
                <a:solidFill>
                  <a:srgbClr val="FF0000"/>
                </a:solidFill>
              </a:rPr>
              <a:t>Вписанность</a:t>
            </a:r>
            <a:r>
              <a:rPr lang="ru-RU" sz="4000" dirty="0">
                <a:solidFill>
                  <a:srgbClr val="FF0000"/>
                </a:solidFill>
              </a:rPr>
              <a:t> в мировую  </a:t>
            </a:r>
            <a:br>
              <a:rPr lang="ru-RU" sz="4000" dirty="0">
                <a:solidFill>
                  <a:srgbClr val="FF0000"/>
                </a:solidFill>
              </a:rPr>
            </a:br>
            <a:r>
              <a:rPr lang="ru-RU" sz="4000" dirty="0">
                <a:solidFill>
                  <a:srgbClr val="FF0000"/>
                </a:solidFill>
              </a:rPr>
              <a:t>рыночную систему</a:t>
            </a:r>
            <a:r>
              <a:rPr lang="ru-RU" sz="4400" dirty="0">
                <a:solidFill>
                  <a:srgbClr val="FF0000"/>
                </a:solidFill>
              </a:rPr>
              <a:t> </a:t>
            </a:r>
            <a:endParaRPr lang="ru-RU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958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26B649B-D310-911D-24C3-7EB5C9F3F8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0608" y="0"/>
            <a:ext cx="10728814" cy="6887448"/>
          </a:xfrm>
          <a:prstGeom prst="rect">
            <a:avLst/>
          </a:prstGeo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39F4440C-41F0-3C41-C01F-B234F395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dirty="0">
                <a:solidFill>
                  <a:schemeClr val="bg2"/>
                </a:solidFill>
              </a:rPr>
              <a:t>Взрыв на газопроводах Северный поток 22 </a:t>
            </a:r>
            <a:r>
              <a:rPr lang="ru-RU" dirty="0" err="1">
                <a:solidFill>
                  <a:schemeClr val="bg2"/>
                </a:solidFill>
              </a:rPr>
              <a:t>сент</a:t>
            </a:r>
            <a:r>
              <a:rPr lang="ru-RU" dirty="0">
                <a:solidFill>
                  <a:schemeClr val="bg2"/>
                </a:solidFill>
              </a:rPr>
              <a:t> 2022 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FED4C13-6F40-8BB3-F2B9-D741032009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1092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48792ED5-BC7F-9ED5-D874-C104EC5B7B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8" y="1695654"/>
            <a:ext cx="9144727" cy="5162346"/>
          </a:xfrm>
        </p:spPr>
      </p:pic>
      <p:sp>
        <p:nvSpPr>
          <p:cNvPr id="3" name="Заголовок 2">
            <a:extLst>
              <a:ext uri="{FF2B5EF4-FFF2-40B4-BE49-F238E27FC236}">
                <a16:creationId xmlns:a16="http://schemas.microsoft.com/office/drawing/2014/main" id="{F2ABB7B6-1364-4D3F-1A1B-5F250C9ED7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95654"/>
          </a:xfrm>
        </p:spPr>
        <p:txBody>
          <a:bodyPr>
            <a:noAutofit/>
          </a:bodyPr>
          <a:lstStyle/>
          <a:p>
            <a:r>
              <a:rPr lang="ru-RU" sz="3600" dirty="0">
                <a:solidFill>
                  <a:srgbClr val="FF0000"/>
                </a:solidFill>
              </a:rPr>
              <a:t>От экспортной модели придется отказаться.  </a:t>
            </a:r>
            <a:r>
              <a:rPr lang="ru-RU" sz="3600" dirty="0"/>
              <a:t>Э. С. Набиуллина</a:t>
            </a:r>
          </a:p>
        </p:txBody>
      </p:sp>
    </p:spTree>
    <p:extLst>
      <p:ext uri="{BB962C8B-B14F-4D97-AF65-F5344CB8AC3E}">
        <p14:creationId xmlns:p14="http://schemas.microsoft.com/office/powerpoint/2010/main" val="1053242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26083</TotalTime>
  <Words>468</Words>
  <Application>Microsoft Office PowerPoint</Application>
  <PresentationFormat>Экран (4:3)</PresentationFormat>
  <Paragraphs>155</Paragraphs>
  <Slides>53</Slides>
  <Notes>1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53</vt:i4>
      </vt:variant>
    </vt:vector>
  </HeadingPairs>
  <TitlesOfParts>
    <vt:vector size="61" baseType="lpstr">
      <vt:lpstr>Arial</vt:lpstr>
      <vt:lpstr>Calibri</vt:lpstr>
      <vt:lpstr>Lucida Sans Unicode</vt:lpstr>
      <vt:lpstr>Times New Roman</vt:lpstr>
      <vt:lpstr>Verdana</vt:lpstr>
      <vt:lpstr>Wingdings 2</vt:lpstr>
      <vt:lpstr>Wingdings 3</vt:lpstr>
      <vt:lpstr>Открытая</vt:lpstr>
      <vt:lpstr>Местные сообщества,   локальная экономика, элиты и внутренний рынок </vt:lpstr>
      <vt:lpstr>Местные сообщества и локальная экономика..  Зачем это сегодня?</vt:lpstr>
      <vt:lpstr> Нужен новый импульс</vt:lpstr>
      <vt:lpstr> нужны новые  механизмы выживания </vt:lpstr>
      <vt:lpstr>                                      Должны           умереть           сейчас           </vt:lpstr>
      <vt:lpstr>      Go to hell </vt:lpstr>
      <vt:lpstr> Вписанность в мировую   рыночную систему </vt:lpstr>
      <vt:lpstr>Взрыв на газопроводах Северный поток 22 сент 2022 </vt:lpstr>
      <vt:lpstr>От экспортной модели придется отказаться.  Э. С. Набиуллина</vt:lpstr>
      <vt:lpstr> </vt:lpstr>
      <vt:lpstr>Презентация PowerPoint</vt:lpstr>
      <vt:lpstr>Как крупные компании могут выжить на внутреннем рынке?</vt:lpstr>
      <vt:lpstr> Но возможно ли вообще развитие  страны за счет внутр. рынка?  </vt:lpstr>
      <vt:lpstr>ИНДИЯ  ВНУТРЕННИЙ РЫНОК </vt:lpstr>
      <vt:lpstr>Первоначальная  ставка на крупную промышленность</vt:lpstr>
      <vt:lpstr>Презентация PowerPoint</vt:lpstr>
      <vt:lpstr>Презентация PowerPoint</vt:lpstr>
      <vt:lpstr>Презентация PowerPoint</vt:lpstr>
      <vt:lpstr> Передача технологий,  синхронизация с крупной промышленностью  Центры передачи технологий</vt:lpstr>
      <vt:lpstr>Презентация PowerPoint</vt:lpstr>
      <vt:lpstr>Особенности </vt:lpstr>
      <vt:lpstr> Индия - одна из самых быстрорастущих экономик мира  </vt:lpstr>
      <vt:lpstr>Спрос на промышленные товары</vt:lpstr>
      <vt:lpstr> Люди и рост  национального богатства    </vt:lpstr>
      <vt:lpstr> Нарендра Моди (премьер Индии с 2014г)  - Основа развития Pro-people policy   - Рост внутреннего рынка и числа рабочих мест  - Замещение импорта. Нац.проект “Make in India” </vt:lpstr>
      <vt:lpstr>КИТАЙ  ВНУТРЕННИЙ РЫНОК </vt:lpstr>
      <vt:lpstr> Почти 20 лет мировая фабрика Экспортная модель </vt:lpstr>
      <vt:lpstr>Обвал 2009 г.   </vt:lpstr>
      <vt:lpstr>внутреннего рынка в сельских районах КНР, где жило тогда более 800 миллионов человек. Большинство из них очень бедны</vt:lpstr>
      <vt:lpstr>Презентация PowerPoint</vt:lpstr>
      <vt:lpstr>Презентация PowerPoint</vt:lpstr>
      <vt:lpstr> 2012 Си Цзиньпина.  Сяокан   9 лет Курс -«общество среднего достатка» </vt:lpstr>
      <vt:lpstr>Деревня Хуаси</vt:lpstr>
      <vt:lpstr>Презентация PowerPoint</vt:lpstr>
      <vt:lpstr>Янв. 2018</vt:lpstr>
      <vt:lpstr>Китай прирастает за счет внутреннего рынка </vt:lpstr>
      <vt:lpstr>Презентация PowerPoint</vt:lpstr>
      <vt:lpstr>Май 2020г.   Политика  «ДВОЙНОЙ ЦИКРУЛЯЦИИ» Внутренний контур - главный</vt:lpstr>
      <vt:lpstr>Развитие за счет внутреннего рынка, - мировой тренд  НЭП 2.0</vt:lpstr>
      <vt:lpstr>  А что у нас?   </vt:lpstr>
      <vt:lpstr>Насколько это  возможно и важно   </vt:lpstr>
      <vt:lpstr>Общество среднего достатка для всех.      Олег Владимирович Дерипаска   </vt:lpstr>
      <vt:lpstr>Увеличивать доходы людей. Раздать населению триллион рублей...    Сергей Михайлович Миронов: </vt:lpstr>
      <vt:lpstr>Рост внутреннего рынка –это очень хорошо.  Алексей Борисович Миллер</vt:lpstr>
      <vt:lpstr>Концепта внутреннего рынка  как такового в России нет</vt:lpstr>
      <vt:lpstr>Пилот   Умная Малая Территория опережающего развития </vt:lpstr>
      <vt:lpstr>  Внутренний рынок.  Локальные рынки  Создание сетей мелких производств  переработке шерсти, мяса, рыбы, ягод, льна, газа,  овощей и тп, - что есть..    </vt:lpstr>
      <vt:lpstr>Появляясь, они стимулируют спрос на помещения, жилье, оборудование, транспорт</vt:lpstr>
      <vt:lpstr>Презентация PowerPoint</vt:lpstr>
      <vt:lpstr>Презентация PowerPoint</vt:lpstr>
      <vt:lpstr>Презентация PowerPoint</vt:lpstr>
      <vt:lpstr>Презентация PowerPoint</vt:lpstr>
      <vt:lpstr>Тюрин Глеб Владимирович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Тюрин Глеб</dc:creator>
  <cp:lastModifiedBy>Root</cp:lastModifiedBy>
  <cp:revision>312</cp:revision>
  <dcterms:created xsi:type="dcterms:W3CDTF">2016-10-26T17:01:30Z</dcterms:created>
  <dcterms:modified xsi:type="dcterms:W3CDTF">2022-10-31T10:33:02Z</dcterms:modified>
</cp:coreProperties>
</file>