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vml" ContentType="application/vnd.openxmlformats-officedocument.vmlDrawing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1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14"/>
  </p:notesMasterIdLst>
  <p:sldIdLst>
    <p:sldId id="256" r:id="rId2"/>
    <p:sldId id="257" r:id="rId3"/>
    <p:sldId id="310" r:id="rId4"/>
    <p:sldId id="258" r:id="rId5"/>
    <p:sldId id="291" r:id="rId6"/>
    <p:sldId id="305" r:id="rId7"/>
    <p:sldId id="323" r:id="rId8"/>
    <p:sldId id="308" r:id="rId9"/>
    <p:sldId id="311" r:id="rId10"/>
    <p:sldId id="286" r:id="rId11"/>
    <p:sldId id="322" r:id="rId12"/>
    <p:sldId id="288" r:id="rId13"/>
  </p:sldIdLst>
  <p:sldSz cx="9144000" cy="5143500" type="screen16x9"/>
  <p:notesSz cx="6858000" cy="9144000"/>
  <p:embeddedFontLst>
    <p:embeddedFont>
      <p:font typeface="Century Gothic" panose="020B0502020202020204" pitchFamily="34" charset="0"/>
      <p:regular r:id="rId15"/>
      <p:bold r:id="rId16"/>
      <p:italic r:id="rId17"/>
      <p:boldItalic r:id="rId18"/>
    </p:embeddedFont>
    <p:embeddedFont>
      <p:font typeface="Raleway" panose="020B0604020202020204" charset="-52"/>
      <p:regular r:id="rId19"/>
      <p:bold r:id="rId20"/>
      <p:italic r:id="rId21"/>
      <p:boldItalic r:id="rId22"/>
    </p:embeddedFont>
    <p:embeddedFont>
      <p:font typeface="Lato" panose="020B0604020202020204" charset="0"/>
      <p:regular r:id="rId23"/>
      <p:bold r:id="rId24"/>
      <p:italic r:id="rId25"/>
      <p:boldItalic r:id="rId2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FF"/>
    <a:srgbClr val="FFFFCC"/>
    <a:srgbClr val="CCFFFF"/>
    <a:srgbClr val="FFFF00"/>
    <a:srgbClr val="00FFFF"/>
    <a:srgbClr val="3399FF"/>
    <a:srgbClr val="FF6699"/>
    <a:srgbClr val="99FF99"/>
    <a:srgbClr val="6699FF"/>
    <a:srgbClr val="E9EDE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39" d="100"/>
          <a:sy n="139" d="100"/>
        </p:scale>
        <p:origin x="804" y="12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4.fntdata"/><Relationship Id="rId26" Type="http://schemas.openxmlformats.org/officeDocument/2006/relationships/font" Target="fonts/font12.fntdata"/><Relationship Id="rId3" Type="http://schemas.openxmlformats.org/officeDocument/2006/relationships/slide" Target="slides/slide2.xml"/><Relationship Id="rId21" Type="http://schemas.openxmlformats.org/officeDocument/2006/relationships/font" Target="fonts/font7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5" Type="http://schemas.openxmlformats.org/officeDocument/2006/relationships/font" Target="fonts/font11.fntdata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0.fntdata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3" Type="http://schemas.openxmlformats.org/officeDocument/2006/relationships/font" Target="fonts/font9.fntdata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Relationship Id="rId22" Type="http://schemas.openxmlformats.org/officeDocument/2006/relationships/font" Target="fonts/font8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rgbClr val="C000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bg2"/>
                    </a:solidFill>
                    <a:latin typeface="Raleway" panose="020B0604020202020204" charset="-52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val>
            <c:numRef>
              <c:f>Лист1!$A$1:$A$8</c:f>
              <c:numCache>
                <c:formatCode>General</c:formatCode>
                <c:ptCount val="8"/>
                <c:pt idx="0">
                  <c:v>1612</c:v>
                </c:pt>
                <c:pt idx="1">
                  <c:v>2048</c:v>
                </c:pt>
                <c:pt idx="2">
                  <c:v>5013</c:v>
                </c:pt>
                <c:pt idx="3">
                  <c:v>8200</c:v>
                </c:pt>
                <c:pt idx="4">
                  <c:v>10030</c:v>
                </c:pt>
                <c:pt idx="5">
                  <c:v>14200</c:v>
                </c:pt>
                <c:pt idx="6">
                  <c:v>15000</c:v>
                </c:pt>
                <c:pt idx="7">
                  <c:v>18400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FBF-40EE-B1DD-1B5916BAB2EB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80"/>
        <c:overlap val="25"/>
        <c:axId val="2018538287"/>
        <c:axId val="2018538703"/>
      </c:barChart>
      <c:catAx>
        <c:axId val="2018538287"/>
        <c:scaling>
          <c:orientation val="minMax"/>
        </c:scaling>
        <c:delete val="1"/>
        <c:axPos val="b"/>
        <c:majorTickMark val="none"/>
        <c:minorTickMark val="none"/>
        <c:tickLblPos val="nextTo"/>
        <c:crossAx val="2018538703"/>
        <c:crosses val="autoZero"/>
        <c:auto val="1"/>
        <c:lblAlgn val="ctr"/>
        <c:lblOffset val="100"/>
        <c:noMultiLvlLbl val="0"/>
      </c:catAx>
      <c:valAx>
        <c:axId val="2018538703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spc="20" baseline="0">
                <a:solidFill>
                  <a:schemeClr val="bg2"/>
                </a:solidFill>
                <a:latin typeface="Raleway" panose="020B0604020202020204" charset="-52"/>
                <a:ea typeface="+mn-ea"/>
                <a:cs typeface="+mn-cs"/>
              </a:defRPr>
            </a:pPr>
            <a:endParaRPr lang="ru-RU"/>
          </a:p>
        </c:txPr>
        <c:crossAx val="2018538287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8502831462141672"/>
          <c:y val="5.0808942373857802E-2"/>
          <c:w val="0.75842407295680936"/>
          <c:h val="0.88822032677751284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rgbClr val="C000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bg2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val>
            <c:numRef>
              <c:f>Лист1!$A$1:$A$4</c:f>
              <c:numCache>
                <c:formatCode>General</c:formatCode>
                <c:ptCount val="4"/>
                <c:pt idx="0">
                  <c:v>50067</c:v>
                </c:pt>
                <c:pt idx="1">
                  <c:v>51930</c:v>
                </c:pt>
                <c:pt idx="2">
                  <c:v>52078</c:v>
                </c:pt>
                <c:pt idx="3">
                  <c:v>53256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FA7-4340-B0C3-F6223B3A6D6B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80"/>
        <c:overlap val="25"/>
        <c:axId val="309872368"/>
        <c:axId val="309871952"/>
      </c:barChart>
      <c:catAx>
        <c:axId val="309872368"/>
        <c:scaling>
          <c:orientation val="minMax"/>
        </c:scaling>
        <c:delete val="1"/>
        <c:axPos val="b"/>
        <c:majorTickMark val="none"/>
        <c:minorTickMark val="none"/>
        <c:tickLblPos val="nextTo"/>
        <c:crossAx val="309871952"/>
        <c:crosses val="autoZero"/>
        <c:auto val="1"/>
        <c:lblAlgn val="ctr"/>
        <c:lblOffset val="100"/>
        <c:noMultiLvlLbl val="0"/>
      </c:catAx>
      <c:valAx>
        <c:axId val="30987195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spc="2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30987236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15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587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 cap="none" spc="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bg1"/>
    </cs:fontRef>
    <cs:spPr>
      <a:solidFill>
        <a:schemeClr val="tx1">
          <a:lumMod val="50000"/>
          <a:lumOff val="50000"/>
        </a:schemeClr>
      </a:solidFill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70000"/>
        </a:schemeClr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70000"/>
        </a:schemeClr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>
            <a:alpha val="70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70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 baseline="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tx1">
        <a:lumMod val="65000"/>
        <a:lumOff val="35000"/>
      </a:schemeClr>
    </cs:fontRef>
    <cs:defRPr sz="1600" b="0" i="0" kern="1200" cap="none" spc="5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587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 spc="20" baseline="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15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587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 cap="none" spc="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bg1"/>
    </cs:fontRef>
    <cs:spPr>
      <a:solidFill>
        <a:schemeClr val="tx1">
          <a:lumMod val="50000"/>
          <a:lumOff val="50000"/>
        </a:schemeClr>
      </a:solidFill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70000"/>
        </a:schemeClr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70000"/>
        </a:schemeClr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>
            <a:alpha val="70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70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 baseline="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tx1">
        <a:lumMod val="65000"/>
        <a:lumOff val="35000"/>
      </a:schemeClr>
    </cs:fontRef>
    <cs:defRPr sz="1600" b="0" i="0" kern="1200" cap="none" spc="5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587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 spc="20" baseline="0"/>
  </cs:valueAxis>
  <cs:wall>
    <cs:lnRef idx="0"/>
    <cs:fillRef idx="0"/>
    <cs:effectRef idx="0"/>
    <cs:fontRef idx="minor">
      <a:schemeClr val="dk1"/>
    </cs:fontRef>
  </cs:wall>
</cs:chartStyle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image" Target="../media/image4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" name="Google Shape;84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" name="Google Shape;84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9492038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" name="Google Shape;84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7562633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" name="Google Shape;84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448816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" name="Google Shape;84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805421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" name="Google Shape;84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543382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" name="Google Shape;84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1137926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" name="Google Shape;84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3416379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" name="Google Shape;84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7075919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" name="Google Shape;84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7260657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" name="Google Shape;84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7035254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" name="Google Shape;84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799587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chemeClr val="lt2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12" name="Google Shape;12;p2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" name="Google Shape;14;p2"/>
          <p:cNvSpPr txBox="1">
            <a:spLocks noGrp="1"/>
          </p:cNvSpPr>
          <p:nvPr>
            <p:ph type="ctrTitle"/>
          </p:nvPr>
        </p:nvSpPr>
        <p:spPr>
          <a:xfrm>
            <a:off x="729450" y="1322450"/>
            <a:ext cx="7688100" cy="166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subTitle" idx="1"/>
          </p:nvPr>
        </p:nvSpPr>
        <p:spPr>
          <a:xfrm>
            <a:off x="729627" y="3172900"/>
            <a:ext cx="7688100" cy="54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bg>
      <p:bgPr>
        <a:solidFill>
          <a:schemeClr val="dk1"/>
        </a:solidFill>
        <a:effectLst/>
      </p:bgPr>
    </p:bg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" name="Google Shape;74;p11"/>
          <p:cNvGrpSpPr/>
          <p:nvPr/>
        </p:nvGrpSpPr>
        <p:grpSpPr>
          <a:xfrm>
            <a:off x="830392" y="4169130"/>
            <a:ext cx="745763" cy="45826"/>
            <a:chOff x="4580561" y="2589004"/>
            <a:chExt cx="1064464" cy="25200"/>
          </a:xfrm>
        </p:grpSpPr>
        <p:sp>
          <p:nvSpPr>
            <p:cNvPr id="75" name="Google Shape;75;p11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76;p11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7" name="Google Shape;77;p11"/>
          <p:cNvSpPr txBox="1">
            <a:spLocks noGrp="1"/>
          </p:cNvSpPr>
          <p:nvPr>
            <p:ph type="title" hasCustomPrompt="1"/>
          </p:nvPr>
        </p:nvSpPr>
        <p:spPr>
          <a:xfrm>
            <a:off x="729450" y="733950"/>
            <a:ext cx="7688400" cy="124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78" name="Google Shape;78;p11"/>
          <p:cNvSpPr txBox="1">
            <a:spLocks noGrp="1"/>
          </p:cNvSpPr>
          <p:nvPr>
            <p:ph type="body" idx="1"/>
          </p:nvPr>
        </p:nvSpPr>
        <p:spPr>
          <a:xfrm>
            <a:off x="729450" y="2272888"/>
            <a:ext cx="7688400" cy="158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Char char="●"/>
              <a:defRPr>
                <a:solidFill>
                  <a:schemeClr val="lt1"/>
                </a:solidFill>
              </a:defRPr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79" name="Google Shape;79;p11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solidFill>
          <a:schemeClr val="dk1"/>
        </a:solidFill>
        <a:effectLst/>
      </p:bgPr>
    </p:bg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oogle Shape;18;p3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19" name="Google Shape;19;p3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3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" name="Google Shape;21;p3"/>
          <p:cNvSpPr txBox="1">
            <a:spLocks noGrp="1"/>
          </p:cNvSpPr>
          <p:nvPr>
            <p:ph type="title"/>
          </p:nvPr>
        </p:nvSpPr>
        <p:spPr>
          <a:xfrm>
            <a:off x="729450" y="1322450"/>
            <a:ext cx="7688400" cy="151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2" name="Google Shape;22;p3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4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5" name="Google Shape;25;p4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26" name="Google Shape;26;p4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4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8" name="Google Shape;28;p4"/>
          <p:cNvSpPr txBox="1">
            <a:spLocks noGrp="1"/>
          </p:cNvSpPr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1pPr>
            <a:lvl2pPr lvl="1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>
            <a:endParaRPr/>
          </a:p>
        </p:txBody>
      </p:sp>
      <p:sp>
        <p:nvSpPr>
          <p:cNvPr id="29" name="Google Shape;29;p4"/>
          <p:cNvSpPr txBox="1">
            <a:spLocks noGrp="1"/>
          </p:cNvSpPr>
          <p:nvPr>
            <p:ph type="body" idx="1"/>
          </p:nvPr>
        </p:nvSpPr>
        <p:spPr>
          <a:xfrm>
            <a:off x="729450" y="2078875"/>
            <a:ext cx="7688700" cy="226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30" name="Google Shape;30;p4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5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3" name="Google Shape;33;p5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34" name="Google Shape;34;p5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;p5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6" name="Google Shape;36;p5"/>
          <p:cNvSpPr txBox="1">
            <a:spLocks noGrp="1"/>
          </p:cNvSpPr>
          <p:nvPr>
            <p:ph type="title"/>
          </p:nvPr>
        </p:nvSpPr>
        <p:spPr>
          <a:xfrm>
            <a:off x="729450" y="1318650"/>
            <a:ext cx="76884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1pPr>
            <a:lvl2pPr lvl="1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>
            <a:endParaRPr/>
          </a:p>
        </p:txBody>
      </p:sp>
      <p:sp>
        <p:nvSpPr>
          <p:cNvPr id="37" name="Google Shape;37;p5"/>
          <p:cNvSpPr txBox="1">
            <a:spLocks noGrp="1"/>
          </p:cNvSpPr>
          <p:nvPr>
            <p:ph type="body" idx="1"/>
          </p:nvPr>
        </p:nvSpPr>
        <p:spPr>
          <a:xfrm>
            <a:off x="729325" y="2078875"/>
            <a:ext cx="3774300" cy="226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38" name="Google Shape;38;p5"/>
          <p:cNvSpPr txBox="1">
            <a:spLocks noGrp="1"/>
          </p:cNvSpPr>
          <p:nvPr>
            <p:ph type="body" idx="2"/>
          </p:nvPr>
        </p:nvSpPr>
        <p:spPr>
          <a:xfrm>
            <a:off x="4643604" y="2078875"/>
            <a:ext cx="3774300" cy="226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39" name="Google Shape;39;p5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6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2" name="Google Shape;42;p6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43" name="Google Shape;43;p6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4;p6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5" name="Google Shape;45;p6"/>
          <p:cNvSpPr txBox="1">
            <a:spLocks noGrp="1"/>
          </p:cNvSpPr>
          <p:nvPr>
            <p:ph type="title"/>
          </p:nvPr>
        </p:nvSpPr>
        <p:spPr>
          <a:xfrm>
            <a:off x="729450" y="1318650"/>
            <a:ext cx="76884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1pPr>
            <a:lvl2pPr lvl="1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>
            <a:endParaRPr/>
          </a:p>
        </p:txBody>
      </p:sp>
      <p:sp>
        <p:nvSpPr>
          <p:cNvPr id="46" name="Google Shape;46;p6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7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49;p7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50" name="Google Shape;50;p7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1;p7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2" name="Google Shape;52;p7"/>
          <p:cNvSpPr txBox="1">
            <a:spLocks noGrp="1"/>
          </p:cNvSpPr>
          <p:nvPr>
            <p:ph type="title"/>
          </p:nvPr>
        </p:nvSpPr>
        <p:spPr>
          <a:xfrm>
            <a:off x="730000" y="1318650"/>
            <a:ext cx="3300900" cy="138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1pPr>
            <a:lvl2pPr lvl="1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>
            <a:endParaRPr/>
          </a:p>
        </p:txBody>
      </p:sp>
      <p:sp>
        <p:nvSpPr>
          <p:cNvPr id="53" name="Google Shape;53;p7"/>
          <p:cNvSpPr txBox="1">
            <a:spLocks noGrp="1"/>
          </p:cNvSpPr>
          <p:nvPr>
            <p:ph type="body" idx="1"/>
          </p:nvPr>
        </p:nvSpPr>
        <p:spPr>
          <a:xfrm>
            <a:off x="721225" y="2781725"/>
            <a:ext cx="3300900" cy="1597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54" name="Google Shape;54;p7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solidFill>
          <a:schemeClr val="accent3"/>
        </a:solidFill>
        <a:effectLst/>
      </p:bgPr>
    </p:bg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" name="Google Shape;56;p8"/>
          <p:cNvGrpSpPr/>
          <p:nvPr/>
        </p:nvGrpSpPr>
        <p:grpSpPr>
          <a:xfrm>
            <a:off x="830392" y="4169130"/>
            <a:ext cx="745763" cy="45826"/>
            <a:chOff x="4580561" y="2589004"/>
            <a:chExt cx="1064464" cy="25200"/>
          </a:xfrm>
        </p:grpSpPr>
        <p:sp>
          <p:nvSpPr>
            <p:cNvPr id="57" name="Google Shape;57;p8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8;p8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9" name="Google Shape;59;p8"/>
          <p:cNvSpPr txBox="1">
            <a:spLocks noGrp="1"/>
          </p:cNvSpPr>
          <p:nvPr>
            <p:ph type="title"/>
          </p:nvPr>
        </p:nvSpPr>
        <p:spPr>
          <a:xfrm>
            <a:off x="729450" y="864300"/>
            <a:ext cx="7021200" cy="2985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60" name="Google Shape;60;p8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9"/>
          <p:cNvSpPr/>
          <p:nvPr/>
        </p:nvSpPr>
        <p:spPr>
          <a:xfrm>
            <a:off x="0" y="0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3" name="Google Shape;63;p9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64" name="Google Shape;64;p9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5;p9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6" name="Google Shape;66;p9"/>
          <p:cNvSpPr txBox="1">
            <a:spLocks noGrp="1"/>
          </p:cNvSpPr>
          <p:nvPr>
            <p:ph type="title"/>
          </p:nvPr>
        </p:nvSpPr>
        <p:spPr>
          <a:xfrm>
            <a:off x="730000" y="1318650"/>
            <a:ext cx="3300900" cy="16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1pPr>
            <a:lvl2pPr lvl="1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>
            <a:endParaRPr/>
          </a:p>
        </p:txBody>
      </p:sp>
      <p:sp>
        <p:nvSpPr>
          <p:cNvPr id="67" name="Google Shape;67;p9"/>
          <p:cNvSpPr txBox="1">
            <a:spLocks noGrp="1"/>
          </p:cNvSpPr>
          <p:nvPr>
            <p:ph type="subTitle" idx="1"/>
          </p:nvPr>
        </p:nvSpPr>
        <p:spPr>
          <a:xfrm>
            <a:off x="724950" y="3161525"/>
            <a:ext cx="3300900" cy="75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68" name="Google Shape;68;p9"/>
          <p:cNvSpPr txBox="1">
            <a:spLocks noGrp="1"/>
          </p:cNvSpPr>
          <p:nvPr>
            <p:ph type="body" idx="2"/>
          </p:nvPr>
        </p:nvSpPr>
        <p:spPr>
          <a:xfrm>
            <a:off x="5174225" y="1352625"/>
            <a:ext cx="3374400" cy="302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69" name="Google Shape;69;p9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0"/>
          <p:cNvSpPr txBox="1">
            <a:spLocks noGrp="1"/>
          </p:cNvSpPr>
          <p:nvPr>
            <p:ph type="body" idx="1"/>
          </p:nvPr>
        </p:nvSpPr>
        <p:spPr>
          <a:xfrm>
            <a:off x="724950" y="4372551"/>
            <a:ext cx="7697400" cy="460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</a:lstStyle>
          <a:p>
            <a:endParaRPr/>
          </a:p>
        </p:txBody>
      </p:sp>
      <p:sp>
        <p:nvSpPr>
          <p:cNvPr id="72" name="Google Shape;72;p10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treamline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sz="28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sz="28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sz="28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sz="28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sz="28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sz="28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sz="28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sz="28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sz="28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Lato"/>
              <a:buChar char="●"/>
              <a:defRPr sz="13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○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lvl="2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■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lvl="3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●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lvl="4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○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lvl="5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■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lvl="6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●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lvl="7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○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lvl="8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■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4.png"/><Relationship Id="rId7" Type="http://schemas.openxmlformats.org/officeDocument/2006/relationships/image" Target="../media/image27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jpg"/><Relationship Id="rId5" Type="http://schemas.openxmlformats.org/officeDocument/2006/relationships/image" Target="../media/image25.png"/><Relationship Id="rId4" Type="http://schemas.openxmlformats.org/officeDocument/2006/relationships/image" Target="../media/image1.png"/><Relationship Id="rId9" Type="http://schemas.openxmlformats.org/officeDocument/2006/relationships/chart" Target="../charts/char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chart" Target="../charts/char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0.jp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5.png"/><Relationship Id="rId12" Type="http://schemas.openxmlformats.org/officeDocument/2006/relationships/image" Target="../media/image9.jpe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11" Type="http://schemas.openxmlformats.org/officeDocument/2006/relationships/image" Target="../media/image8.jpeg"/><Relationship Id="rId5" Type="http://schemas.openxmlformats.org/officeDocument/2006/relationships/image" Target="../media/image4.png"/><Relationship Id="rId10" Type="http://schemas.openxmlformats.org/officeDocument/2006/relationships/image" Target="../media/image7.png"/><Relationship Id="rId4" Type="http://schemas.openxmlformats.org/officeDocument/2006/relationships/oleObject" Target="../embeddings/oleObject1.bin"/><Relationship Id="rId9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jpe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image" Target="../media/image20.jpeg"/><Relationship Id="rId7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jpg"/><Relationship Id="rId5" Type="http://schemas.openxmlformats.org/officeDocument/2006/relationships/image" Target="../media/image19.jpeg"/><Relationship Id="rId4" Type="http://schemas.openxmlformats.org/officeDocument/2006/relationships/image" Target="../media/image2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3"/>
          <p:cNvSpPr txBox="1">
            <a:spLocks noGrp="1"/>
          </p:cNvSpPr>
          <p:nvPr>
            <p:ph type="ctrTitle"/>
          </p:nvPr>
        </p:nvSpPr>
        <p:spPr>
          <a:xfrm>
            <a:off x="410699" y="2463734"/>
            <a:ext cx="8456427" cy="90511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ru-RU" sz="2400" dirty="0" smtClean="0"/>
              <a:t>Приоритеты </a:t>
            </a:r>
            <a:r>
              <a:rPr lang="ru-RU" sz="2400" dirty="0"/>
              <a:t>современной муниципальной стратегии</a:t>
            </a:r>
            <a:r>
              <a:rPr lang="ru-RU" sz="2400" dirty="0" smtClean="0"/>
              <a:t>: местное </a:t>
            </a:r>
            <a:r>
              <a:rPr lang="ru-RU" sz="2400" dirty="0"/>
              <a:t>сообщество как драйвер </a:t>
            </a:r>
            <a:r>
              <a:rPr lang="ru-RU" sz="2400" dirty="0" smtClean="0"/>
              <a:t>развития</a:t>
            </a:r>
            <a:endParaRPr sz="2400" b="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701" y="108055"/>
            <a:ext cx="2489061" cy="746718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410699" y="3675059"/>
            <a:ext cx="584572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Raleway" panose="020B0604020202020204" charset="-52"/>
              </a:rPr>
              <a:t>Глава Вологодского </a:t>
            </a:r>
            <a:r>
              <a:rPr lang="ru-RU" dirty="0" smtClean="0">
                <a:latin typeface="Raleway" panose="020B0604020202020204" charset="-52"/>
              </a:rPr>
              <a:t>муниципального района,</a:t>
            </a:r>
            <a:r>
              <a:rPr lang="ru-RU" dirty="0">
                <a:latin typeface="Raleway" panose="020B0604020202020204" charset="-52"/>
              </a:rPr>
              <a:t/>
            </a:r>
            <a:br>
              <a:rPr lang="ru-RU" dirty="0">
                <a:latin typeface="Raleway" panose="020B0604020202020204" charset="-52"/>
              </a:rPr>
            </a:br>
            <a:r>
              <a:rPr lang="ru-RU" dirty="0">
                <a:latin typeface="Raleway" panose="020B0604020202020204" charset="-52"/>
              </a:rPr>
              <a:t>Победитель IV сезона Конкурса управленцев «Лидеры России</a:t>
            </a:r>
            <a:r>
              <a:rPr lang="ru-RU" dirty="0" smtClean="0">
                <a:latin typeface="Raleway" panose="020B0604020202020204" charset="-52"/>
              </a:rPr>
              <a:t>»</a:t>
            </a:r>
          </a:p>
          <a:p>
            <a:r>
              <a:rPr lang="ru-RU" dirty="0" smtClean="0">
                <a:latin typeface="Raleway" panose="020B0604020202020204" charset="-52"/>
              </a:rPr>
              <a:t>Сергей </a:t>
            </a:r>
            <a:r>
              <a:rPr lang="ru-RU" dirty="0" err="1" smtClean="0">
                <a:latin typeface="Raleway" panose="020B0604020202020204" charset="-52"/>
              </a:rPr>
              <a:t>Жестянников</a:t>
            </a:r>
            <a:r>
              <a:rPr lang="ru-RU" dirty="0">
                <a:latin typeface="Raleway" panose="020B0604020202020204" charset="-52"/>
              </a:rPr>
              <a:t/>
            </a:r>
            <a:br>
              <a:rPr lang="ru-RU" dirty="0">
                <a:latin typeface="Raleway" panose="020B0604020202020204" charset="-52"/>
              </a:rPr>
            </a:br>
            <a:endParaRPr lang="ru-RU" dirty="0">
              <a:latin typeface="Raleway" panose="020B0604020202020204" charset="-52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4362307" y="421428"/>
            <a:ext cx="4572000" cy="1692771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ru-RU" sz="1300" i="1" dirty="0" smtClean="0">
                <a:solidFill>
                  <a:srgbClr val="333333"/>
                </a:solidFill>
                <a:latin typeface="Raleway" panose="020B0604020202020204" charset="-52"/>
              </a:rPr>
              <a:t>«Люди </a:t>
            </a:r>
            <a:r>
              <a:rPr lang="ru-RU" sz="1300" i="1" dirty="0">
                <a:solidFill>
                  <a:srgbClr val="333333"/>
                </a:solidFill>
                <a:latin typeface="Raleway" panose="020B0604020202020204" charset="-52"/>
              </a:rPr>
              <a:t>стремятся сделать что-то нужное, полезное. У них немало конструктивных идей, предложений, и главное – есть желание воплотить их в жизнь. Очень важно, чтобы со стороны власти было такое же встречное желание услышать, понять предложения инициативных </a:t>
            </a:r>
            <a:r>
              <a:rPr lang="ru-RU" sz="1300" i="1" dirty="0" smtClean="0">
                <a:solidFill>
                  <a:srgbClr val="333333"/>
                </a:solidFill>
                <a:latin typeface="Raleway" panose="020B0604020202020204" charset="-52"/>
              </a:rPr>
              <a:t>граждан»</a:t>
            </a:r>
          </a:p>
          <a:p>
            <a:pPr algn="r"/>
            <a:endParaRPr lang="ru-RU" sz="1300" i="1" dirty="0">
              <a:solidFill>
                <a:srgbClr val="333333"/>
              </a:solidFill>
              <a:latin typeface="Raleway" panose="020B0604020202020204" charset="-52"/>
            </a:endParaRPr>
          </a:p>
          <a:p>
            <a:pPr algn="r"/>
            <a:r>
              <a:rPr lang="ru-RU" sz="1300" b="1" i="1" dirty="0" smtClean="0">
                <a:solidFill>
                  <a:srgbClr val="333333"/>
                </a:solidFill>
                <a:latin typeface="Raleway" panose="020B0604020202020204" charset="-52"/>
              </a:rPr>
              <a:t>Президент России В.В. Путин</a:t>
            </a:r>
            <a:endParaRPr lang="ru-RU" sz="1300" b="1" i="1" dirty="0">
              <a:latin typeface="Raleway" panose="020B0604020202020204" charset="-52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2594344" y="103898"/>
            <a:ext cx="6352793" cy="555969"/>
          </a:xfrm>
        </p:spPr>
        <p:txBody>
          <a:bodyPr>
            <a:noAutofit/>
          </a:bodyPr>
          <a:lstStyle/>
          <a:p>
            <a:pPr>
              <a:spcBef>
                <a:spcPct val="0"/>
              </a:spcBef>
            </a:pPr>
            <a:r>
              <a:rPr lang="ru-RU" altLang="ru-RU" sz="1400" dirty="0">
                <a:latin typeface="Raleway" panose="020B0604020202020204" charset="-52"/>
              </a:rPr>
              <a:t>Создание систем коммуникации, обеспечивающих  </a:t>
            </a:r>
            <a:br>
              <a:rPr lang="ru-RU" altLang="ru-RU" sz="1400" dirty="0">
                <a:latin typeface="Raleway" panose="020B0604020202020204" charset="-52"/>
              </a:rPr>
            </a:br>
            <a:r>
              <a:rPr lang="ru-RU" altLang="ru-RU" sz="1400" dirty="0">
                <a:latin typeface="Raleway" panose="020B0604020202020204" charset="-52"/>
              </a:rPr>
              <a:t>эффективность «муниципального диалога» и развития территории</a:t>
            </a:r>
            <a:br>
              <a:rPr lang="ru-RU" altLang="ru-RU" sz="1400" dirty="0">
                <a:latin typeface="Raleway" panose="020B0604020202020204" charset="-52"/>
              </a:rPr>
            </a:br>
            <a:endParaRPr lang="ru-RU" sz="1400" dirty="0">
              <a:latin typeface="Raleway" panose="020B0604020202020204" charset="-52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340" y="922195"/>
            <a:ext cx="1331281" cy="9673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4"/>
          <p:cNvSpPr txBox="1">
            <a:spLocks noChangeArrowheads="1"/>
          </p:cNvSpPr>
          <p:nvPr/>
        </p:nvSpPr>
        <p:spPr bwMode="auto">
          <a:xfrm>
            <a:off x="292401" y="1897514"/>
            <a:ext cx="151515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200" dirty="0">
                <a:solidFill>
                  <a:schemeClr val="bg2"/>
                </a:solidFill>
                <a:latin typeface="Raleway" panose="020B0604020202020204" charset="-52"/>
              </a:rPr>
              <a:t>Заяви о </a:t>
            </a:r>
            <a:r>
              <a:rPr lang="ru-RU" altLang="ru-RU" sz="1200" dirty="0" smtClean="0">
                <a:solidFill>
                  <a:schemeClr val="bg2"/>
                </a:solidFill>
                <a:latin typeface="Raleway" panose="020B0604020202020204" charset="-52"/>
              </a:rPr>
              <a:t>проблеме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200" dirty="0" smtClean="0">
                <a:solidFill>
                  <a:schemeClr val="bg2"/>
                </a:solidFill>
                <a:latin typeface="Raleway" panose="020B0604020202020204" charset="-52"/>
              </a:rPr>
              <a:t>Предложи идею</a:t>
            </a:r>
            <a:endParaRPr lang="ru-RU" altLang="ru-RU" sz="1200" dirty="0">
              <a:solidFill>
                <a:schemeClr val="bg2"/>
              </a:solidFill>
              <a:latin typeface="Raleway" panose="020B0604020202020204" charset="-52"/>
            </a:endParaRPr>
          </a:p>
        </p:txBody>
      </p:sp>
      <p:sp>
        <p:nvSpPr>
          <p:cNvPr id="10" name="TextBox 4"/>
          <p:cNvSpPr txBox="1">
            <a:spLocks noChangeArrowheads="1"/>
          </p:cNvSpPr>
          <p:nvPr/>
        </p:nvSpPr>
        <p:spPr bwMode="auto">
          <a:xfrm>
            <a:off x="4259567" y="1929061"/>
            <a:ext cx="113204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200" dirty="0" smtClean="0">
                <a:solidFill>
                  <a:schemeClr val="bg2"/>
                </a:solidFill>
                <a:latin typeface="Raleway" panose="020B0604020202020204" charset="-52"/>
              </a:rPr>
              <a:t>Социальные </a:t>
            </a:r>
            <a:endParaRPr lang="ru-RU" altLang="ru-RU" sz="1200" dirty="0" smtClean="0">
              <a:solidFill>
                <a:schemeClr val="bg2"/>
              </a:solidFill>
              <a:latin typeface="Raleway" panose="020B0604020202020204" charset="-52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200" dirty="0" smtClean="0">
                <a:solidFill>
                  <a:schemeClr val="bg2"/>
                </a:solidFill>
                <a:latin typeface="Raleway" panose="020B0604020202020204" charset="-52"/>
              </a:rPr>
              <a:t>сети</a:t>
            </a:r>
            <a:endParaRPr lang="ru-RU" altLang="ru-RU" sz="1200" dirty="0">
              <a:solidFill>
                <a:schemeClr val="bg2"/>
              </a:solidFill>
              <a:latin typeface="Raleway" panose="020B0604020202020204" charset="-52"/>
            </a:endParaRPr>
          </a:p>
        </p:txBody>
      </p:sp>
      <p:sp>
        <p:nvSpPr>
          <p:cNvPr id="11" name="TextBox 4"/>
          <p:cNvSpPr txBox="1">
            <a:spLocks noChangeArrowheads="1"/>
          </p:cNvSpPr>
          <p:nvPr/>
        </p:nvSpPr>
        <p:spPr bwMode="auto">
          <a:xfrm>
            <a:off x="5510813" y="1901402"/>
            <a:ext cx="170912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200" dirty="0" smtClean="0">
                <a:solidFill>
                  <a:schemeClr val="bg2"/>
                </a:solidFill>
                <a:latin typeface="Raleway" panose="020B0604020202020204" charset="-52"/>
              </a:rPr>
              <a:t>Градостроительные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200" dirty="0" smtClean="0">
                <a:solidFill>
                  <a:schemeClr val="bg2"/>
                </a:solidFill>
                <a:latin typeface="Raleway" panose="020B0604020202020204" charset="-52"/>
              </a:rPr>
              <a:t>советы</a:t>
            </a:r>
            <a:endParaRPr lang="ru-RU" altLang="ru-RU" sz="1200" dirty="0">
              <a:solidFill>
                <a:schemeClr val="bg2"/>
              </a:solidFill>
              <a:latin typeface="Raleway" panose="020B0604020202020204" charset="-52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21381" y="2538429"/>
            <a:ext cx="8106980" cy="338554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>
                <a:latin typeface="Raleway" panose="020B0604020202020204" charset="-52"/>
              </a:rPr>
              <a:t>40</a:t>
            </a:r>
            <a:r>
              <a:rPr lang="ru-RU" sz="1600" dirty="0" smtClean="0">
                <a:latin typeface="Raleway" panose="020B0604020202020204" charset="-52"/>
              </a:rPr>
              <a:t>% граждан участвуют в муниципальном диалоге и развитии территорий</a:t>
            </a:r>
            <a:endParaRPr lang="ru-RU" sz="1600" dirty="0">
              <a:latin typeface="Raleway" panose="020B0604020202020204" charset="-52"/>
            </a:endParaRPr>
          </a:p>
        </p:txBody>
      </p:sp>
      <p:sp>
        <p:nvSpPr>
          <p:cNvPr id="15" name="Стрелка вниз 14"/>
          <p:cNvSpPr/>
          <p:nvPr/>
        </p:nvSpPr>
        <p:spPr>
          <a:xfrm>
            <a:off x="6173081" y="3035924"/>
            <a:ext cx="1012383" cy="354897"/>
          </a:xfrm>
          <a:prstGeom prst="downArrow">
            <a:avLst/>
          </a:prstGeom>
          <a:solidFill>
            <a:schemeClr val="tx2"/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4" name="Рисунок 2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35" y="36521"/>
            <a:ext cx="2348805" cy="704641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0348" y="862759"/>
            <a:ext cx="990481" cy="98871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6403" y="862759"/>
            <a:ext cx="1438712" cy="959142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1468" y="862759"/>
            <a:ext cx="1447763" cy="959143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7497650" y="1889509"/>
            <a:ext cx="12153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200" dirty="0" smtClean="0">
                <a:latin typeface="Raleway" panose="020B0604020202020204" charset="-52"/>
              </a:rPr>
              <a:t>Встречи </a:t>
            </a:r>
          </a:p>
          <a:p>
            <a:pPr algn="ctr"/>
            <a:r>
              <a:rPr lang="ru-RU" sz="1200" dirty="0" smtClean="0">
                <a:latin typeface="Raleway" panose="020B0604020202020204" charset="-52"/>
              </a:rPr>
              <a:t>с гражданами</a:t>
            </a:r>
            <a:endParaRPr lang="ru-RU" sz="1200" dirty="0">
              <a:latin typeface="Raleway" panose="020B0604020202020204" charset="-52"/>
            </a:endParaRPr>
          </a:p>
        </p:txBody>
      </p:sp>
      <p:sp>
        <p:nvSpPr>
          <p:cNvPr id="30" name="Прямоугольник 4"/>
          <p:cNvSpPr>
            <a:spLocks noChangeArrowheads="1"/>
          </p:cNvSpPr>
          <p:nvPr/>
        </p:nvSpPr>
        <p:spPr bwMode="auto">
          <a:xfrm>
            <a:off x="4970817" y="3587472"/>
            <a:ext cx="3416912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1400" dirty="0">
                <a:solidFill>
                  <a:schemeClr val="bg2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Численность граждан, вовлеченных в </a:t>
            </a:r>
            <a:r>
              <a:rPr lang="ru-RU" altLang="ru-RU" sz="1400" dirty="0" smtClean="0">
                <a:solidFill>
                  <a:schemeClr val="bg2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реализацию </a:t>
            </a:r>
            <a:r>
              <a:rPr lang="ru-RU" altLang="ru-RU" sz="1400" dirty="0">
                <a:solidFill>
                  <a:schemeClr val="bg2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программы </a:t>
            </a:r>
            <a:endParaRPr lang="ru-RU" altLang="ru-RU" sz="1400" dirty="0" smtClean="0">
              <a:solidFill>
                <a:schemeClr val="bg2"/>
              </a:solidFill>
              <a:latin typeface="Century Gothic" panose="020B0502020202020204" pitchFamily="34" charset="0"/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1400" dirty="0" smtClean="0">
                <a:solidFill>
                  <a:schemeClr val="bg2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«</a:t>
            </a:r>
            <a:r>
              <a:rPr lang="ru-RU" altLang="ru-RU" sz="1400" dirty="0">
                <a:solidFill>
                  <a:schemeClr val="bg2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Народный бюджета» </a:t>
            </a:r>
            <a:endParaRPr lang="ru-RU" altLang="ru-RU" sz="1400" dirty="0" smtClean="0">
              <a:solidFill>
                <a:schemeClr val="bg2"/>
              </a:solidFill>
              <a:latin typeface="Century Gothic" panose="020B0502020202020204" pitchFamily="34" charset="0"/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1400" dirty="0" smtClean="0">
                <a:solidFill>
                  <a:schemeClr val="bg2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в </a:t>
            </a:r>
            <a:r>
              <a:rPr lang="ru-RU" altLang="ru-RU" sz="1400" dirty="0">
                <a:solidFill>
                  <a:schemeClr val="bg2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2022 году </a:t>
            </a:r>
            <a:r>
              <a:rPr lang="ru-RU" altLang="ru-RU" sz="1400" dirty="0" smtClean="0">
                <a:solidFill>
                  <a:schemeClr val="bg2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- 18400 </a:t>
            </a:r>
            <a:r>
              <a:rPr lang="ru-RU" altLang="ru-RU" sz="1400" dirty="0">
                <a:solidFill>
                  <a:schemeClr val="bg2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человек</a:t>
            </a:r>
            <a:endParaRPr lang="ru-RU" altLang="ru-RU" sz="1400" dirty="0">
              <a:solidFill>
                <a:schemeClr val="bg2"/>
              </a:solidFill>
            </a:endParaRPr>
          </a:p>
        </p:txBody>
      </p:sp>
      <p:pic>
        <p:nvPicPr>
          <p:cNvPr id="31" name="Picture 13" descr="C:\Users\SultanshinaIV\Desktop\Без имени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2926" y="922195"/>
            <a:ext cx="2289173" cy="9673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" name="TextBox 4"/>
          <p:cNvSpPr txBox="1">
            <a:spLocks noChangeArrowheads="1"/>
          </p:cNvSpPr>
          <p:nvPr/>
        </p:nvSpPr>
        <p:spPr bwMode="auto">
          <a:xfrm>
            <a:off x="1877660" y="1897514"/>
            <a:ext cx="223971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200" dirty="0" smtClean="0">
                <a:solidFill>
                  <a:schemeClr val="bg2"/>
                </a:solidFill>
                <a:latin typeface="Raleway" panose="020B0604020202020204" charset="-52"/>
              </a:rPr>
              <a:t>Платформы обратной связи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200" dirty="0" smtClean="0">
                <a:solidFill>
                  <a:schemeClr val="bg2"/>
                </a:solidFill>
                <a:latin typeface="Raleway" panose="020B0604020202020204" charset="-52"/>
              </a:rPr>
              <a:t>федерального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200" dirty="0" smtClean="0">
                <a:solidFill>
                  <a:schemeClr val="bg2"/>
                </a:solidFill>
                <a:latin typeface="Raleway" panose="020B0604020202020204" charset="-52"/>
              </a:rPr>
              <a:t>и регионального уровня</a:t>
            </a:r>
            <a:endParaRPr lang="ru-RU" altLang="ru-RU" sz="1200" dirty="0" smtClean="0">
              <a:solidFill>
                <a:schemeClr val="bg2"/>
              </a:solidFill>
              <a:latin typeface="Raleway" panose="020B0604020202020204" charset="-52"/>
            </a:endParaRPr>
          </a:p>
        </p:txBody>
      </p:sp>
      <p:graphicFrame>
        <p:nvGraphicFramePr>
          <p:cNvPr id="33" name="Диаграмма 3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1257342"/>
              </p:ext>
            </p:extLst>
          </p:nvPr>
        </p:nvGraphicFramePr>
        <p:xfrm>
          <a:off x="1049980" y="2949266"/>
          <a:ext cx="3657405" cy="19114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sp>
        <p:nvSpPr>
          <p:cNvPr id="22" name="TextBox 21"/>
          <p:cNvSpPr txBox="1"/>
          <p:nvPr/>
        </p:nvSpPr>
        <p:spPr>
          <a:xfrm>
            <a:off x="1574162" y="4724530"/>
            <a:ext cx="428322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900" dirty="0" smtClean="0">
                <a:latin typeface="Raleway" panose="020B0604020202020204" charset="-52"/>
              </a:rPr>
              <a:t>2015</a:t>
            </a:r>
            <a:endParaRPr lang="ru-RU" sz="900" dirty="0">
              <a:latin typeface="Raleway" panose="020B0604020202020204" charset="-52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1912202" y="4739919"/>
            <a:ext cx="434734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900" dirty="0" smtClean="0">
                <a:latin typeface="Raleway" panose="020B0604020202020204" charset="-52"/>
              </a:rPr>
              <a:t>2016</a:t>
            </a:r>
            <a:endParaRPr lang="ru-RU" sz="900" dirty="0">
              <a:latin typeface="Raleway" panose="020B0604020202020204" charset="-52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2702833" y="4717645"/>
            <a:ext cx="434734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900" dirty="0" smtClean="0">
                <a:latin typeface="Raleway" panose="020B0604020202020204" charset="-52"/>
              </a:rPr>
              <a:t>2018</a:t>
            </a:r>
            <a:endParaRPr lang="ru-RU" sz="900" dirty="0">
              <a:latin typeface="Raleway" panose="020B0604020202020204" charset="-52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4182480" y="4724530"/>
            <a:ext cx="437940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900" dirty="0" smtClean="0">
                <a:latin typeface="Raleway" panose="020B0604020202020204" charset="-52"/>
              </a:rPr>
              <a:t>2022</a:t>
            </a:r>
            <a:endParaRPr lang="ru-RU" sz="900" dirty="0">
              <a:latin typeface="Raleway" panose="020B0604020202020204" charset="-52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3782422" y="4724530"/>
            <a:ext cx="426720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900" dirty="0" smtClean="0">
                <a:latin typeface="Raleway" panose="020B0604020202020204" charset="-52"/>
              </a:rPr>
              <a:t>2021</a:t>
            </a:r>
            <a:endParaRPr lang="ru-RU" sz="900" dirty="0">
              <a:latin typeface="Raleway" panose="020B0604020202020204" charset="-52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3419826" y="4739919"/>
            <a:ext cx="447558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900" dirty="0" smtClean="0">
                <a:latin typeface="Raleway" panose="020B0604020202020204" charset="-52"/>
              </a:rPr>
              <a:t>2020</a:t>
            </a:r>
            <a:endParaRPr lang="ru-RU" sz="900" dirty="0">
              <a:latin typeface="Raleway" panose="020B0604020202020204" charset="-52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3045434" y="4724530"/>
            <a:ext cx="433132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900" dirty="0" smtClean="0">
                <a:latin typeface="Raleway" panose="020B0604020202020204" charset="-52"/>
              </a:rPr>
              <a:t>2019</a:t>
            </a:r>
            <a:endParaRPr lang="ru-RU" sz="900" dirty="0">
              <a:latin typeface="Raleway" panose="020B0604020202020204" charset="-52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2306340" y="4739919"/>
            <a:ext cx="428322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900" dirty="0" smtClean="0">
                <a:latin typeface="Raleway" panose="020B0604020202020204" charset="-52"/>
              </a:rPr>
              <a:t>2017</a:t>
            </a:r>
            <a:endParaRPr lang="ru-RU" sz="900" dirty="0">
              <a:latin typeface="Raleway" panose="020B060402020202020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107763773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09985" y="1258797"/>
            <a:ext cx="3703239" cy="6924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300" dirty="0" smtClean="0">
                <a:latin typeface="Raleway" panose="020B0604020202020204" charset="-52"/>
              </a:rPr>
              <a:t>По </a:t>
            </a:r>
            <a:r>
              <a:rPr lang="ru-RU" sz="1300" dirty="0">
                <a:latin typeface="Raleway" panose="020B0604020202020204" charset="-52"/>
              </a:rPr>
              <a:t>итогам 2021 года </a:t>
            </a:r>
            <a:r>
              <a:rPr lang="ru-RU" sz="1300" dirty="0" smtClean="0">
                <a:latin typeface="Raleway" panose="020B0604020202020204" charset="-52"/>
              </a:rPr>
              <a:t>район является лидером регионального </a:t>
            </a:r>
            <a:endParaRPr lang="ru-RU" sz="1300" dirty="0" smtClean="0">
              <a:latin typeface="Raleway" panose="020B0604020202020204" charset="-52"/>
            </a:endParaRPr>
          </a:p>
          <a:p>
            <a:pPr algn="ctr"/>
            <a:r>
              <a:rPr lang="ru-RU" sz="1300" dirty="0" smtClean="0">
                <a:latin typeface="Raleway" panose="020B0604020202020204" charset="-52"/>
              </a:rPr>
              <a:t>демографического рейтинга</a:t>
            </a:r>
            <a:endParaRPr lang="ru-RU" sz="1300" dirty="0">
              <a:latin typeface="Raleway" panose="020B0604020202020204" charset="-52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069" y="190483"/>
            <a:ext cx="2401252" cy="720375"/>
          </a:xfrm>
          <a:prstGeom prst="rect">
            <a:avLst/>
          </a:prstGeom>
        </p:spPr>
      </p:pic>
      <p:graphicFrame>
        <p:nvGraphicFramePr>
          <p:cNvPr id="7" name="Диаграмма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24004916"/>
              </p:ext>
            </p:extLst>
          </p:nvPr>
        </p:nvGraphicFramePr>
        <p:xfrm>
          <a:off x="560478" y="2100586"/>
          <a:ext cx="2695074" cy="24995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653307" y="4683493"/>
            <a:ext cx="276382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50" b="1" dirty="0" smtClean="0">
                <a:latin typeface="Raleway" panose="020B0604020202020204" charset="-52"/>
              </a:rPr>
              <a:t>Численность населения, чел</a:t>
            </a:r>
            <a:r>
              <a:rPr lang="ru-RU" sz="1200" b="1" dirty="0" smtClean="0">
                <a:latin typeface="Raleway" panose="020B0604020202020204" charset="-52"/>
              </a:rPr>
              <a:t>.</a:t>
            </a:r>
            <a:endParaRPr lang="ru-RU" sz="1200" b="1" dirty="0">
              <a:latin typeface="Raleway" panose="020B0604020202020204" charset="-52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069264" y="4437273"/>
            <a:ext cx="46679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00" dirty="0" smtClean="0">
                <a:latin typeface="Raleway" panose="020B0604020202020204" charset="-52"/>
              </a:rPr>
              <a:t>2010</a:t>
            </a:r>
            <a:endParaRPr lang="ru-RU" sz="1000" dirty="0">
              <a:latin typeface="Raleway" panose="020B0604020202020204" charset="-52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579646" y="4437273"/>
            <a:ext cx="45557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00" dirty="0" smtClean="0">
                <a:latin typeface="Raleway" panose="020B0604020202020204" charset="-52"/>
              </a:rPr>
              <a:t>2015</a:t>
            </a:r>
            <a:endParaRPr lang="ru-RU" sz="1000" dirty="0">
              <a:latin typeface="Raleway" panose="020B0604020202020204" charset="-52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061605" y="4437273"/>
            <a:ext cx="47641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00" dirty="0" smtClean="0">
                <a:latin typeface="Raleway" panose="020B0604020202020204" charset="-52"/>
              </a:rPr>
              <a:t>2020</a:t>
            </a:r>
            <a:endParaRPr lang="ru-RU" sz="1000" dirty="0">
              <a:latin typeface="Raleway" panose="020B0604020202020204" charset="-52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579558" y="4437272"/>
            <a:ext cx="46519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00" dirty="0" smtClean="0">
                <a:latin typeface="Raleway" panose="020B0604020202020204" charset="-52"/>
              </a:rPr>
              <a:t>2022</a:t>
            </a:r>
            <a:endParaRPr lang="ru-RU" sz="1000" dirty="0">
              <a:latin typeface="Raleway" panose="020B0604020202020204" charset="-52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3985122" y="999160"/>
            <a:ext cx="4988903" cy="36009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200" b="1" dirty="0">
                <a:latin typeface="Raleway" panose="020B0604020202020204" charset="-52"/>
              </a:rPr>
              <a:t>Рекомендации органам местного самоуправления</a:t>
            </a:r>
            <a:r>
              <a:rPr lang="ru-RU" altLang="ru-RU" sz="1200" b="1" dirty="0" smtClean="0">
                <a:latin typeface="Raleway" panose="020B0604020202020204" charset="-52"/>
              </a:rPr>
              <a:t>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200" b="1" dirty="0">
              <a:latin typeface="Raleway" panose="020B0604020202020204" charset="-52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200" dirty="0">
                <a:latin typeface="Raleway" panose="020B0604020202020204" charset="-52"/>
              </a:rPr>
              <a:t>создание в структуре администраций органов, в полномочия которых входит взаимодействие с местным сообществом</a:t>
            </a:r>
            <a:r>
              <a:rPr lang="ru-RU" altLang="ru-RU" sz="1200" dirty="0" smtClean="0">
                <a:latin typeface="Raleway" panose="020B0604020202020204" charset="-52"/>
              </a:rPr>
              <a:t>;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200" dirty="0">
              <a:latin typeface="Raleway" panose="020B0604020202020204" charset="-52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200" dirty="0">
                <a:latin typeface="Raleway" panose="020B0604020202020204" charset="-52"/>
              </a:rPr>
              <a:t>широкое использование современных коммуникационных технологий сервисов</a:t>
            </a:r>
            <a:r>
              <a:rPr lang="ru-RU" altLang="ru-RU" sz="1200" dirty="0" smtClean="0">
                <a:latin typeface="Raleway" panose="020B0604020202020204" charset="-52"/>
              </a:rPr>
              <a:t>;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200" dirty="0">
              <a:latin typeface="Raleway" panose="020B0604020202020204" charset="-52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200" dirty="0">
                <a:latin typeface="Raleway" panose="020B0604020202020204" charset="-52"/>
              </a:rPr>
              <a:t>повышение правовой культуры граждан</a:t>
            </a:r>
            <a:r>
              <a:rPr lang="ru-RU" altLang="ru-RU" sz="1200" dirty="0" smtClean="0">
                <a:latin typeface="Raleway" panose="020B0604020202020204" charset="-52"/>
              </a:rPr>
              <a:t>;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200" dirty="0">
              <a:latin typeface="Raleway" panose="020B0604020202020204" charset="-52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200" dirty="0">
                <a:latin typeface="Raleway" panose="020B0604020202020204" charset="-52"/>
              </a:rPr>
              <a:t>поощрение вариативных форм самоорганизации населения через организацию процесса вовлечения населения в созидательные активности. </a:t>
            </a:r>
            <a:endParaRPr lang="ru-RU" altLang="ru-RU" sz="1200" dirty="0" smtClean="0">
              <a:latin typeface="Raleway" panose="020B0604020202020204" charset="-52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200" dirty="0">
              <a:latin typeface="Raleway" panose="020B0604020202020204" charset="-52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200" dirty="0" smtClean="0">
                <a:latin typeface="Raleway" panose="020B0604020202020204" charset="-52"/>
              </a:rPr>
              <a:t>Дальнейшей </a:t>
            </a:r>
            <a:r>
              <a:rPr lang="ru-RU" altLang="ru-RU" sz="1200" dirty="0">
                <a:latin typeface="Raleway" panose="020B0604020202020204" charset="-52"/>
              </a:rPr>
              <a:t>перспективой содействия местному сообществу может стать реализация образовательных программ для лидеров, их включение в кадровые резервы органов местного самоуправления, организация проектной деятельности местных сообществ</a:t>
            </a:r>
          </a:p>
        </p:txBody>
      </p:sp>
    </p:spTree>
    <p:extLst>
      <p:ext uri="{BB962C8B-B14F-4D97-AF65-F5344CB8AC3E}">
        <p14:creationId xmlns:p14="http://schemas.microsoft.com/office/powerpoint/2010/main" val="344175703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3476628" y="3511222"/>
            <a:ext cx="5400675" cy="1200150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>
              <a:defRPr/>
            </a:pPr>
            <a:r>
              <a:rPr lang="ru-RU" sz="1800" dirty="0">
                <a:solidFill>
                  <a:schemeClr val="bg2"/>
                </a:solidFill>
                <a:latin typeface="Century Gothic" pitchFamily="34" charset="0"/>
              </a:rPr>
              <a:t>Контакты:</a:t>
            </a:r>
          </a:p>
          <a:p>
            <a:pPr algn="r">
              <a:defRPr/>
            </a:pPr>
            <a:r>
              <a:rPr lang="ru-RU" sz="1800" dirty="0">
                <a:solidFill>
                  <a:schemeClr val="bg2"/>
                </a:solidFill>
                <a:latin typeface="Century Gothic" pitchFamily="34" charset="0"/>
              </a:rPr>
              <a:t>Сергей </a:t>
            </a:r>
            <a:r>
              <a:rPr lang="ru-RU" sz="1800" dirty="0" err="1">
                <a:solidFill>
                  <a:schemeClr val="bg2"/>
                </a:solidFill>
                <a:latin typeface="Century Gothic" pitchFamily="34" charset="0"/>
              </a:rPr>
              <a:t>Жестянников</a:t>
            </a:r>
            <a:endParaRPr lang="ru-RU" sz="1800" dirty="0">
              <a:solidFill>
                <a:schemeClr val="bg2"/>
              </a:solidFill>
              <a:latin typeface="Century Gothic" pitchFamily="34" charset="0"/>
            </a:endParaRPr>
          </a:p>
          <a:p>
            <a:pPr algn="r">
              <a:defRPr/>
            </a:pPr>
            <a:r>
              <a:rPr lang="ru-RU" sz="1800" dirty="0">
                <a:solidFill>
                  <a:schemeClr val="bg2"/>
                </a:solidFill>
                <a:latin typeface="Century Gothic" pitchFamily="34" charset="0"/>
              </a:rPr>
              <a:t>8-817-272-15-10</a:t>
            </a:r>
          </a:p>
          <a:p>
            <a:pPr algn="r">
              <a:defRPr/>
            </a:pPr>
            <a:r>
              <a:rPr lang="en-US" sz="1800" dirty="0">
                <a:solidFill>
                  <a:schemeClr val="bg2"/>
                </a:solidFill>
                <a:latin typeface="Century Gothic" pitchFamily="34" charset="0"/>
              </a:rPr>
              <a:t>jestyannikovsg@volraion.ru</a:t>
            </a:r>
            <a:endParaRPr lang="ru-RU" sz="1800" dirty="0">
              <a:solidFill>
                <a:schemeClr val="bg2"/>
              </a:solidFill>
              <a:latin typeface="Century Gothic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196" y="660483"/>
            <a:ext cx="4979549" cy="1493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66074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8" descr="C:\Users\SultanshinaIV\Desktop\86939143bca951b304774484940ab25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6314" y="593692"/>
            <a:ext cx="3123497" cy="4423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051" y="150558"/>
            <a:ext cx="2489061" cy="746718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279758" y="3677609"/>
            <a:ext cx="539655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ru-RU" sz="1800" b="1" dirty="0">
                <a:latin typeface="Raleway" panose="020B0604020202020204" charset="-52"/>
              </a:rPr>
              <a:t>1 место </a:t>
            </a:r>
            <a:r>
              <a:rPr lang="ru-RU" dirty="0" smtClean="0">
                <a:latin typeface="Raleway" panose="020B0604020202020204" charset="-52"/>
              </a:rPr>
              <a:t>в региональном рейтинге </a:t>
            </a:r>
            <a:r>
              <a:rPr lang="ru-RU" dirty="0">
                <a:latin typeface="Raleway" panose="020B0604020202020204" charset="-52"/>
              </a:rPr>
              <a:t>муниципальных районов области </a:t>
            </a:r>
            <a:r>
              <a:rPr lang="ru-RU" dirty="0" smtClean="0">
                <a:latin typeface="Raleway" panose="020B0604020202020204" charset="-52"/>
              </a:rPr>
              <a:t>по результатам </a:t>
            </a:r>
            <a:r>
              <a:rPr lang="ru-RU" dirty="0">
                <a:latin typeface="Raleway" panose="020B0604020202020204" charset="-52"/>
              </a:rPr>
              <a:t>оценки эффективности деятельности органов местного </a:t>
            </a:r>
            <a:r>
              <a:rPr lang="ru-RU" dirty="0" smtClean="0">
                <a:latin typeface="Raleway" panose="020B0604020202020204" charset="-52"/>
              </a:rPr>
              <a:t>самоуправления </a:t>
            </a:r>
          </a:p>
          <a:p>
            <a:pPr eaLnBrk="1" hangingPunct="1">
              <a:defRPr/>
            </a:pPr>
            <a:r>
              <a:rPr lang="ru-RU" dirty="0" smtClean="0">
                <a:latin typeface="Raleway" panose="020B0604020202020204" charset="-52"/>
              </a:rPr>
              <a:t>в </a:t>
            </a:r>
            <a:r>
              <a:rPr lang="ru-RU" dirty="0">
                <a:latin typeface="Raleway" panose="020B0604020202020204" charset="-52"/>
              </a:rPr>
              <a:t>2018-2021 годах 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79758" y="1353509"/>
            <a:ext cx="5396556" cy="21544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latin typeface="Raleway" panose="020B0604020202020204" charset="-52"/>
              </a:rPr>
              <a:t>Вологодский муниципальный округ </a:t>
            </a:r>
          </a:p>
          <a:p>
            <a:r>
              <a:rPr lang="ru-RU" sz="1600" b="1" dirty="0" smtClean="0">
                <a:latin typeface="Raleway" panose="020B0604020202020204" charset="-52"/>
              </a:rPr>
              <a:t>(с 1 июня 2022 года)</a:t>
            </a:r>
          </a:p>
          <a:p>
            <a:endParaRPr lang="ru-RU" dirty="0" smtClean="0">
              <a:latin typeface="Raleway" panose="020B0604020202020204" charset="-52"/>
            </a:endParaRPr>
          </a:p>
          <a:p>
            <a:r>
              <a:rPr lang="ru-RU" sz="1600" b="1" dirty="0" smtClean="0">
                <a:latin typeface="Raleway" panose="020B0604020202020204" charset="-52"/>
              </a:rPr>
              <a:t>53 256 </a:t>
            </a:r>
            <a:r>
              <a:rPr lang="ru-RU" dirty="0" smtClean="0">
                <a:latin typeface="Raleway" panose="020B0604020202020204" charset="-52"/>
              </a:rPr>
              <a:t>жителей</a:t>
            </a:r>
          </a:p>
          <a:p>
            <a:endParaRPr lang="ru-RU" dirty="0" smtClean="0">
              <a:latin typeface="Raleway" panose="020B0604020202020204" charset="-52"/>
            </a:endParaRPr>
          </a:p>
          <a:p>
            <a:r>
              <a:rPr lang="ru-RU" sz="1600" b="1" dirty="0" smtClean="0">
                <a:latin typeface="Raleway" panose="020B0604020202020204" charset="-52"/>
              </a:rPr>
              <a:t>612 </a:t>
            </a:r>
            <a:r>
              <a:rPr lang="ru-RU" dirty="0" smtClean="0">
                <a:latin typeface="Raleway" panose="020B0604020202020204" charset="-52"/>
              </a:rPr>
              <a:t>населенных пунктов</a:t>
            </a:r>
          </a:p>
          <a:p>
            <a:endParaRPr lang="ru-RU" dirty="0" smtClean="0">
              <a:latin typeface="Raleway" panose="020B0604020202020204" charset="-52"/>
            </a:endParaRPr>
          </a:p>
          <a:p>
            <a:r>
              <a:rPr lang="ru-RU" dirty="0" smtClean="0">
                <a:latin typeface="Raleway" panose="020B0604020202020204" charset="-52"/>
              </a:rPr>
              <a:t>Основная экономическая специализация – </a:t>
            </a:r>
          </a:p>
          <a:p>
            <a:r>
              <a:rPr lang="ru-RU" dirty="0" smtClean="0">
                <a:latin typeface="Raleway" panose="020B0604020202020204" charset="-52"/>
              </a:rPr>
              <a:t>сельское хозяйство/промышленное производство</a:t>
            </a:r>
            <a:endParaRPr lang="ru-RU" dirty="0">
              <a:latin typeface="Raleway" panose="020B0604020202020204" charset="-52"/>
            </a:endParaRPr>
          </a:p>
        </p:txBody>
      </p:sp>
      <p:pic>
        <p:nvPicPr>
          <p:cNvPr id="15" name="Picture 6" descr="D:\Users\Начальник управления\Desktop\0007-007-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2817" y="1766644"/>
            <a:ext cx="1093436" cy="10934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30481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3"/>
          <p:cNvSpPr txBox="1">
            <a:spLocks noGrp="1"/>
          </p:cNvSpPr>
          <p:nvPr>
            <p:ph type="ctrTitle"/>
          </p:nvPr>
        </p:nvSpPr>
        <p:spPr>
          <a:xfrm>
            <a:off x="2400984" y="100144"/>
            <a:ext cx="4723906" cy="73909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lvl="0"/>
            <a:r>
              <a:rPr lang="ru-RU" sz="2000" dirty="0" smtClean="0">
                <a:solidFill>
                  <a:schemeClr val="bg2"/>
                </a:solidFill>
              </a:rPr>
              <a:t>Основные характеристики социально-экономического развития территории</a:t>
            </a:r>
            <a:endParaRPr sz="2000" dirty="0">
              <a:solidFill>
                <a:schemeClr val="bg2"/>
              </a:solidFill>
            </a:endParaRPr>
          </a:p>
        </p:txBody>
      </p:sp>
      <p:graphicFrame>
        <p:nvGraphicFramePr>
          <p:cNvPr id="4" name="Диаграмма 3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50077754"/>
              </p:ext>
            </p:extLst>
          </p:nvPr>
        </p:nvGraphicFramePr>
        <p:xfrm>
          <a:off x="114760" y="994448"/>
          <a:ext cx="3013451" cy="172324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4" r:id="rId4" imgW="4511431" imgH="2530059" progId="Excel.Chart.8">
                  <p:embed/>
                </p:oleObj>
              </mc:Choice>
              <mc:Fallback>
                <p:oleObj r:id="rId4" imgW="4511431" imgH="2530059" progId="Excel.Chart.8">
                  <p:embed/>
                  <p:pic>
                    <p:nvPicPr>
                      <p:cNvPr id="4" name="Диаграмма 34"/>
                      <p:cNvPicPr>
                        <a:picLocks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4760" y="994448"/>
                        <a:ext cx="3013451" cy="172324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Диаграмма 2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39204505"/>
              </p:ext>
            </p:extLst>
          </p:nvPr>
        </p:nvGraphicFramePr>
        <p:xfrm>
          <a:off x="5941297" y="2816511"/>
          <a:ext cx="2963441" cy="172930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5" r:id="rId6" imgW="3639627" imgH="2103302" progId="Excel.Chart.8">
                  <p:embed/>
                </p:oleObj>
              </mc:Choice>
              <mc:Fallback>
                <p:oleObj r:id="rId6" imgW="3639627" imgH="2103302" progId="Excel.Chart.8">
                  <p:embed/>
                  <p:pic>
                    <p:nvPicPr>
                      <p:cNvPr id="6" name="Диаграмма 29"/>
                      <p:cNvPicPr>
                        <a:picLocks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41297" y="2816511"/>
                        <a:ext cx="2963441" cy="172930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Box 2"/>
          <p:cNvSpPr txBox="1">
            <a:spLocks noChangeArrowheads="1"/>
          </p:cNvSpPr>
          <p:nvPr/>
        </p:nvSpPr>
        <p:spPr bwMode="auto">
          <a:xfrm>
            <a:off x="5941297" y="4654149"/>
            <a:ext cx="3043949" cy="234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924" b="1" dirty="0">
                <a:solidFill>
                  <a:schemeClr val="bg2"/>
                </a:solidFill>
                <a:latin typeface="+mj-lt"/>
              </a:rPr>
              <a:t>Количество созданных рабочих мест</a:t>
            </a:r>
          </a:p>
        </p:txBody>
      </p:sp>
      <p:sp>
        <p:nvSpPr>
          <p:cNvPr id="8" name="TextBox 1"/>
          <p:cNvSpPr txBox="1">
            <a:spLocks noChangeArrowheads="1"/>
          </p:cNvSpPr>
          <p:nvPr/>
        </p:nvSpPr>
        <p:spPr bwMode="auto">
          <a:xfrm>
            <a:off x="6121327" y="4422786"/>
            <a:ext cx="473075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000" b="1" dirty="0">
                <a:solidFill>
                  <a:schemeClr val="bg2"/>
                </a:solidFill>
                <a:latin typeface="Century Gothic" panose="020B0502020202020204" pitchFamily="34" charset="0"/>
              </a:rPr>
              <a:t>2017</a:t>
            </a:r>
          </a:p>
        </p:txBody>
      </p:sp>
      <p:sp>
        <p:nvSpPr>
          <p:cNvPr id="9" name="TextBox 1"/>
          <p:cNvSpPr txBox="1">
            <a:spLocks noChangeArrowheads="1"/>
          </p:cNvSpPr>
          <p:nvPr/>
        </p:nvSpPr>
        <p:spPr bwMode="auto">
          <a:xfrm>
            <a:off x="6687649" y="4418694"/>
            <a:ext cx="473206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000" b="1" dirty="0" smtClean="0">
                <a:solidFill>
                  <a:schemeClr val="bg2"/>
                </a:solidFill>
                <a:latin typeface="Century Gothic" panose="020B0502020202020204" pitchFamily="34" charset="0"/>
              </a:rPr>
              <a:t>2018</a:t>
            </a:r>
            <a:endParaRPr lang="ru-RU" altLang="ru-RU" sz="1000" b="1" dirty="0">
              <a:solidFill>
                <a:schemeClr val="bg2"/>
              </a:solidFill>
              <a:latin typeface="Century Gothic" panose="020B0502020202020204" pitchFamily="34" charset="0"/>
            </a:endParaRPr>
          </a:p>
        </p:txBody>
      </p:sp>
      <p:sp>
        <p:nvSpPr>
          <p:cNvPr id="10" name="TextBox 1"/>
          <p:cNvSpPr txBox="1">
            <a:spLocks noChangeArrowheads="1"/>
          </p:cNvSpPr>
          <p:nvPr/>
        </p:nvSpPr>
        <p:spPr bwMode="auto">
          <a:xfrm>
            <a:off x="7194906" y="4418693"/>
            <a:ext cx="473206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000" b="1" dirty="0" smtClean="0">
                <a:solidFill>
                  <a:schemeClr val="bg2"/>
                </a:solidFill>
                <a:latin typeface="Century Gothic" panose="020B0502020202020204" pitchFamily="34" charset="0"/>
              </a:rPr>
              <a:t>2019</a:t>
            </a:r>
            <a:endParaRPr lang="ru-RU" altLang="ru-RU" sz="1000" b="1" dirty="0">
              <a:solidFill>
                <a:schemeClr val="bg2"/>
              </a:solidFill>
              <a:latin typeface="Century Gothic" panose="020B0502020202020204" pitchFamily="34" charset="0"/>
            </a:endParaRPr>
          </a:p>
        </p:txBody>
      </p:sp>
      <p:sp>
        <p:nvSpPr>
          <p:cNvPr id="11" name="TextBox 1"/>
          <p:cNvSpPr txBox="1">
            <a:spLocks noChangeArrowheads="1"/>
          </p:cNvSpPr>
          <p:nvPr/>
        </p:nvSpPr>
        <p:spPr bwMode="auto">
          <a:xfrm>
            <a:off x="7702163" y="4414208"/>
            <a:ext cx="473206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000" b="1" dirty="0" smtClean="0">
                <a:solidFill>
                  <a:schemeClr val="bg2"/>
                </a:solidFill>
                <a:latin typeface="Century Gothic" panose="020B0502020202020204" pitchFamily="34" charset="0"/>
              </a:rPr>
              <a:t>2020</a:t>
            </a:r>
            <a:endParaRPr lang="ru-RU" altLang="ru-RU" sz="1000" b="1" dirty="0">
              <a:solidFill>
                <a:schemeClr val="bg2"/>
              </a:solidFill>
              <a:latin typeface="Century Gothic" panose="020B0502020202020204" pitchFamily="34" charset="0"/>
            </a:endParaRPr>
          </a:p>
        </p:txBody>
      </p:sp>
      <p:sp>
        <p:nvSpPr>
          <p:cNvPr id="12" name="TextBox 1"/>
          <p:cNvSpPr txBox="1">
            <a:spLocks noChangeArrowheads="1"/>
          </p:cNvSpPr>
          <p:nvPr/>
        </p:nvSpPr>
        <p:spPr bwMode="auto">
          <a:xfrm>
            <a:off x="8241553" y="4407928"/>
            <a:ext cx="473206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000" b="1" dirty="0" smtClean="0">
                <a:solidFill>
                  <a:schemeClr val="bg2"/>
                </a:solidFill>
                <a:latin typeface="Century Gothic" panose="020B0502020202020204" pitchFamily="34" charset="0"/>
              </a:rPr>
              <a:t>2021</a:t>
            </a:r>
            <a:endParaRPr lang="ru-RU" altLang="ru-RU" sz="1000" b="1" dirty="0">
              <a:solidFill>
                <a:schemeClr val="bg2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2" t="8679" r="2672" b="8542"/>
          <a:stretch>
            <a:fillRect/>
          </a:stretch>
        </p:blipFill>
        <p:spPr bwMode="auto">
          <a:xfrm>
            <a:off x="5941297" y="937449"/>
            <a:ext cx="2923736" cy="1624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142" y="100144"/>
            <a:ext cx="2064419" cy="619325"/>
          </a:xfrm>
          <a:prstGeom prst="rect">
            <a:avLst/>
          </a:prstGeom>
        </p:spPr>
      </p:pic>
      <p:pic>
        <p:nvPicPr>
          <p:cNvPr id="23" name="Picture 4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959" y="2992676"/>
            <a:ext cx="3062185" cy="191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" name="Рисунок 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6798" y="791117"/>
            <a:ext cx="2175912" cy="14499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3123" y="3772317"/>
            <a:ext cx="2360753" cy="12927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6798" y="2275619"/>
            <a:ext cx="2175912" cy="1451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61244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3"/>
          <p:cNvSpPr txBox="1">
            <a:spLocks noGrp="1"/>
          </p:cNvSpPr>
          <p:nvPr>
            <p:ph type="ctrTitle"/>
          </p:nvPr>
        </p:nvSpPr>
        <p:spPr>
          <a:xfrm>
            <a:off x="587004" y="2001428"/>
            <a:ext cx="8023626" cy="489927"/>
          </a:xfrm>
          <a:prstGeom prst="rect">
            <a:avLst/>
          </a:prstGeom>
          <a:solidFill>
            <a:schemeClr val="bg2">
              <a:lumMod val="10000"/>
              <a:lumOff val="90000"/>
            </a:schemeClr>
          </a:solidFill>
          <a:ln>
            <a:solidFill>
              <a:schemeClr val="accent1"/>
            </a:solidFill>
          </a:ln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lvl="0" algn="ctr"/>
            <a:r>
              <a:rPr lang="ru-RU" sz="2400" dirty="0" smtClean="0"/>
              <a:t>Стратегия развития территории</a:t>
            </a:r>
            <a:endParaRPr sz="3200" dirty="0"/>
          </a:p>
        </p:txBody>
      </p:sp>
      <p:sp>
        <p:nvSpPr>
          <p:cNvPr id="9" name="TextBox 8"/>
          <p:cNvSpPr txBox="1"/>
          <p:nvPr/>
        </p:nvSpPr>
        <p:spPr>
          <a:xfrm>
            <a:off x="1286825" y="971697"/>
            <a:ext cx="6621087" cy="30777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Raleway" panose="020B0604020202020204" charset="-52"/>
              </a:rPr>
              <a:t>Стратегические </a:t>
            </a:r>
            <a:r>
              <a:rPr lang="ru-RU" b="1" dirty="0" smtClean="0">
                <a:latin typeface="Raleway" panose="020B0604020202020204" charset="-52"/>
              </a:rPr>
              <a:t>документы федерального </a:t>
            </a:r>
            <a:r>
              <a:rPr lang="ru-RU" b="1" dirty="0" smtClean="0">
                <a:latin typeface="Raleway" panose="020B0604020202020204" charset="-52"/>
              </a:rPr>
              <a:t>и регионального уровня</a:t>
            </a:r>
            <a:endParaRPr lang="ru-RU" b="1" dirty="0">
              <a:latin typeface="Raleway" panose="020B0604020202020204" charset="-52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56540" y="2909569"/>
            <a:ext cx="8020731" cy="40011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latin typeface="Raleway" panose="020B0604020202020204" charset="-52"/>
              </a:rPr>
              <a:t>Местное сообщество</a:t>
            </a:r>
            <a:endParaRPr lang="ru-RU" sz="2000" b="1" dirty="0">
              <a:latin typeface="Raleway" panose="020B0604020202020204" charset="-52"/>
            </a:endParaRPr>
          </a:p>
        </p:txBody>
      </p:sp>
      <p:sp>
        <p:nvSpPr>
          <p:cNvPr id="17" name="Стрелка вниз 16"/>
          <p:cNvSpPr/>
          <p:nvPr/>
        </p:nvSpPr>
        <p:spPr>
          <a:xfrm>
            <a:off x="4060675" y="1648096"/>
            <a:ext cx="849226" cy="299860"/>
          </a:xfrm>
          <a:prstGeom prst="downArrow">
            <a:avLst/>
          </a:prstGeom>
          <a:solidFill>
            <a:schemeClr val="tx2"/>
          </a:solidFill>
          <a:ln w="31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 sz="1176"/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051" y="150558"/>
            <a:ext cx="2489061" cy="74671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286826" y="1273610"/>
            <a:ext cx="6621086" cy="307777"/>
          </a:xfrm>
          <a:prstGeom prst="rect">
            <a:avLst/>
          </a:prstGeom>
          <a:solidFill>
            <a:srgbClr val="FFFFCC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Raleway" panose="020B0604020202020204" charset="-52"/>
              </a:rPr>
              <a:t>Национальные проекты, </a:t>
            </a:r>
            <a:r>
              <a:rPr lang="ru-RU" dirty="0">
                <a:latin typeface="Raleway" panose="020B0604020202020204" charset="-52"/>
              </a:rPr>
              <a:t>федеральные </a:t>
            </a:r>
            <a:r>
              <a:rPr lang="ru-RU" dirty="0" smtClean="0">
                <a:latin typeface="Raleway" panose="020B0604020202020204" charset="-52"/>
              </a:rPr>
              <a:t>программы региональные проекты </a:t>
            </a:r>
            <a:endParaRPr lang="ru-RU" dirty="0">
              <a:latin typeface="Raleway" panose="020B0604020202020204" charset="-52"/>
            </a:endParaRPr>
          </a:p>
        </p:txBody>
      </p:sp>
      <p:sp>
        <p:nvSpPr>
          <p:cNvPr id="3" name="TextBox 2"/>
          <p:cNvSpPr txBox="1"/>
          <p:nvPr/>
        </p:nvSpPr>
        <p:spPr>
          <a:xfrm rot="16200000">
            <a:off x="8172277" y="3507085"/>
            <a:ext cx="500458" cy="27699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ru-RU" sz="1200" dirty="0" smtClean="0">
                <a:latin typeface="Raleway" panose="020B0604020202020204" charset="-52"/>
              </a:rPr>
              <a:t>ТОС</a:t>
            </a:r>
            <a:endParaRPr lang="ru-RU" sz="1200" dirty="0">
              <a:latin typeface="Raleway" panose="020B0604020202020204" charset="-52"/>
            </a:endParaRPr>
          </a:p>
        </p:txBody>
      </p:sp>
      <p:sp>
        <p:nvSpPr>
          <p:cNvPr id="16" name="TextBox 15"/>
          <p:cNvSpPr txBox="1"/>
          <p:nvPr/>
        </p:nvSpPr>
        <p:spPr>
          <a:xfrm rot="16200000">
            <a:off x="246840" y="3720967"/>
            <a:ext cx="896399" cy="276999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ru-RU" sz="1200" dirty="0" smtClean="0">
                <a:latin typeface="Raleway" panose="020B0604020202020204" charset="-52"/>
              </a:rPr>
              <a:t>Старосты</a:t>
            </a:r>
            <a:endParaRPr lang="ru-RU" sz="1200" dirty="0">
              <a:latin typeface="Raleway" panose="020B0604020202020204" charset="-52"/>
            </a:endParaRPr>
          </a:p>
        </p:txBody>
      </p:sp>
      <p:sp>
        <p:nvSpPr>
          <p:cNvPr id="18" name="TextBox 17"/>
          <p:cNvSpPr txBox="1"/>
          <p:nvPr/>
        </p:nvSpPr>
        <p:spPr>
          <a:xfrm rot="16200000">
            <a:off x="2244654" y="3983883"/>
            <a:ext cx="1439818" cy="276999"/>
          </a:xfrm>
          <a:prstGeom prst="rect">
            <a:avLst/>
          </a:prstGeom>
          <a:solidFill>
            <a:srgbClr val="CCFFFF"/>
          </a:solidFill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ru-RU" sz="1200" dirty="0" smtClean="0">
                <a:latin typeface="Raleway" panose="020B0604020202020204" charset="-52"/>
              </a:rPr>
              <a:t>Семейные клубы</a:t>
            </a:r>
            <a:endParaRPr lang="ru-RU" sz="1200" dirty="0">
              <a:latin typeface="Raleway" panose="020B0604020202020204" charset="-52"/>
            </a:endParaRPr>
          </a:p>
        </p:txBody>
      </p:sp>
      <p:sp>
        <p:nvSpPr>
          <p:cNvPr id="20" name="TextBox 19"/>
          <p:cNvSpPr txBox="1"/>
          <p:nvPr/>
        </p:nvSpPr>
        <p:spPr>
          <a:xfrm rot="16200000">
            <a:off x="3441652" y="3807602"/>
            <a:ext cx="1265090" cy="461665"/>
          </a:xfrm>
          <a:prstGeom prst="rect">
            <a:avLst/>
          </a:prstGeom>
          <a:solidFill>
            <a:schemeClr val="tx2"/>
          </a:solidFill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ru-RU" sz="1200" dirty="0" smtClean="0">
                <a:latin typeface="Raleway" panose="020B0604020202020204" charset="-52"/>
              </a:rPr>
              <a:t>Родительские </a:t>
            </a:r>
          </a:p>
          <a:p>
            <a:pPr algn="ctr"/>
            <a:r>
              <a:rPr lang="ru-RU" sz="1200" dirty="0" smtClean="0">
                <a:latin typeface="Raleway" panose="020B0604020202020204" charset="-52"/>
              </a:rPr>
              <a:t>комитеты</a:t>
            </a:r>
            <a:endParaRPr lang="ru-RU" sz="1200" dirty="0">
              <a:latin typeface="Raleway" panose="020B0604020202020204" charset="-52"/>
            </a:endParaRPr>
          </a:p>
        </p:txBody>
      </p:sp>
      <p:sp>
        <p:nvSpPr>
          <p:cNvPr id="22" name="TextBox 21"/>
          <p:cNvSpPr txBox="1"/>
          <p:nvPr/>
        </p:nvSpPr>
        <p:spPr>
          <a:xfrm rot="16200000">
            <a:off x="566949" y="3776911"/>
            <a:ext cx="1192954" cy="461665"/>
          </a:xfrm>
          <a:prstGeom prst="rect">
            <a:avLst/>
          </a:prstGeom>
          <a:solidFill>
            <a:schemeClr val="tx2">
              <a:lumMod val="90000"/>
            </a:schemeClr>
          </a:solidFill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ru-RU" sz="1200" dirty="0" smtClean="0">
                <a:latin typeface="Raleway" panose="020B0604020202020204" charset="-52"/>
              </a:rPr>
              <a:t>Ветеранские </a:t>
            </a:r>
          </a:p>
          <a:p>
            <a:pPr algn="ctr"/>
            <a:r>
              <a:rPr lang="ru-RU" sz="1200" dirty="0" smtClean="0">
                <a:latin typeface="Raleway" panose="020B0604020202020204" charset="-52"/>
              </a:rPr>
              <a:t>организации</a:t>
            </a:r>
            <a:endParaRPr lang="ru-RU" sz="1200" dirty="0">
              <a:latin typeface="Raleway" panose="020B0604020202020204" charset="-52"/>
            </a:endParaRPr>
          </a:p>
        </p:txBody>
      </p:sp>
      <p:sp>
        <p:nvSpPr>
          <p:cNvPr id="23" name="TextBox 22"/>
          <p:cNvSpPr txBox="1"/>
          <p:nvPr/>
        </p:nvSpPr>
        <p:spPr>
          <a:xfrm rot="16200000">
            <a:off x="4001058" y="3815714"/>
            <a:ext cx="1285929" cy="461665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ru-RU" sz="1200" dirty="0" smtClean="0">
                <a:latin typeface="Raleway" panose="020B0604020202020204" charset="-52"/>
              </a:rPr>
              <a:t>Политические </a:t>
            </a:r>
          </a:p>
          <a:p>
            <a:pPr algn="ctr"/>
            <a:r>
              <a:rPr lang="ru-RU" sz="1200" dirty="0" smtClean="0">
                <a:latin typeface="Raleway" panose="020B0604020202020204" charset="-52"/>
              </a:rPr>
              <a:t>партии</a:t>
            </a:r>
            <a:endParaRPr lang="ru-RU" sz="1200" dirty="0">
              <a:latin typeface="Raleway" panose="020B0604020202020204" charset="-52"/>
            </a:endParaRPr>
          </a:p>
        </p:txBody>
      </p:sp>
      <p:sp>
        <p:nvSpPr>
          <p:cNvPr id="24" name="TextBox 23"/>
          <p:cNvSpPr txBox="1"/>
          <p:nvPr/>
        </p:nvSpPr>
        <p:spPr>
          <a:xfrm rot="16200000">
            <a:off x="6521458" y="3832332"/>
            <a:ext cx="1313180" cy="46166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ru-RU" sz="1200" dirty="0" smtClean="0">
                <a:latin typeface="Raleway" panose="020B0604020202020204" charset="-52"/>
              </a:rPr>
              <a:t>Национальные </a:t>
            </a:r>
          </a:p>
          <a:p>
            <a:pPr algn="ctr"/>
            <a:r>
              <a:rPr lang="ru-RU" sz="1200" dirty="0" smtClean="0">
                <a:latin typeface="Raleway" panose="020B0604020202020204" charset="-52"/>
              </a:rPr>
              <a:t>объединения</a:t>
            </a:r>
            <a:endParaRPr lang="ru-RU" sz="1200" dirty="0">
              <a:latin typeface="Raleway" panose="020B0604020202020204" charset="-52"/>
            </a:endParaRPr>
          </a:p>
        </p:txBody>
      </p:sp>
      <p:sp>
        <p:nvSpPr>
          <p:cNvPr id="25" name="TextBox 24"/>
          <p:cNvSpPr txBox="1"/>
          <p:nvPr/>
        </p:nvSpPr>
        <p:spPr>
          <a:xfrm rot="16200000">
            <a:off x="5164400" y="3801234"/>
            <a:ext cx="1042273" cy="276999"/>
          </a:xfrm>
          <a:prstGeom prst="rect">
            <a:avLst/>
          </a:prstGeom>
          <a:solidFill>
            <a:srgbClr val="FFCCFF"/>
          </a:solidFill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ru-RU" sz="1200" dirty="0" smtClean="0">
                <a:latin typeface="Raleway" panose="020B0604020202020204" charset="-52"/>
              </a:rPr>
              <a:t>Женсоветы</a:t>
            </a:r>
            <a:endParaRPr lang="ru-RU" sz="1200" dirty="0">
              <a:latin typeface="Raleway" panose="020B0604020202020204" charset="-52"/>
            </a:endParaRPr>
          </a:p>
        </p:txBody>
      </p:sp>
      <p:sp>
        <p:nvSpPr>
          <p:cNvPr id="26" name="TextBox 25"/>
          <p:cNvSpPr txBox="1"/>
          <p:nvPr/>
        </p:nvSpPr>
        <p:spPr>
          <a:xfrm rot="16200000">
            <a:off x="5544411" y="3801235"/>
            <a:ext cx="1059906" cy="276999"/>
          </a:xfrm>
          <a:prstGeom prst="rect">
            <a:avLst/>
          </a:prstGeom>
          <a:solidFill>
            <a:srgbClr val="FFFFCC"/>
          </a:solidFill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ru-RU" sz="1200" dirty="0" smtClean="0">
                <a:latin typeface="Raleway" panose="020B0604020202020204" charset="-52"/>
              </a:rPr>
              <a:t>Профсоюзы</a:t>
            </a:r>
            <a:endParaRPr lang="ru-RU" sz="1200" dirty="0">
              <a:latin typeface="Raleway" panose="020B0604020202020204" charset="-52"/>
            </a:endParaRPr>
          </a:p>
        </p:txBody>
      </p:sp>
      <p:sp>
        <p:nvSpPr>
          <p:cNvPr id="27" name="TextBox 26"/>
          <p:cNvSpPr txBox="1"/>
          <p:nvPr/>
        </p:nvSpPr>
        <p:spPr>
          <a:xfrm rot="16200000">
            <a:off x="1932305" y="3718424"/>
            <a:ext cx="1093568" cy="46166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ru-RU" sz="1200" dirty="0" smtClean="0">
                <a:latin typeface="Raleway" panose="020B0604020202020204" charset="-52"/>
              </a:rPr>
              <a:t>Бизнес- </a:t>
            </a:r>
          </a:p>
          <a:p>
            <a:pPr algn="ctr"/>
            <a:r>
              <a:rPr lang="ru-RU" sz="1200" dirty="0" smtClean="0">
                <a:latin typeface="Raleway" panose="020B0604020202020204" charset="-52"/>
              </a:rPr>
              <a:t>сообщество</a:t>
            </a:r>
            <a:endParaRPr lang="ru-RU" sz="1200" dirty="0">
              <a:latin typeface="Raleway" panose="020B0604020202020204" charset="-52"/>
            </a:endParaRPr>
          </a:p>
        </p:txBody>
      </p:sp>
      <p:sp>
        <p:nvSpPr>
          <p:cNvPr id="28" name="TextBox 27"/>
          <p:cNvSpPr txBox="1"/>
          <p:nvPr/>
        </p:nvSpPr>
        <p:spPr>
          <a:xfrm rot="16200000">
            <a:off x="7704010" y="3599257"/>
            <a:ext cx="684804" cy="276999"/>
          </a:xfrm>
          <a:prstGeom prst="rect">
            <a:avLst/>
          </a:prstGeom>
          <a:solidFill>
            <a:srgbClr val="FFFFCC"/>
          </a:solidFill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ru-RU" sz="1200" dirty="0" smtClean="0">
                <a:latin typeface="Raleway" panose="020B0604020202020204" charset="-52"/>
              </a:rPr>
              <a:t>Фонды</a:t>
            </a:r>
            <a:endParaRPr lang="ru-RU" sz="1200" dirty="0">
              <a:latin typeface="Raleway" panose="020B0604020202020204" charset="-52"/>
            </a:endParaRPr>
          </a:p>
        </p:txBody>
      </p:sp>
      <p:sp>
        <p:nvSpPr>
          <p:cNvPr id="29" name="TextBox 28"/>
          <p:cNvSpPr txBox="1"/>
          <p:nvPr/>
        </p:nvSpPr>
        <p:spPr>
          <a:xfrm rot="16200000">
            <a:off x="1151826" y="3750419"/>
            <a:ext cx="1327607" cy="646331"/>
          </a:xfrm>
          <a:prstGeom prst="rect">
            <a:avLst/>
          </a:prstGeom>
          <a:solidFill>
            <a:srgbClr val="FFFFCC"/>
          </a:solidFill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ru-RU" sz="1200" dirty="0" smtClean="0">
                <a:latin typeface="Raleway" panose="020B0604020202020204" charset="-52"/>
              </a:rPr>
              <a:t>Детские </a:t>
            </a:r>
          </a:p>
          <a:p>
            <a:pPr algn="ctr"/>
            <a:r>
              <a:rPr lang="ru-RU" sz="1200" dirty="0" smtClean="0">
                <a:latin typeface="Raleway" panose="020B0604020202020204" charset="-52"/>
              </a:rPr>
              <a:t>общественные </a:t>
            </a:r>
          </a:p>
          <a:p>
            <a:pPr algn="ctr"/>
            <a:r>
              <a:rPr lang="ru-RU" sz="1200" dirty="0" smtClean="0">
                <a:latin typeface="Raleway" panose="020B0604020202020204" charset="-52"/>
              </a:rPr>
              <a:t>организации</a:t>
            </a:r>
            <a:endParaRPr lang="ru-RU" sz="1200" dirty="0">
              <a:latin typeface="Raleway" panose="020B0604020202020204" charset="-52"/>
            </a:endParaRPr>
          </a:p>
        </p:txBody>
      </p:sp>
      <p:sp>
        <p:nvSpPr>
          <p:cNvPr id="30" name="TextBox 29"/>
          <p:cNvSpPr txBox="1"/>
          <p:nvPr/>
        </p:nvSpPr>
        <p:spPr>
          <a:xfrm rot="16200000">
            <a:off x="4592640" y="3790284"/>
            <a:ext cx="1213794" cy="461665"/>
          </a:xfrm>
          <a:prstGeom prst="rect">
            <a:avLst/>
          </a:prstGeom>
          <a:solidFill>
            <a:srgbClr val="FFFFCC"/>
          </a:solidFill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ru-RU" sz="1200" dirty="0" smtClean="0">
                <a:latin typeface="Raleway" panose="020B0604020202020204" charset="-52"/>
              </a:rPr>
              <a:t>Молодежные </a:t>
            </a:r>
          </a:p>
          <a:p>
            <a:pPr algn="ctr"/>
            <a:r>
              <a:rPr lang="ru-RU" sz="1200" dirty="0" smtClean="0">
                <a:latin typeface="Raleway" panose="020B0604020202020204" charset="-52"/>
              </a:rPr>
              <a:t>активы</a:t>
            </a:r>
            <a:endParaRPr lang="ru-RU" sz="1200" dirty="0">
              <a:latin typeface="Raleway" panose="020B0604020202020204" charset="-52"/>
            </a:endParaRPr>
          </a:p>
        </p:txBody>
      </p:sp>
      <p:sp>
        <p:nvSpPr>
          <p:cNvPr id="31" name="TextBox 30"/>
          <p:cNvSpPr txBox="1"/>
          <p:nvPr/>
        </p:nvSpPr>
        <p:spPr>
          <a:xfrm rot="16200000">
            <a:off x="5980800" y="3765715"/>
            <a:ext cx="1188146" cy="461665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ru-RU" sz="1200" dirty="0" smtClean="0">
                <a:latin typeface="Raleway" panose="020B0604020202020204" charset="-52"/>
              </a:rPr>
              <a:t>Религиозные </a:t>
            </a:r>
          </a:p>
          <a:p>
            <a:pPr algn="ctr"/>
            <a:r>
              <a:rPr lang="ru-RU" sz="1200" dirty="0" smtClean="0">
                <a:latin typeface="Raleway" panose="020B0604020202020204" charset="-52"/>
              </a:rPr>
              <a:t>организации</a:t>
            </a:r>
            <a:endParaRPr lang="ru-RU" sz="1200" dirty="0">
              <a:latin typeface="Raleway" panose="020B0604020202020204" charset="-52"/>
            </a:endParaRPr>
          </a:p>
        </p:txBody>
      </p:sp>
      <p:sp>
        <p:nvSpPr>
          <p:cNvPr id="32" name="TextBox 31"/>
          <p:cNvSpPr txBox="1"/>
          <p:nvPr/>
        </p:nvSpPr>
        <p:spPr>
          <a:xfrm rot="16200000">
            <a:off x="2805827" y="3809890"/>
            <a:ext cx="1290738" cy="46166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ru-RU" sz="1200" dirty="0" smtClean="0">
                <a:latin typeface="Raleway" panose="020B0604020202020204" charset="-52"/>
              </a:rPr>
              <a:t>Волонтерские </a:t>
            </a:r>
          </a:p>
          <a:p>
            <a:pPr algn="ctr"/>
            <a:r>
              <a:rPr lang="ru-RU" sz="1200" dirty="0" smtClean="0">
                <a:latin typeface="Raleway" panose="020B0604020202020204" charset="-52"/>
              </a:rPr>
              <a:t>организации</a:t>
            </a:r>
            <a:endParaRPr lang="ru-RU" sz="1200" dirty="0">
              <a:latin typeface="Raleway" panose="020B0604020202020204" charset="-52"/>
            </a:endParaRPr>
          </a:p>
        </p:txBody>
      </p:sp>
      <p:sp>
        <p:nvSpPr>
          <p:cNvPr id="33" name="Стрелка вниз 32"/>
          <p:cNvSpPr/>
          <p:nvPr/>
        </p:nvSpPr>
        <p:spPr>
          <a:xfrm rot="10800000">
            <a:off x="4060675" y="2543723"/>
            <a:ext cx="849226" cy="299860"/>
          </a:xfrm>
          <a:prstGeom prst="downArrow">
            <a:avLst/>
          </a:prstGeom>
          <a:solidFill>
            <a:schemeClr val="tx2"/>
          </a:solidFill>
          <a:ln w="31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 sz="1176"/>
          </a:p>
        </p:txBody>
      </p:sp>
      <p:sp>
        <p:nvSpPr>
          <p:cNvPr id="34" name="TextBox 33"/>
          <p:cNvSpPr txBox="1"/>
          <p:nvPr/>
        </p:nvSpPr>
        <p:spPr>
          <a:xfrm rot="16200000">
            <a:off x="7039377" y="3892149"/>
            <a:ext cx="1261884" cy="27699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ru-RU" sz="1200" dirty="0" smtClean="0">
                <a:latin typeface="Raleway" panose="020B0604020202020204" charset="-52"/>
              </a:rPr>
              <a:t>Товарищества</a:t>
            </a:r>
            <a:endParaRPr lang="ru-RU" sz="1200" dirty="0">
              <a:latin typeface="Raleway" panose="020B060402020202020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4985628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701" y="108055"/>
            <a:ext cx="2489061" cy="746718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5144523" y="4137995"/>
            <a:ext cx="366413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200" dirty="0">
                <a:latin typeface="Raleway" panose="020B0604020202020204" charset="-52"/>
              </a:rPr>
              <a:t>Полномочия территориальных органов:</a:t>
            </a:r>
          </a:p>
          <a:p>
            <a:pPr marL="171450" indent="-171450" eaLnBrk="1" hangingPunct="1">
              <a:spcBef>
                <a:spcPct val="0"/>
              </a:spcBef>
              <a:buFont typeface="Wingdings" panose="05000000000000000000" pitchFamily="2" charset="2"/>
              <a:buChar char="ü"/>
            </a:pPr>
            <a:r>
              <a:rPr lang="ru-RU" altLang="ru-RU" sz="1200" dirty="0" smtClean="0">
                <a:latin typeface="Raleway" panose="020B0604020202020204" charset="-52"/>
              </a:rPr>
              <a:t>благоустройство;</a:t>
            </a:r>
            <a:endParaRPr lang="ru-RU" altLang="ru-RU" sz="1200" dirty="0">
              <a:latin typeface="Raleway" panose="020B0604020202020204" charset="-52"/>
            </a:endParaRPr>
          </a:p>
          <a:p>
            <a:pPr marL="171450" indent="-171450" eaLnBrk="1" hangingPunct="1">
              <a:spcBef>
                <a:spcPct val="0"/>
              </a:spcBef>
              <a:buFont typeface="Wingdings" panose="05000000000000000000" pitchFamily="2" charset="2"/>
              <a:buChar char="ü"/>
            </a:pPr>
            <a:r>
              <a:rPr lang="ru-RU" altLang="ru-RU" sz="1200" dirty="0">
                <a:latin typeface="Raleway" panose="020B0604020202020204" charset="-52"/>
              </a:rPr>
              <a:t>участие в реализации Стратегии </a:t>
            </a:r>
            <a:r>
              <a:rPr lang="ru-RU" altLang="ru-RU" sz="1200" dirty="0" smtClean="0">
                <a:latin typeface="Raleway" panose="020B0604020202020204" charset="-52"/>
              </a:rPr>
              <a:t>округа</a:t>
            </a:r>
            <a:endParaRPr lang="ru-RU" altLang="ru-RU" sz="1200" dirty="0">
              <a:latin typeface="Raleway" panose="020B0604020202020204" charset="-52"/>
            </a:endParaRPr>
          </a:p>
          <a:p>
            <a:pPr marL="171450" indent="-171450" eaLnBrk="1" hangingPunct="1">
              <a:spcBef>
                <a:spcPct val="0"/>
              </a:spcBef>
              <a:buFont typeface="Wingdings" panose="05000000000000000000" pitchFamily="2" charset="2"/>
              <a:buChar char="ü"/>
            </a:pPr>
            <a:r>
              <a:rPr lang="ru-RU" altLang="ru-RU" sz="1200" dirty="0">
                <a:latin typeface="Raleway" panose="020B0604020202020204" charset="-52"/>
              </a:rPr>
              <a:t>работа с местным сообществом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287020" y="108055"/>
            <a:ext cx="267573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Raleway" panose="020B0604020202020204" charset="-52"/>
              </a:rPr>
              <a:t>Модель управления округом</a:t>
            </a:r>
            <a:endParaRPr lang="ru-RU" dirty="0">
              <a:latin typeface="Raleway" panose="020B0604020202020204" charset="-52"/>
            </a:endParaRPr>
          </a:p>
        </p:txBody>
      </p:sp>
      <p:sp>
        <p:nvSpPr>
          <p:cNvPr id="8" name="Прямоугольник 8215"/>
          <p:cNvSpPr>
            <a:spLocks noChangeArrowheads="1"/>
          </p:cNvSpPr>
          <p:nvPr/>
        </p:nvSpPr>
        <p:spPr bwMode="auto">
          <a:xfrm>
            <a:off x="195878" y="3042901"/>
            <a:ext cx="3826108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200" dirty="0">
                <a:solidFill>
                  <a:schemeClr val="bg2"/>
                </a:solidFill>
                <a:latin typeface="Raleway" panose="020B0604020202020204" charset="-52"/>
              </a:rPr>
              <a:t>Основные </a:t>
            </a:r>
            <a:r>
              <a:rPr lang="ru-RU" altLang="ru-RU" sz="1200" dirty="0" smtClean="0">
                <a:solidFill>
                  <a:schemeClr val="bg2"/>
                </a:solidFill>
                <a:latin typeface="Raleway" panose="020B0604020202020204" charset="-52"/>
              </a:rPr>
              <a:t>направления работы с местным сообществом: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200" dirty="0" smtClean="0">
              <a:solidFill>
                <a:schemeClr val="bg2"/>
              </a:solidFill>
              <a:latin typeface="Raleway" panose="020B0604020202020204" charset="-52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200" dirty="0" smtClean="0">
                <a:solidFill>
                  <a:schemeClr val="bg2"/>
                </a:solidFill>
                <a:latin typeface="Raleway" panose="020B0604020202020204" charset="-52"/>
              </a:rPr>
              <a:t>создание </a:t>
            </a:r>
            <a:r>
              <a:rPr lang="ru-RU" altLang="ru-RU" sz="1200" dirty="0">
                <a:solidFill>
                  <a:schemeClr val="bg2"/>
                </a:solidFill>
                <a:latin typeface="Raleway" panose="020B0604020202020204" charset="-52"/>
              </a:rPr>
              <a:t>и поддержка </a:t>
            </a:r>
            <a:r>
              <a:rPr lang="ru-RU" altLang="ru-RU" sz="1200" dirty="0" smtClean="0">
                <a:solidFill>
                  <a:schemeClr val="bg2"/>
                </a:solidFill>
                <a:latin typeface="Raleway" panose="020B0604020202020204" charset="-52"/>
              </a:rPr>
              <a:t>ТОС и </a:t>
            </a:r>
            <a:r>
              <a:rPr lang="ru-RU" altLang="ru-RU" sz="1200" dirty="0">
                <a:solidFill>
                  <a:schemeClr val="bg2"/>
                </a:solidFill>
                <a:latin typeface="Raleway" panose="020B0604020202020204" charset="-52"/>
              </a:rPr>
              <a:t>института старост</a:t>
            </a:r>
            <a:r>
              <a:rPr lang="ru-RU" altLang="ru-RU" sz="1200" dirty="0" smtClean="0">
                <a:solidFill>
                  <a:schemeClr val="bg2"/>
                </a:solidFill>
                <a:latin typeface="Raleway" panose="020B0604020202020204" charset="-52"/>
              </a:rPr>
              <a:t>;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200" dirty="0" smtClean="0">
              <a:solidFill>
                <a:schemeClr val="bg2"/>
              </a:solidFill>
              <a:latin typeface="Raleway" panose="020B0604020202020204" charset="-52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200" dirty="0" smtClean="0">
                <a:solidFill>
                  <a:schemeClr val="bg2"/>
                </a:solidFill>
                <a:latin typeface="Raleway" panose="020B0604020202020204" charset="-52"/>
              </a:rPr>
              <a:t>поддержка </a:t>
            </a:r>
            <a:r>
              <a:rPr lang="ru-RU" altLang="ru-RU" sz="1200" dirty="0">
                <a:solidFill>
                  <a:schemeClr val="bg2"/>
                </a:solidFill>
                <a:latin typeface="Raleway" panose="020B0604020202020204" charset="-52"/>
              </a:rPr>
              <a:t>некоммерческих организаций</a:t>
            </a:r>
            <a:r>
              <a:rPr lang="ru-RU" altLang="ru-RU" sz="1200" dirty="0" smtClean="0">
                <a:solidFill>
                  <a:schemeClr val="bg2"/>
                </a:solidFill>
                <a:latin typeface="Raleway" panose="020B0604020202020204" charset="-52"/>
              </a:rPr>
              <a:t>;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200" dirty="0">
              <a:solidFill>
                <a:schemeClr val="bg2"/>
              </a:solidFill>
              <a:latin typeface="Raleway" panose="020B0604020202020204" charset="-52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200" dirty="0" smtClean="0">
                <a:solidFill>
                  <a:schemeClr val="bg2"/>
                </a:solidFill>
                <a:latin typeface="Raleway" panose="020B0604020202020204" charset="-52"/>
              </a:rPr>
              <a:t>стимулирование </a:t>
            </a:r>
            <a:r>
              <a:rPr lang="ru-RU" altLang="ru-RU" sz="1200" dirty="0">
                <a:solidFill>
                  <a:schemeClr val="bg2"/>
                </a:solidFill>
                <a:latin typeface="Raleway" panose="020B0604020202020204" charset="-52"/>
              </a:rPr>
              <a:t>проектных инициатив граждан и объединений, в том числе в рамках «народного» бюджетирования  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195877" y="1391002"/>
            <a:ext cx="3514083" cy="1200329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200" dirty="0" smtClean="0">
                <a:latin typeface="Raleway" panose="020B0604020202020204" charset="-52"/>
              </a:rPr>
              <a:t>Поиск </a:t>
            </a:r>
            <a:r>
              <a:rPr lang="ru-RU" altLang="ru-RU" sz="1200" dirty="0">
                <a:latin typeface="Raleway" panose="020B0604020202020204" charset="-52"/>
              </a:rPr>
              <a:t>экономико-правовых и организационных решений, позволяющих органам власти создать условия для адаптации местного сообщества к переменам, используя различные практики стимулирования самоорганизации граждан</a:t>
            </a:r>
          </a:p>
        </p:txBody>
      </p:sp>
      <p:sp>
        <p:nvSpPr>
          <p:cNvPr id="11" name="Стрелка вниз 10"/>
          <p:cNvSpPr/>
          <p:nvPr/>
        </p:nvSpPr>
        <p:spPr>
          <a:xfrm rot="16200000">
            <a:off x="3421030" y="1796400"/>
            <a:ext cx="1282985" cy="472188"/>
          </a:xfrm>
          <a:prstGeom prst="downArrow">
            <a:avLst/>
          </a:prstGeom>
          <a:solidFill>
            <a:schemeClr val="tx2"/>
          </a:solidFill>
          <a:ln w="31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 sz="1176"/>
          </a:p>
        </p:txBody>
      </p:sp>
      <p:sp>
        <p:nvSpPr>
          <p:cNvPr id="12" name="Стрелка вниз 11"/>
          <p:cNvSpPr/>
          <p:nvPr/>
        </p:nvSpPr>
        <p:spPr>
          <a:xfrm>
            <a:off x="1407928" y="2673987"/>
            <a:ext cx="811896" cy="286258"/>
          </a:xfrm>
          <a:prstGeom prst="downArrow">
            <a:avLst/>
          </a:prstGeom>
          <a:solidFill>
            <a:schemeClr val="tx2"/>
          </a:solidFill>
          <a:ln w="31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 sz="1176"/>
          </a:p>
        </p:txBody>
      </p:sp>
      <p:sp>
        <p:nvSpPr>
          <p:cNvPr id="5" name="TextBox 4"/>
          <p:cNvSpPr txBox="1"/>
          <p:nvPr/>
        </p:nvSpPr>
        <p:spPr>
          <a:xfrm>
            <a:off x="5976311" y="523930"/>
            <a:ext cx="1297150" cy="307777"/>
          </a:xfrm>
          <a:prstGeom prst="rect">
            <a:avLst/>
          </a:prstGeom>
          <a:solidFill>
            <a:srgbClr val="CCFFFF"/>
          </a:solidFill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Raleway" panose="020B0604020202020204" charset="-52"/>
              </a:rPr>
              <a:t>Глава округа</a:t>
            </a:r>
            <a:endParaRPr lang="ru-RU" dirty="0">
              <a:latin typeface="Raleway" panose="020B0604020202020204" charset="-52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557767" y="1333700"/>
            <a:ext cx="2420549" cy="46166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200" dirty="0" smtClean="0">
                <a:latin typeface="Raleway" panose="020B0604020202020204" charset="-52"/>
              </a:rPr>
              <a:t>Управление территориального развития</a:t>
            </a:r>
            <a:endParaRPr lang="ru-RU" sz="1200" dirty="0">
              <a:latin typeface="Raleway" panose="020B0604020202020204" charset="-52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102066" y="1426128"/>
            <a:ext cx="1672329" cy="101566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200" dirty="0" smtClean="0">
                <a:latin typeface="Raleway" panose="020B0604020202020204" charset="-52"/>
              </a:rPr>
              <a:t>Управление </a:t>
            </a:r>
          </a:p>
          <a:p>
            <a:pPr algn="ctr"/>
            <a:r>
              <a:rPr lang="ru-RU" sz="1200" dirty="0" smtClean="0">
                <a:latin typeface="Raleway" panose="020B0604020202020204" charset="-52"/>
              </a:rPr>
              <a:t>по работе с институтами гражданского общества</a:t>
            </a:r>
            <a:endParaRPr lang="ru-RU" sz="1200" dirty="0">
              <a:latin typeface="Raleway" panose="020B0604020202020204" charset="-52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102065" y="2539946"/>
            <a:ext cx="1672329" cy="646331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200" dirty="0" smtClean="0">
                <a:latin typeface="Raleway" panose="020B0604020202020204" charset="-52"/>
              </a:rPr>
              <a:t>Муниципальный центр информации </a:t>
            </a:r>
          </a:p>
          <a:p>
            <a:pPr algn="ctr"/>
            <a:r>
              <a:rPr lang="ru-RU" sz="1200" dirty="0" smtClean="0">
                <a:latin typeface="Raleway" panose="020B0604020202020204" charset="-52"/>
              </a:rPr>
              <a:t>и аналитики</a:t>
            </a:r>
            <a:endParaRPr lang="ru-RU" sz="1200" dirty="0">
              <a:latin typeface="Raleway" panose="020B0604020202020204" charset="-52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556751" y="948397"/>
            <a:ext cx="4219208" cy="276999"/>
          </a:xfrm>
          <a:prstGeom prst="rect">
            <a:avLst/>
          </a:prstGeom>
          <a:solidFill>
            <a:srgbClr val="FFFFCC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200" dirty="0" smtClean="0">
                <a:latin typeface="Raleway" panose="020B0604020202020204" charset="-52"/>
              </a:rPr>
              <a:t>Функциональный блок «Развитие территорий»</a:t>
            </a:r>
            <a:endParaRPr lang="ru-RU" sz="1200" dirty="0">
              <a:latin typeface="Raleway" panose="020B0604020202020204" charset="-52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556751" y="1937660"/>
            <a:ext cx="2421565" cy="26161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100" dirty="0" smtClean="0">
                <a:latin typeface="Raleway" panose="020B0604020202020204" charset="-52"/>
              </a:rPr>
              <a:t>Территориальное управление 1</a:t>
            </a:r>
            <a:endParaRPr lang="ru-RU" sz="1100" dirty="0">
              <a:latin typeface="Raleway" panose="020B0604020202020204" charset="-52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556751" y="2305676"/>
            <a:ext cx="2419840" cy="26161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100" dirty="0" smtClean="0">
                <a:latin typeface="Raleway" panose="020B0604020202020204" charset="-52"/>
              </a:rPr>
              <a:t>Территориальное управление 2</a:t>
            </a:r>
            <a:endParaRPr lang="ru-RU" sz="1100" dirty="0">
              <a:latin typeface="Raleway" panose="020B0604020202020204" charset="-52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556751" y="2656378"/>
            <a:ext cx="2419840" cy="26161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100" dirty="0" smtClean="0">
                <a:latin typeface="Raleway" panose="020B0604020202020204" charset="-52"/>
              </a:rPr>
              <a:t>Территориальное управление 3</a:t>
            </a:r>
            <a:endParaRPr lang="ru-RU" sz="1100" dirty="0">
              <a:latin typeface="Raleway" panose="020B0604020202020204" charset="-52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556751" y="3003510"/>
            <a:ext cx="2419840" cy="26161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100" dirty="0" smtClean="0">
                <a:latin typeface="Raleway" panose="020B0604020202020204" charset="-52"/>
              </a:rPr>
              <a:t>Территориальное управление 4</a:t>
            </a:r>
            <a:endParaRPr lang="ru-RU" sz="1100" dirty="0">
              <a:latin typeface="Raleway" panose="020B0604020202020204" charset="-52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555186" y="3715817"/>
            <a:ext cx="4219208" cy="307777"/>
          </a:xfrm>
          <a:prstGeom prst="rect">
            <a:avLst/>
          </a:prstGeom>
          <a:solidFill>
            <a:srgbClr val="CCFFFF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Raleway" panose="020B0604020202020204" charset="-52"/>
              </a:rPr>
              <a:t>МЕСТНЫЕ СООБЩЕСТВА</a:t>
            </a:r>
            <a:endParaRPr lang="ru-RU" dirty="0">
              <a:latin typeface="Raleway" panose="020B0604020202020204" charset="-52"/>
            </a:endParaRPr>
          </a:p>
        </p:txBody>
      </p:sp>
      <p:sp>
        <p:nvSpPr>
          <p:cNvPr id="21" name="Стрелка вниз 20"/>
          <p:cNvSpPr/>
          <p:nvPr/>
        </p:nvSpPr>
        <p:spPr>
          <a:xfrm rot="10800000">
            <a:off x="5229457" y="3347801"/>
            <a:ext cx="849226" cy="299860"/>
          </a:xfrm>
          <a:prstGeom prst="downArrow">
            <a:avLst/>
          </a:prstGeom>
          <a:solidFill>
            <a:schemeClr val="tx2"/>
          </a:solidFill>
          <a:ln w="31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 sz="1176"/>
          </a:p>
        </p:txBody>
      </p:sp>
      <p:sp>
        <p:nvSpPr>
          <p:cNvPr id="22" name="Стрелка вниз 21"/>
          <p:cNvSpPr/>
          <p:nvPr/>
        </p:nvSpPr>
        <p:spPr>
          <a:xfrm rot="10800000">
            <a:off x="7513616" y="3347801"/>
            <a:ext cx="849226" cy="299860"/>
          </a:xfrm>
          <a:prstGeom prst="downArrow">
            <a:avLst/>
          </a:prstGeom>
          <a:solidFill>
            <a:schemeClr val="tx2"/>
          </a:solidFill>
          <a:ln w="31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 sz="1176"/>
          </a:p>
        </p:txBody>
      </p:sp>
    </p:spTree>
    <p:extLst>
      <p:ext uri="{BB962C8B-B14F-4D97-AF65-F5344CB8AC3E}">
        <p14:creationId xmlns:p14="http://schemas.microsoft.com/office/powerpoint/2010/main" val="242048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1698653" y="1027275"/>
            <a:ext cx="625016" cy="380610"/>
          </a:xfrm>
        </p:spPr>
        <p:txBody>
          <a:bodyPr>
            <a:noAutofit/>
          </a:bodyPr>
          <a:lstStyle/>
          <a:p>
            <a:r>
              <a:rPr lang="ru-RU" sz="1600" dirty="0" smtClean="0"/>
              <a:t>ТОС</a:t>
            </a:r>
            <a:endParaRPr lang="ru-RU" sz="1600" dirty="0"/>
          </a:p>
        </p:txBody>
      </p:sp>
      <p:sp>
        <p:nvSpPr>
          <p:cNvPr id="13" name="Прямоугольник 1"/>
          <p:cNvSpPr>
            <a:spLocks noChangeArrowheads="1"/>
          </p:cNvSpPr>
          <p:nvPr/>
        </p:nvSpPr>
        <p:spPr bwMode="auto">
          <a:xfrm>
            <a:off x="196556" y="1423564"/>
            <a:ext cx="3883316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200" dirty="0" smtClean="0">
                <a:solidFill>
                  <a:schemeClr val="bg2"/>
                </a:solidFill>
                <a:latin typeface="Raleway" panose="020B0604020202020204" charset="-52"/>
              </a:rPr>
              <a:t>С 2023 года -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200" dirty="0" smtClean="0">
                <a:solidFill>
                  <a:schemeClr val="bg2"/>
                </a:solidFill>
                <a:latin typeface="Raleway" panose="020B0604020202020204" charset="-52"/>
              </a:rPr>
              <a:t>конкурсный </a:t>
            </a:r>
            <a:r>
              <a:rPr lang="ru-RU" altLang="ru-RU" sz="1200" dirty="0">
                <a:solidFill>
                  <a:schemeClr val="bg2"/>
                </a:solidFill>
                <a:latin typeface="Raleway" panose="020B0604020202020204" charset="-52"/>
              </a:rPr>
              <a:t>отбор проектов ТОС для предоставления субсидий местного </a:t>
            </a:r>
            <a:r>
              <a:rPr lang="ru-RU" altLang="ru-RU" sz="1200" dirty="0" smtClean="0">
                <a:solidFill>
                  <a:schemeClr val="bg2"/>
                </a:solidFill>
                <a:latin typeface="Raleway" panose="020B0604020202020204" charset="-52"/>
              </a:rPr>
              <a:t>бюджета;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200" dirty="0" smtClean="0">
                <a:solidFill>
                  <a:schemeClr val="bg2"/>
                </a:solidFill>
                <a:latin typeface="Raleway" panose="020B0604020202020204" charset="-52"/>
              </a:rPr>
              <a:t>создание </a:t>
            </a:r>
            <a:r>
              <a:rPr lang="ru-RU" altLang="ru-RU" sz="1200" dirty="0">
                <a:solidFill>
                  <a:schemeClr val="bg2"/>
                </a:solidFill>
                <a:latin typeface="Raleway" panose="020B0604020202020204" charset="-52"/>
              </a:rPr>
              <a:t>Ассоциации ТОС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2392215" y="935157"/>
            <a:ext cx="145101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200" dirty="0" smtClean="0">
                <a:solidFill>
                  <a:schemeClr val="bg2"/>
                </a:solidFill>
                <a:latin typeface="Raleway" panose="020B0604020202020204" charset="-52"/>
              </a:rPr>
              <a:t>2020 </a:t>
            </a:r>
            <a:r>
              <a:rPr lang="ru-RU" altLang="ru-RU" sz="1200" dirty="0">
                <a:solidFill>
                  <a:schemeClr val="bg2"/>
                </a:solidFill>
                <a:latin typeface="Raleway" panose="020B0604020202020204" charset="-52"/>
              </a:rPr>
              <a:t>год </a:t>
            </a:r>
            <a:r>
              <a:rPr lang="ru-RU" altLang="ru-RU" sz="1200" dirty="0" smtClean="0">
                <a:solidFill>
                  <a:schemeClr val="bg2"/>
                </a:solidFill>
                <a:latin typeface="Raleway" panose="020B0604020202020204" charset="-52"/>
              </a:rPr>
              <a:t>– 2 ТОС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200" dirty="0" smtClean="0">
                <a:solidFill>
                  <a:schemeClr val="bg2"/>
                </a:solidFill>
                <a:latin typeface="Raleway" panose="020B0604020202020204" charset="-52"/>
              </a:rPr>
              <a:t>2022 </a:t>
            </a:r>
            <a:r>
              <a:rPr lang="ru-RU" altLang="ru-RU" sz="1200" dirty="0">
                <a:solidFill>
                  <a:schemeClr val="bg2"/>
                </a:solidFill>
                <a:latin typeface="Raleway" panose="020B0604020202020204" charset="-52"/>
              </a:rPr>
              <a:t>год – 7 </a:t>
            </a:r>
            <a:r>
              <a:rPr lang="ru-RU" altLang="ru-RU" sz="1200" dirty="0" smtClean="0">
                <a:solidFill>
                  <a:schemeClr val="bg2"/>
                </a:solidFill>
                <a:latin typeface="Raleway" panose="020B0604020202020204" charset="-52"/>
              </a:rPr>
              <a:t>ТОС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200" dirty="0" smtClean="0">
                <a:solidFill>
                  <a:schemeClr val="bg2"/>
                </a:solidFill>
                <a:latin typeface="Raleway" panose="020B0604020202020204" charset="-52"/>
              </a:rPr>
              <a:t>2023 год – 11 ТОС </a:t>
            </a:r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556" y="162239"/>
            <a:ext cx="2524130" cy="757239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6535605" y="758600"/>
            <a:ext cx="209963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b="1" dirty="0">
                <a:latin typeface="Raleway" panose="020B0604020202020204" charset="-52"/>
              </a:rPr>
              <a:t>165 старост </a:t>
            </a:r>
            <a:endParaRPr lang="ru-RU" altLang="ru-RU" b="1" dirty="0" smtClean="0">
              <a:latin typeface="Raleway" panose="020B0604020202020204" charset="-52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dirty="0" smtClean="0">
                <a:latin typeface="Raleway" panose="020B0604020202020204" charset="-52"/>
              </a:rPr>
              <a:t>населенных пунктов</a:t>
            </a:r>
            <a:endParaRPr lang="ru-RU" altLang="ru-RU" dirty="0">
              <a:latin typeface="Raleway" panose="020B0604020202020204" charset="-52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994858" y="96893"/>
            <a:ext cx="210666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latin typeface="Raleway" panose="020B0604020202020204" charset="-52"/>
              </a:rPr>
              <a:t>Местное сообщество</a:t>
            </a:r>
            <a:endParaRPr lang="ru-RU" b="1" dirty="0">
              <a:latin typeface="Raleway" panose="020B0604020202020204" charset="-52"/>
            </a:endParaRP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650" y="2343412"/>
            <a:ext cx="2939635" cy="22043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TextBox 20"/>
          <p:cNvSpPr txBox="1"/>
          <p:nvPr/>
        </p:nvSpPr>
        <p:spPr>
          <a:xfrm>
            <a:off x="321600" y="4657129"/>
            <a:ext cx="30584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latin typeface="Raleway" panose="020B0604020202020204" charset="-52"/>
              </a:rPr>
              <a:t>Инициативы ТОС </a:t>
            </a:r>
            <a:r>
              <a:rPr lang="ru-RU" sz="1200" dirty="0" smtClean="0">
                <a:latin typeface="Raleway" panose="020B0604020202020204" charset="-52"/>
              </a:rPr>
              <a:t>по </a:t>
            </a:r>
            <a:r>
              <a:rPr lang="ru-RU" sz="1200" dirty="0" smtClean="0">
                <a:latin typeface="Raleway" panose="020B0604020202020204" charset="-52"/>
              </a:rPr>
              <a:t>благоустройству</a:t>
            </a:r>
            <a:endParaRPr lang="ru-RU" sz="1200" dirty="0">
              <a:latin typeface="Raleway" panose="020B0604020202020204" charset="-52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535605" y="1407885"/>
            <a:ext cx="232578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200" dirty="0">
                <a:latin typeface="Raleway" panose="020B0604020202020204" charset="-52"/>
              </a:rPr>
              <a:t>С 2023 года </a:t>
            </a:r>
            <a:r>
              <a:rPr lang="ru-RU" altLang="ru-RU" sz="1200" dirty="0" smtClean="0">
                <a:latin typeface="Raleway" panose="020B0604020202020204" charset="-52"/>
              </a:rPr>
              <a:t>–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200" dirty="0" smtClean="0">
                <a:latin typeface="Raleway" panose="020B0604020202020204" charset="-52"/>
              </a:rPr>
              <a:t>финансовая </a:t>
            </a:r>
            <a:r>
              <a:rPr lang="ru-RU" altLang="ru-RU" sz="1200" dirty="0">
                <a:latin typeface="Raleway" panose="020B0604020202020204" charset="-52"/>
              </a:rPr>
              <a:t>поддержка старост; </a:t>
            </a:r>
            <a:endParaRPr lang="ru-RU" altLang="ru-RU" sz="1200" dirty="0" smtClean="0">
              <a:latin typeface="Raleway" panose="020B0604020202020204" charset="-52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200" dirty="0" smtClean="0">
                <a:latin typeface="Raleway" panose="020B0604020202020204" charset="-52"/>
              </a:rPr>
              <a:t>создание </a:t>
            </a:r>
            <a:r>
              <a:rPr lang="ru-RU" altLang="ru-RU" sz="1200" dirty="0">
                <a:latin typeface="Raleway" panose="020B0604020202020204" charset="-52"/>
              </a:rPr>
              <a:t>совета старост</a:t>
            </a:r>
            <a:endParaRPr lang="ru-RU" altLang="ru-RU" sz="1200" dirty="0">
              <a:latin typeface="Raleway" panose="020B0604020202020204" charset="-52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661628" y="4132293"/>
            <a:ext cx="22454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 smtClean="0">
                <a:latin typeface="Raleway" panose="020B0604020202020204" charset="-52"/>
              </a:rPr>
              <a:t>Инициативы старост по установке </a:t>
            </a:r>
          </a:p>
          <a:p>
            <a:pPr algn="ctr"/>
            <a:r>
              <a:rPr lang="ru-RU" sz="1200" dirty="0" smtClean="0">
                <a:latin typeface="Raleway" panose="020B0604020202020204" charset="-52"/>
              </a:rPr>
              <a:t>спортивных городков</a:t>
            </a:r>
            <a:endParaRPr lang="ru-RU" sz="1200" dirty="0">
              <a:latin typeface="Raleway" panose="020B0604020202020204" charset="-52"/>
            </a:endParaRPr>
          </a:p>
        </p:txBody>
      </p:sp>
      <p:pic>
        <p:nvPicPr>
          <p:cNvPr id="3074" name="Picture 2" descr="https://sun9-9.userapi.com/impg/Kz3N1HpMl4JaNPZiueEPdO8ihAIJOTTOwO40eg/tlyec1QiNoE.jpg?size=2560x1707&amp;quality=95&amp;sign=a0d4d4f91bde09274c5d750cc2f900f1&amp;type=album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5336" y="2348059"/>
            <a:ext cx="2608082" cy="1739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https://sun9-83.userapi.com/impg/i8NA-oV-rIa36y_NhGNxHDoP5zCpR58ZU6VQjw/8PLdR6_KGjo.jpg?size=1280x853&amp;quality=95&amp;sign=e8e0c9166846f0cfac87a60bf8e3ba90&amp;type=album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6904" y="2349934"/>
            <a:ext cx="2860078" cy="1905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Box 27"/>
          <p:cNvSpPr txBox="1"/>
          <p:nvPr/>
        </p:nvSpPr>
        <p:spPr>
          <a:xfrm>
            <a:off x="3485577" y="4316959"/>
            <a:ext cx="29397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 smtClean="0">
                <a:latin typeface="Raleway" panose="020B0604020202020204" charset="-52"/>
              </a:rPr>
              <a:t>«Родительский народный бюджет» – 6 проектов, 5,2 млн. рублей</a:t>
            </a:r>
            <a:endParaRPr lang="ru-RU" sz="1200" dirty="0">
              <a:latin typeface="Raleway" panose="020B0604020202020204" charset="-52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221501" y="1281820"/>
            <a:ext cx="176004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Raleway" panose="020B0604020202020204" charset="-52"/>
              </a:rPr>
              <a:t>Совет родителей</a:t>
            </a:r>
          </a:p>
          <a:p>
            <a:r>
              <a:rPr lang="ru-RU" sz="1200" dirty="0" smtClean="0">
                <a:latin typeface="Raleway" panose="020B0604020202020204" charset="-52"/>
              </a:rPr>
              <a:t>Родительские комитеты школ и детских садов</a:t>
            </a:r>
            <a:endParaRPr lang="ru-RU" sz="1200" dirty="0">
              <a:latin typeface="Raleway" panose="020B060402020202020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10971969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Рисунок 1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556" y="162239"/>
            <a:ext cx="2524130" cy="75723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994858" y="96893"/>
            <a:ext cx="210666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latin typeface="Raleway" panose="020B0604020202020204" charset="-52"/>
              </a:rPr>
              <a:t>Местное сообщество</a:t>
            </a:r>
            <a:endParaRPr lang="ru-RU" b="1" dirty="0">
              <a:latin typeface="Raleway" panose="020B0604020202020204" charset="-52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67491" y="1737071"/>
            <a:ext cx="2182259" cy="2739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Raleway" panose="020B0604020202020204" charset="-52"/>
              </a:rPr>
              <a:t>Более 50 НКО</a:t>
            </a:r>
          </a:p>
          <a:p>
            <a:endParaRPr lang="ru-RU" dirty="0" smtClean="0">
              <a:latin typeface="Raleway" panose="020B0604020202020204" charset="-52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200" dirty="0" smtClean="0">
                <a:solidFill>
                  <a:schemeClr val="bg2"/>
                </a:solidFill>
                <a:latin typeface="Raleway" panose="020B0604020202020204" charset="-52"/>
              </a:rPr>
              <a:t>субсидии </a:t>
            </a:r>
            <a:r>
              <a:rPr lang="ru-RU" altLang="ru-RU" sz="1200" dirty="0">
                <a:solidFill>
                  <a:schemeClr val="bg2"/>
                </a:solidFill>
                <a:latin typeface="Raleway" panose="020B0604020202020204" charset="-52"/>
              </a:rPr>
              <a:t>для СО НКО из бюджета </a:t>
            </a:r>
            <a:r>
              <a:rPr lang="ru-RU" altLang="ru-RU" sz="1200" dirty="0" smtClean="0">
                <a:solidFill>
                  <a:schemeClr val="bg2"/>
                </a:solidFill>
                <a:latin typeface="Raleway" panose="020B0604020202020204" charset="-52"/>
              </a:rPr>
              <a:t>района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200" dirty="0">
              <a:solidFill>
                <a:schemeClr val="bg2"/>
              </a:solidFill>
              <a:latin typeface="Raleway" panose="020B0604020202020204" charset="-52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200" b="1" dirty="0" smtClean="0">
                <a:solidFill>
                  <a:schemeClr val="bg2"/>
                </a:solidFill>
                <a:latin typeface="Raleway" panose="020B0604020202020204" charset="-52"/>
              </a:rPr>
              <a:t>500,0 </a:t>
            </a:r>
            <a:r>
              <a:rPr lang="ru-RU" altLang="ru-RU" sz="1200" b="1" dirty="0">
                <a:solidFill>
                  <a:schemeClr val="bg2"/>
                </a:solidFill>
                <a:latin typeface="Raleway" panose="020B0604020202020204" charset="-52"/>
              </a:rPr>
              <a:t>тыс. рублей </a:t>
            </a:r>
            <a:r>
              <a:rPr lang="ru-RU" altLang="ru-RU" sz="1200" dirty="0">
                <a:solidFill>
                  <a:schemeClr val="bg2"/>
                </a:solidFill>
                <a:latin typeface="Raleway" panose="020B0604020202020204" charset="-52"/>
              </a:rPr>
              <a:t>– поддержка молодежных проектов из бюджета </a:t>
            </a:r>
            <a:r>
              <a:rPr lang="ru-RU" altLang="ru-RU" sz="1200" dirty="0" smtClean="0">
                <a:solidFill>
                  <a:schemeClr val="bg2"/>
                </a:solidFill>
                <a:latin typeface="Raleway" panose="020B0604020202020204" charset="-52"/>
              </a:rPr>
              <a:t>района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ru-RU" sz="1200" dirty="0">
              <a:solidFill>
                <a:schemeClr val="bg2"/>
              </a:solidFill>
              <a:latin typeface="Raleway" panose="020B0604020202020204" charset="-52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sz="1200" dirty="0" smtClean="0">
                <a:solidFill>
                  <a:schemeClr val="bg2"/>
                </a:solidFill>
                <a:latin typeface="Raleway" panose="020B0604020202020204" charset="-52"/>
              </a:rPr>
              <a:t>консультационная,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sz="1200" dirty="0" smtClean="0">
                <a:solidFill>
                  <a:schemeClr val="bg2"/>
                </a:solidFill>
                <a:latin typeface="Raleway" panose="020B0604020202020204" charset="-52"/>
              </a:rPr>
              <a:t>имущественная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sz="1200" dirty="0" smtClean="0">
                <a:solidFill>
                  <a:schemeClr val="bg2"/>
                </a:solidFill>
                <a:latin typeface="Raleway" panose="020B0604020202020204" charset="-52"/>
              </a:rPr>
              <a:t>информационная поддержка</a:t>
            </a:r>
            <a:endParaRPr lang="ru-RU" dirty="0" smtClean="0">
              <a:latin typeface="Raleway" panose="020B0604020202020204" charset="-52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2818679" y="2284546"/>
            <a:ext cx="2909584" cy="26314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ru-RU" sz="1100" dirty="0" smtClean="0">
                <a:latin typeface="Raleway" panose="020B0604020202020204" charset="-52"/>
              </a:rPr>
              <a:t>2018-2022 </a:t>
            </a:r>
            <a:r>
              <a:rPr lang="ru-RU" sz="1100" dirty="0" smtClean="0">
                <a:latin typeface="Raleway" panose="020B0604020202020204" charset="-52"/>
              </a:rPr>
              <a:t>годы</a:t>
            </a:r>
          </a:p>
          <a:p>
            <a:pPr eaLnBrk="1" hangingPunct="1">
              <a:defRPr/>
            </a:pPr>
            <a:endParaRPr lang="ru-RU" sz="1100" dirty="0" smtClean="0">
              <a:latin typeface="Raleway" panose="020B0604020202020204" charset="-52"/>
            </a:endParaRPr>
          </a:p>
          <a:p>
            <a:pPr eaLnBrk="1" hangingPunct="1">
              <a:defRPr/>
            </a:pPr>
            <a:r>
              <a:rPr lang="ru-RU" sz="1100" dirty="0" smtClean="0">
                <a:latin typeface="Raleway" panose="020B0604020202020204" charset="-52"/>
              </a:rPr>
              <a:t>Проект </a:t>
            </a:r>
            <a:r>
              <a:rPr lang="ru-RU" sz="1100" dirty="0" smtClean="0">
                <a:latin typeface="Raleway" panose="020B0604020202020204" charset="-52"/>
              </a:rPr>
              <a:t>«</a:t>
            </a:r>
            <a:r>
              <a:rPr lang="ru-RU" sz="1100" dirty="0" smtClean="0">
                <a:latin typeface="Raleway" panose="020B0604020202020204" charset="-52"/>
              </a:rPr>
              <a:t>Восстановление </a:t>
            </a:r>
            <a:r>
              <a:rPr lang="ru-RU" sz="1100" dirty="0">
                <a:latin typeface="Raleway" panose="020B0604020202020204" charset="-52"/>
              </a:rPr>
              <a:t>Усадьбы </a:t>
            </a:r>
            <a:r>
              <a:rPr lang="ru-RU" sz="1100" dirty="0" smtClean="0">
                <a:latin typeface="Raleway" panose="020B0604020202020204" charset="-52"/>
              </a:rPr>
              <a:t>Спасское-Куркино</a:t>
            </a:r>
            <a:r>
              <a:rPr lang="ru-RU" sz="1100" dirty="0" smtClean="0">
                <a:latin typeface="Raleway" panose="020B0604020202020204" charset="-52"/>
              </a:rPr>
              <a:t>»</a:t>
            </a:r>
          </a:p>
          <a:p>
            <a:pPr eaLnBrk="1" hangingPunct="1">
              <a:defRPr/>
            </a:pPr>
            <a:endParaRPr lang="ru-RU" sz="1100" dirty="0" smtClean="0">
              <a:latin typeface="Raleway" panose="020B0604020202020204" charset="-52"/>
            </a:endParaRPr>
          </a:p>
          <a:p>
            <a:pPr eaLnBrk="1" hangingPunct="1">
              <a:defRPr/>
            </a:pPr>
            <a:r>
              <a:rPr lang="ru-RU" sz="1100" dirty="0">
                <a:latin typeface="Raleway" panose="020B0604020202020204" charset="-52"/>
              </a:rPr>
              <a:t>АНО «Мое наследие», </a:t>
            </a:r>
          </a:p>
          <a:p>
            <a:pPr eaLnBrk="1" hangingPunct="1">
              <a:defRPr/>
            </a:pPr>
            <a:r>
              <a:rPr lang="ru-RU" sz="1100" dirty="0">
                <a:latin typeface="Raleway" panose="020B0604020202020204" charset="-52"/>
              </a:rPr>
              <a:t>Союз архитекторов Вологодской области, Региональное отделение Русского географического </a:t>
            </a:r>
            <a:r>
              <a:rPr lang="ru-RU" sz="1100" dirty="0" smtClean="0">
                <a:latin typeface="Raleway" panose="020B0604020202020204" charset="-52"/>
              </a:rPr>
              <a:t>общества</a:t>
            </a:r>
          </a:p>
          <a:p>
            <a:pPr eaLnBrk="1" hangingPunct="1">
              <a:defRPr/>
            </a:pPr>
            <a:endParaRPr lang="ru-RU" sz="1100" dirty="0">
              <a:latin typeface="Raleway" panose="020B0604020202020204" charset="-52"/>
            </a:endParaRPr>
          </a:p>
          <a:p>
            <a:pPr eaLnBrk="1" hangingPunct="1">
              <a:defRPr/>
            </a:pPr>
            <a:r>
              <a:rPr lang="ru-RU" sz="1100" dirty="0" smtClean="0">
                <a:latin typeface="Raleway" panose="020B0604020202020204" charset="-52"/>
              </a:rPr>
              <a:t>Благоустройство парка, реставрация главного дома</a:t>
            </a:r>
            <a:endParaRPr lang="ru-RU" sz="1100" dirty="0">
              <a:latin typeface="Raleway" panose="020B0604020202020204" charset="-52"/>
            </a:endParaRPr>
          </a:p>
          <a:p>
            <a:pPr eaLnBrk="1" hangingPunct="1">
              <a:defRPr/>
            </a:pPr>
            <a:endParaRPr lang="ru-RU" sz="1100" dirty="0" smtClean="0">
              <a:latin typeface="Raleway" panose="020B0604020202020204" charset="-52"/>
            </a:endParaRPr>
          </a:p>
          <a:p>
            <a:pPr eaLnBrk="1" hangingPunct="1">
              <a:defRPr/>
            </a:pPr>
            <a:r>
              <a:rPr lang="ru-RU" sz="1100" dirty="0" smtClean="0">
                <a:latin typeface="Raleway" panose="020B0604020202020204" charset="-52"/>
              </a:rPr>
              <a:t>Более </a:t>
            </a:r>
            <a:r>
              <a:rPr lang="ru-RU" sz="1100" dirty="0">
                <a:latin typeface="Raleway" panose="020B0604020202020204" charset="-52"/>
              </a:rPr>
              <a:t>12,0 млн. рублей</a:t>
            </a:r>
          </a:p>
          <a:p>
            <a:pPr eaLnBrk="1" hangingPunct="1">
              <a:defRPr/>
            </a:pPr>
            <a:r>
              <a:rPr lang="ru-RU" sz="1100" dirty="0">
                <a:latin typeface="Raleway" panose="020B0604020202020204" charset="-52"/>
              </a:rPr>
              <a:t>Более 600 </a:t>
            </a:r>
            <a:r>
              <a:rPr lang="ru-RU" sz="1100" dirty="0" smtClean="0">
                <a:latin typeface="Raleway" panose="020B0604020202020204" charset="-52"/>
              </a:rPr>
              <a:t>добровольцев</a:t>
            </a:r>
          </a:p>
        </p:txBody>
      </p:sp>
      <p:pic>
        <p:nvPicPr>
          <p:cNvPr id="24" name="Picture 2" descr="https://sun9-46.userapi.com/impg/XHBDh1vV4zdiPs0BMaLUjDmI7HNiXsUzo6qFYQ/3ENKfLAgU0I.jpg?size=1626x687&amp;quality=96&amp;sign=95950c03c5dee754356971a87098b74d&amp;type=albu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6102" y="540858"/>
            <a:ext cx="3177030" cy="1342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TextBox 24"/>
          <p:cNvSpPr txBox="1"/>
          <p:nvPr/>
        </p:nvSpPr>
        <p:spPr>
          <a:xfrm>
            <a:off x="5953913" y="1883183"/>
            <a:ext cx="2906961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 smtClean="0">
                <a:latin typeface="Raleway" panose="020B0604020202020204" charset="-52"/>
              </a:rPr>
              <a:t>2022 </a:t>
            </a:r>
            <a:r>
              <a:rPr lang="ru-RU" sz="1100" dirty="0" smtClean="0">
                <a:latin typeface="Raleway" panose="020B0604020202020204" charset="-52"/>
              </a:rPr>
              <a:t>год</a:t>
            </a:r>
          </a:p>
          <a:p>
            <a:endParaRPr lang="ru-RU" sz="1100" dirty="0" smtClean="0">
              <a:latin typeface="Raleway" panose="020B0604020202020204" charset="-52"/>
            </a:endParaRPr>
          </a:p>
          <a:p>
            <a:r>
              <a:rPr lang="ru-RU" sz="1100" dirty="0" smtClean="0">
                <a:latin typeface="Raleway" panose="020B0604020202020204" charset="-52"/>
              </a:rPr>
              <a:t>Проект создания учебно-тренировочного центра «Патриот</a:t>
            </a:r>
            <a:r>
              <a:rPr lang="ru-RU" sz="1100" dirty="0" smtClean="0">
                <a:latin typeface="Raleway" panose="020B0604020202020204" charset="-52"/>
              </a:rPr>
              <a:t>»</a:t>
            </a:r>
          </a:p>
          <a:p>
            <a:endParaRPr lang="ru-RU" sz="1100" dirty="0">
              <a:latin typeface="Raleway" panose="020B0604020202020204" charset="-52"/>
            </a:endParaRPr>
          </a:p>
          <a:p>
            <a:r>
              <a:rPr lang="ru-RU" sz="1100" dirty="0">
                <a:latin typeface="Raleway" panose="020B0604020202020204" charset="-52"/>
              </a:rPr>
              <a:t>Благотворительный фонд поддержки детей в трудной жизненной ситуации, </a:t>
            </a:r>
          </a:p>
          <a:p>
            <a:r>
              <a:rPr lang="ru-RU" sz="1100" dirty="0">
                <a:latin typeface="Raleway" panose="020B0604020202020204" charset="-52"/>
              </a:rPr>
              <a:t>Федерация парашютного спорта</a:t>
            </a:r>
          </a:p>
          <a:p>
            <a:r>
              <a:rPr lang="ru-RU" sz="1100" dirty="0">
                <a:latin typeface="Raleway" panose="020B0604020202020204" charset="-52"/>
              </a:rPr>
              <a:t>ДОСААФ России по Вологодской </a:t>
            </a:r>
            <a:r>
              <a:rPr lang="ru-RU" sz="1100" dirty="0" smtClean="0">
                <a:latin typeface="Raleway" panose="020B0604020202020204" charset="-52"/>
              </a:rPr>
              <a:t>области, Патриотические </a:t>
            </a:r>
            <a:r>
              <a:rPr lang="ru-RU" sz="1100" dirty="0">
                <a:latin typeface="Raleway" panose="020B0604020202020204" charset="-52"/>
              </a:rPr>
              <a:t>клубы «Хищник», «Бастион», «Адреналин» и др.</a:t>
            </a:r>
          </a:p>
          <a:p>
            <a:endParaRPr lang="ru-RU" sz="1100" dirty="0">
              <a:latin typeface="Raleway" panose="020B0604020202020204" charset="-52"/>
            </a:endParaRPr>
          </a:p>
          <a:p>
            <a:r>
              <a:rPr lang="ru-RU" sz="1100" dirty="0" smtClean="0">
                <a:latin typeface="Raleway" panose="020B0604020202020204" charset="-52"/>
              </a:rPr>
              <a:t>Армейские палатки для проживания и обучения 100 человек, о</a:t>
            </a:r>
            <a:r>
              <a:rPr lang="ru-RU" sz="1100" dirty="0" smtClean="0">
                <a:latin typeface="Raleway" panose="020B0604020202020204" charset="-52"/>
              </a:rPr>
              <a:t>борудование</a:t>
            </a:r>
            <a:endParaRPr lang="ru-RU" sz="1100" dirty="0" smtClean="0">
              <a:latin typeface="Raleway" panose="020B0604020202020204" charset="-52"/>
            </a:endParaRPr>
          </a:p>
          <a:p>
            <a:endParaRPr lang="ru-RU" sz="1100" dirty="0" smtClean="0">
              <a:latin typeface="Raleway" panose="020B0604020202020204" charset="-52"/>
            </a:endParaRPr>
          </a:p>
          <a:p>
            <a:r>
              <a:rPr lang="ru-RU" sz="1100" dirty="0" smtClean="0">
                <a:latin typeface="Raleway" panose="020B0604020202020204" charset="-52"/>
              </a:rPr>
              <a:t>Более </a:t>
            </a:r>
            <a:r>
              <a:rPr lang="ru-RU" sz="1100" dirty="0" smtClean="0">
                <a:latin typeface="Raleway" panose="020B0604020202020204" charset="-52"/>
              </a:rPr>
              <a:t>2,5 </a:t>
            </a:r>
            <a:r>
              <a:rPr lang="ru-RU" sz="1100" dirty="0" smtClean="0">
                <a:latin typeface="Raleway" panose="020B0604020202020204" charset="-52"/>
              </a:rPr>
              <a:t>млн. рублей</a:t>
            </a:r>
          </a:p>
          <a:p>
            <a:r>
              <a:rPr lang="ru-RU" sz="1100" dirty="0" smtClean="0">
                <a:latin typeface="Raleway" panose="020B0604020202020204" charset="-52"/>
              </a:rPr>
              <a:t>Более 100 добровольцев  </a:t>
            </a:r>
            <a:endParaRPr lang="ru-RU" sz="1100" dirty="0">
              <a:latin typeface="Raleway" panose="020B0604020202020204" charset="-52"/>
            </a:endParaRPr>
          </a:p>
        </p:txBody>
      </p:sp>
      <p:pic>
        <p:nvPicPr>
          <p:cNvPr id="26" name="Picture 5" descr="C:\Users\SultanshinaIV\Desktop\wQ_sf5lk7sg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8390" y="540858"/>
            <a:ext cx="2820008" cy="16659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174020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142" y="100144"/>
            <a:ext cx="2489061" cy="74671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702859" y="134949"/>
            <a:ext cx="353654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 smtClean="0">
                <a:latin typeface="Raleway" panose="020B0604020202020204" charset="-52"/>
              </a:rPr>
              <a:t>Инициативное бюджетирование</a:t>
            </a:r>
            <a:endParaRPr lang="ru-RU" sz="1600" b="1" dirty="0">
              <a:latin typeface="Raleway" panose="020B0604020202020204" charset="-52"/>
            </a:endParaRPr>
          </a:p>
        </p:txBody>
      </p:sp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5" t="6783" r="2094" b="6410"/>
          <a:stretch>
            <a:fillRect/>
          </a:stretch>
        </p:blipFill>
        <p:spPr bwMode="auto">
          <a:xfrm>
            <a:off x="5793873" y="742300"/>
            <a:ext cx="2962344" cy="17448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1" t="14461" r="1808" b="5363"/>
          <a:stretch>
            <a:fillRect/>
          </a:stretch>
        </p:blipFill>
        <p:spPr bwMode="auto">
          <a:xfrm>
            <a:off x="5741093" y="3243242"/>
            <a:ext cx="3113598" cy="16731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1"/>
          <p:cNvSpPr txBox="1">
            <a:spLocks noChangeArrowheads="1"/>
          </p:cNvSpPr>
          <p:nvPr/>
        </p:nvSpPr>
        <p:spPr bwMode="auto">
          <a:xfrm>
            <a:off x="219944" y="1250409"/>
            <a:ext cx="2758580" cy="3785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200" b="1" dirty="0">
                <a:solidFill>
                  <a:schemeClr val="bg2"/>
                </a:solidFill>
                <a:latin typeface="Raleway" panose="020B0604020202020204" charset="-52"/>
              </a:rPr>
              <a:t>2020-2022 </a:t>
            </a:r>
            <a:r>
              <a:rPr lang="ru-RU" altLang="ru-RU" sz="1200" b="1" dirty="0" smtClean="0">
                <a:solidFill>
                  <a:schemeClr val="bg2"/>
                </a:solidFill>
                <a:latin typeface="Raleway" panose="020B0604020202020204" charset="-52"/>
              </a:rPr>
              <a:t>годы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200" b="1" dirty="0" smtClean="0">
                <a:solidFill>
                  <a:schemeClr val="bg2"/>
                </a:solidFill>
                <a:latin typeface="Raleway" panose="020B0604020202020204" charset="-52"/>
              </a:rPr>
              <a:t>Проект </a:t>
            </a:r>
            <a:r>
              <a:rPr lang="ru-RU" altLang="ru-RU" sz="1200" b="1" dirty="0">
                <a:solidFill>
                  <a:schemeClr val="bg2"/>
                </a:solidFill>
                <a:latin typeface="Raleway" panose="020B0604020202020204" charset="-52"/>
              </a:rPr>
              <a:t>«Дружному дому – уютный двор» </a:t>
            </a:r>
            <a:endParaRPr lang="ru-RU" altLang="ru-RU" sz="1200" dirty="0">
              <a:solidFill>
                <a:schemeClr val="bg2"/>
              </a:solidFill>
              <a:latin typeface="Raleway" panose="020B0604020202020204" charset="-52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200" dirty="0">
                <a:solidFill>
                  <a:schemeClr val="bg2"/>
                </a:solidFill>
                <a:latin typeface="Raleway" panose="020B0604020202020204" charset="-52"/>
              </a:rPr>
              <a:t>Выделение средств на инициативы граждан по благоустройству дворов в населенных пунктах до 500 </a:t>
            </a:r>
            <a:r>
              <a:rPr lang="ru-RU" altLang="ru-RU" sz="1200" dirty="0" smtClean="0">
                <a:solidFill>
                  <a:schemeClr val="bg2"/>
                </a:solidFill>
                <a:latin typeface="Raleway" panose="020B0604020202020204" charset="-52"/>
              </a:rPr>
              <a:t>человек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800" b="1" dirty="0">
              <a:solidFill>
                <a:schemeClr val="bg2"/>
              </a:solidFill>
              <a:latin typeface="Raleway" panose="020B0604020202020204" charset="-52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200" b="1" dirty="0" smtClean="0">
                <a:solidFill>
                  <a:schemeClr val="bg2"/>
                </a:solidFill>
                <a:latin typeface="Raleway" panose="020B0604020202020204" charset="-52"/>
              </a:rPr>
              <a:t>2022 </a:t>
            </a:r>
            <a:r>
              <a:rPr lang="ru-RU" altLang="ru-RU" sz="1200" b="1" dirty="0">
                <a:solidFill>
                  <a:schemeClr val="bg2"/>
                </a:solidFill>
                <a:latin typeface="Raleway" panose="020B0604020202020204" charset="-52"/>
              </a:rPr>
              <a:t>год 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200" b="1" dirty="0">
                <a:solidFill>
                  <a:schemeClr val="bg2"/>
                </a:solidFill>
                <a:latin typeface="Raleway" panose="020B0604020202020204" charset="-52"/>
              </a:rPr>
              <a:t>Проект «Самое чистое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200" b="1" dirty="0">
                <a:solidFill>
                  <a:schemeClr val="bg2"/>
                </a:solidFill>
                <a:latin typeface="Raleway" panose="020B0604020202020204" charset="-52"/>
              </a:rPr>
              <a:t>поселение» в 2022 году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200" dirty="0" smtClean="0">
                <a:solidFill>
                  <a:schemeClr val="bg2"/>
                </a:solidFill>
                <a:latin typeface="Raleway" panose="020B0604020202020204" charset="-52"/>
              </a:rPr>
              <a:t>Поощрение </a:t>
            </a:r>
            <a:r>
              <a:rPr lang="ru-RU" altLang="ru-RU" sz="1200" dirty="0">
                <a:solidFill>
                  <a:schemeClr val="bg2"/>
                </a:solidFill>
                <a:latin typeface="Raleway" panose="020B0604020202020204" charset="-52"/>
              </a:rPr>
              <a:t>территорий, добившихся наивысших результатов по </a:t>
            </a:r>
            <a:r>
              <a:rPr lang="ru-RU" altLang="ru-RU" sz="1200" dirty="0" smtClean="0">
                <a:solidFill>
                  <a:schemeClr val="bg2"/>
                </a:solidFill>
                <a:latin typeface="Raleway" panose="020B0604020202020204" charset="-52"/>
              </a:rPr>
              <a:t>благоустройству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800" b="1" dirty="0">
              <a:solidFill>
                <a:schemeClr val="bg2"/>
              </a:solidFill>
              <a:latin typeface="Raleway" panose="020B0604020202020204" charset="-52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200" b="1" dirty="0" smtClean="0">
                <a:solidFill>
                  <a:schemeClr val="bg2"/>
                </a:solidFill>
                <a:latin typeface="Raleway" panose="020B0604020202020204" charset="-52"/>
              </a:rPr>
              <a:t>2022 </a:t>
            </a:r>
            <a:r>
              <a:rPr lang="ru-RU" altLang="ru-RU" sz="1200" b="1" dirty="0">
                <a:solidFill>
                  <a:schemeClr val="bg2"/>
                </a:solidFill>
                <a:latin typeface="Raleway" panose="020B0604020202020204" charset="-52"/>
              </a:rPr>
              <a:t>год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200" b="1" dirty="0">
                <a:solidFill>
                  <a:schemeClr val="bg2"/>
                </a:solidFill>
                <a:latin typeface="Raleway" panose="020B0604020202020204" charset="-52"/>
              </a:rPr>
              <a:t>Муниципальный проект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200" b="1" dirty="0">
                <a:solidFill>
                  <a:schemeClr val="bg2"/>
                </a:solidFill>
                <a:latin typeface="Raleway" panose="020B0604020202020204" charset="-52"/>
              </a:rPr>
              <a:t>«Народное решение» </a:t>
            </a:r>
            <a:r>
              <a:rPr lang="ru-RU" altLang="ru-RU" sz="1200" dirty="0">
                <a:solidFill>
                  <a:schemeClr val="bg2"/>
                </a:solidFill>
                <a:latin typeface="Raleway" panose="020B0604020202020204" charset="-52"/>
              </a:rPr>
              <a:t>-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200" dirty="0">
                <a:solidFill>
                  <a:schemeClr val="bg2"/>
                </a:solidFill>
                <a:latin typeface="Raleway" panose="020B0604020202020204" charset="-52"/>
              </a:rPr>
              <a:t>9,0 млн. рублей, 9 </a:t>
            </a:r>
            <a:r>
              <a:rPr lang="ru-RU" altLang="ru-RU" sz="1200" dirty="0" smtClean="0">
                <a:solidFill>
                  <a:schemeClr val="bg2"/>
                </a:solidFill>
                <a:latin typeface="Raleway" panose="020B0604020202020204" charset="-52"/>
              </a:rPr>
              <a:t>проектов</a:t>
            </a:r>
            <a:endParaRPr lang="ru-RU" altLang="ru-RU" sz="1200" dirty="0">
              <a:solidFill>
                <a:schemeClr val="bg2"/>
              </a:solidFill>
              <a:latin typeface="Raleway" panose="020B0604020202020204" charset="-52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634141" y="2414030"/>
            <a:ext cx="29397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 smtClean="0">
                <a:latin typeface="Raleway" panose="020B0604020202020204" charset="-52"/>
              </a:rPr>
              <a:t>Общественные пространства</a:t>
            </a:r>
            <a:endParaRPr lang="ru-RU" sz="1200" dirty="0">
              <a:latin typeface="Raleway" panose="020B0604020202020204" charset="-52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237248" y="4639432"/>
            <a:ext cx="187262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 smtClean="0">
                <a:latin typeface="Raleway" panose="020B0604020202020204" charset="-52"/>
              </a:rPr>
              <a:t>Спортивные площадки</a:t>
            </a:r>
            <a:endParaRPr lang="ru-RU" sz="1200" dirty="0">
              <a:latin typeface="Raleway" panose="020B0604020202020204" charset="-52"/>
            </a:endParaRPr>
          </a:p>
        </p:txBody>
      </p:sp>
      <p:pic>
        <p:nvPicPr>
          <p:cNvPr id="4098" name="Picture 2" descr="https://ako.ru/upload/iblock/93b/1000%20%D0%B4%D0%BD%D0%B5%D0%B9%20%D1%81%D0%BF%D0%BE%D1%80%D1%825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6696" y="2958552"/>
            <a:ext cx="2349886" cy="1565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929568" y="2525123"/>
            <a:ext cx="2736647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100" dirty="0" smtClean="0">
                <a:latin typeface="Raleway" panose="020B0604020202020204" charset="-52"/>
              </a:rPr>
              <a:t>Для реализации в 2022 году было </a:t>
            </a:r>
          </a:p>
          <a:p>
            <a:pPr algn="ctr"/>
            <a:r>
              <a:rPr lang="ru-RU" sz="1100" dirty="0" smtClean="0">
                <a:latin typeface="Raleway" panose="020B0604020202020204" charset="-52"/>
              </a:rPr>
              <a:t>заявлено 236 проектов, отобраны 190</a:t>
            </a:r>
            <a:endParaRPr lang="ru-RU" sz="1100" dirty="0">
              <a:latin typeface="Raleway" panose="020B0604020202020204" charset="-52"/>
            </a:endParaRPr>
          </a:p>
        </p:txBody>
      </p:sp>
      <p:pic>
        <p:nvPicPr>
          <p:cNvPr id="16" name="Рисунок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1523" y="753791"/>
            <a:ext cx="2452404" cy="1635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56150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6466850" y="2003656"/>
            <a:ext cx="194579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200" dirty="0" err="1" smtClean="0">
                <a:latin typeface="Raleway" panose="020B0604020202020204" charset="-52"/>
                <a:cs typeface="Times New Roman" panose="02020603050405020304" pitchFamily="18" charset="0"/>
              </a:rPr>
              <a:t>Грантовая</a:t>
            </a:r>
            <a:r>
              <a:rPr lang="ru-RU" altLang="ru-RU" sz="1200" dirty="0" smtClean="0">
                <a:latin typeface="Raleway" panose="020B0604020202020204" charset="-52"/>
                <a:cs typeface="Times New Roman" panose="02020603050405020304" pitchFamily="18" charset="0"/>
              </a:rPr>
              <a:t> поддержка</a:t>
            </a:r>
            <a:endParaRPr lang="ru-RU" altLang="ru-RU" sz="1200" dirty="0">
              <a:latin typeface="Raleway" panose="020B0604020202020204" charset="-52"/>
              <a:cs typeface="Times New Roman" panose="02020603050405020304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3474376" y="4883309"/>
            <a:ext cx="223918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ru-RU" altLang="ru-RU" sz="1200" dirty="0" smtClean="0">
                <a:latin typeface="Raleway" panose="020B0604020202020204" charset="-52"/>
                <a:cs typeface="Times New Roman" panose="02020603050405020304" pitchFamily="18" charset="0"/>
              </a:rPr>
              <a:t>Муниципальный бюджет</a:t>
            </a:r>
            <a:endParaRPr lang="ru-RU" altLang="ru-RU" sz="1200" dirty="0">
              <a:latin typeface="Raleway" panose="020B0604020202020204" charset="-52"/>
              <a:cs typeface="Times New Roman" panose="02020603050405020304" pitchFamily="18" charset="0"/>
            </a:endParaRPr>
          </a:p>
        </p:txBody>
      </p:sp>
      <p:pic>
        <p:nvPicPr>
          <p:cNvPr id="10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0433" y="261257"/>
            <a:ext cx="2578625" cy="17169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5538" y="3446686"/>
            <a:ext cx="2172497" cy="1448331"/>
          </a:xfrm>
          <a:prstGeom prst="rect">
            <a:avLst/>
          </a:prstGeom>
        </p:spPr>
      </p:pic>
      <p:sp>
        <p:nvSpPr>
          <p:cNvPr id="14" name="Заголовок 1"/>
          <p:cNvSpPr txBox="1">
            <a:spLocks/>
          </p:cNvSpPr>
          <p:nvPr/>
        </p:nvSpPr>
        <p:spPr>
          <a:xfrm>
            <a:off x="156692" y="706758"/>
            <a:ext cx="2428379" cy="4617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Font typeface="Raleway"/>
              <a:buNone/>
              <a:defRPr sz="42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Font typeface="Raleway"/>
              <a:buNone/>
              <a:defRPr sz="42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Font typeface="Raleway"/>
              <a:buNone/>
              <a:defRPr sz="42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Font typeface="Raleway"/>
              <a:buNone/>
              <a:defRPr sz="42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Font typeface="Raleway"/>
              <a:buNone/>
              <a:defRPr sz="42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Font typeface="Raleway"/>
              <a:buNone/>
              <a:defRPr sz="42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Font typeface="Raleway"/>
              <a:buNone/>
              <a:defRPr sz="42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Font typeface="Raleway"/>
              <a:buNone/>
              <a:defRPr sz="42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Font typeface="Raleway"/>
              <a:buNone/>
              <a:defRPr sz="42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r>
              <a:rPr lang="ru-RU" sz="2000" dirty="0" smtClean="0">
                <a:solidFill>
                  <a:schemeClr val="bg2"/>
                </a:solidFill>
              </a:rPr>
              <a:t>Инфраструктура</a:t>
            </a:r>
            <a:endParaRPr lang="ru-RU" sz="2000" dirty="0">
              <a:solidFill>
                <a:schemeClr val="bg2"/>
              </a:solidFill>
            </a:endParaRPr>
          </a:p>
        </p:txBody>
      </p:sp>
      <p:pic>
        <p:nvPicPr>
          <p:cNvPr id="16" name="Рисунок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538" y="1789099"/>
            <a:ext cx="2127309" cy="1418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Прямоугольник 17"/>
          <p:cNvSpPr/>
          <p:nvPr/>
        </p:nvSpPr>
        <p:spPr>
          <a:xfrm>
            <a:off x="3726297" y="1505689"/>
            <a:ext cx="194579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200" dirty="0" smtClean="0">
                <a:latin typeface="Raleway" panose="020B0604020202020204" charset="-52"/>
                <a:cs typeface="Times New Roman" panose="02020603050405020304" pitchFamily="18" charset="0"/>
              </a:rPr>
              <a:t>Национальный проект</a:t>
            </a:r>
            <a:endParaRPr lang="ru-RU" altLang="ru-RU" sz="1200" dirty="0">
              <a:latin typeface="Raleway" panose="020B0604020202020204" charset="-52"/>
              <a:cs typeface="Times New Roman" panose="02020603050405020304" pitchFamily="18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6017855" y="4113877"/>
            <a:ext cx="284377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200" dirty="0" smtClean="0">
                <a:latin typeface="Raleway" panose="020B0604020202020204" charset="-52"/>
                <a:cs typeface="Times New Roman" panose="02020603050405020304" pitchFamily="18" charset="0"/>
              </a:rPr>
              <a:t>Социальные инициативы бизнеса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200" dirty="0" smtClean="0">
                <a:latin typeface="Raleway" panose="020B0604020202020204" charset="-52"/>
                <a:cs typeface="Times New Roman" panose="02020603050405020304" pitchFamily="18" charset="0"/>
              </a:rPr>
              <a:t>инфраструктурная ипотека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200" dirty="0" smtClean="0">
                <a:latin typeface="Raleway" panose="020B0604020202020204" charset="-52"/>
                <a:cs typeface="Times New Roman" panose="02020603050405020304" pitchFamily="18" charset="0"/>
              </a:rPr>
              <a:t>(ФАП с жильем для медика)</a:t>
            </a:r>
            <a:endParaRPr lang="ru-RU" altLang="ru-RU" sz="1200" dirty="0">
              <a:latin typeface="Raleway" panose="020B0604020202020204" charset="-52"/>
              <a:cs typeface="Times New Roman" panose="02020603050405020304" pitchFamily="18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223275" y="1786474"/>
            <a:ext cx="3102180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ru-RU" altLang="ru-RU" dirty="0">
                <a:latin typeface="Raleway" panose="020B0604020202020204" charset="-52"/>
              </a:rPr>
              <a:t>В 2021 </a:t>
            </a:r>
            <a:r>
              <a:rPr lang="ru-RU" altLang="ru-RU" dirty="0" smtClean="0">
                <a:latin typeface="Raleway" panose="020B0604020202020204" charset="-52"/>
              </a:rPr>
              <a:t>году на развитие инфраструктуры направлено: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ru-RU" altLang="ru-RU" dirty="0" smtClean="0">
              <a:latin typeface="Raleway" panose="020B0604020202020204" charset="-52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ru-RU" altLang="ru-RU" dirty="0" smtClean="0">
                <a:latin typeface="Raleway" panose="020B0604020202020204" charset="-52"/>
              </a:rPr>
              <a:t> </a:t>
            </a:r>
            <a:r>
              <a:rPr lang="ru-RU" altLang="ru-RU" b="1" dirty="0" smtClean="0">
                <a:latin typeface="Raleway" panose="020B0604020202020204" charset="-52"/>
              </a:rPr>
              <a:t>2,5 млрд. рублей </a:t>
            </a:r>
            <a:r>
              <a:rPr lang="ru-RU" altLang="ru-RU" dirty="0" smtClean="0">
                <a:latin typeface="Raleway" panose="020B0604020202020204" charset="-52"/>
              </a:rPr>
              <a:t>из бюджетов всех уровней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ru-RU" altLang="ru-RU" dirty="0" smtClean="0">
              <a:latin typeface="Raleway" panose="020B0604020202020204" charset="-52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ru-RU" altLang="ru-RU" b="1" dirty="0" smtClean="0">
                <a:latin typeface="Raleway" panose="020B0604020202020204" charset="-52"/>
              </a:rPr>
              <a:t>1,5 млрд. рублей </a:t>
            </a:r>
            <a:r>
              <a:rPr lang="ru-RU" altLang="ru-RU" dirty="0" smtClean="0">
                <a:latin typeface="Raleway" panose="020B0604020202020204" charset="-52"/>
              </a:rPr>
              <a:t>средств инвесторов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ru-RU" altLang="ru-RU" dirty="0" smtClean="0">
              <a:latin typeface="Raleway" panose="020B0604020202020204" charset="-52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ru-RU" altLang="ru-RU" b="1" dirty="0" smtClean="0">
                <a:latin typeface="Raleway" panose="020B0604020202020204" charset="-52"/>
              </a:rPr>
              <a:t>51,0 млн. рублей </a:t>
            </a:r>
            <a:r>
              <a:rPr lang="ru-RU" altLang="ru-RU" dirty="0" smtClean="0">
                <a:latin typeface="Raleway" panose="020B0604020202020204" charset="-52"/>
              </a:rPr>
              <a:t>– инициативное бюджетирование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ru-RU" altLang="ru-RU" dirty="0" smtClean="0">
              <a:latin typeface="Raleway" panose="020B0604020202020204" charset="-52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ru-RU" altLang="ru-RU" b="1" dirty="0" smtClean="0">
                <a:latin typeface="Raleway" panose="020B0604020202020204" charset="-52"/>
              </a:rPr>
              <a:t>7,6 млн. рублей </a:t>
            </a:r>
            <a:r>
              <a:rPr lang="ru-RU" altLang="ru-RU" dirty="0" smtClean="0">
                <a:latin typeface="Raleway" panose="020B0604020202020204" charset="-52"/>
              </a:rPr>
              <a:t>– </a:t>
            </a:r>
            <a:r>
              <a:rPr lang="ru-RU" altLang="ru-RU" dirty="0" err="1" smtClean="0">
                <a:latin typeface="Raleway" panose="020B0604020202020204" charset="-52"/>
              </a:rPr>
              <a:t>грантовая</a:t>
            </a:r>
            <a:r>
              <a:rPr lang="ru-RU" altLang="ru-RU" dirty="0" smtClean="0">
                <a:latin typeface="Raleway" panose="020B0604020202020204" charset="-52"/>
              </a:rPr>
              <a:t> поддержка</a:t>
            </a:r>
            <a:endParaRPr lang="ru-RU" altLang="ru-RU" dirty="0">
              <a:latin typeface="Raleway" panose="020B0604020202020204" charset="-52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3767774" y="3181395"/>
            <a:ext cx="194579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200" dirty="0" smtClean="0">
                <a:latin typeface="Raleway" panose="020B0604020202020204" charset="-52"/>
                <a:cs typeface="Times New Roman" panose="02020603050405020304" pitchFamily="18" charset="0"/>
              </a:rPr>
              <a:t>Региональный проект</a:t>
            </a:r>
            <a:endParaRPr lang="ru-RU" altLang="ru-RU" sz="1200" dirty="0">
              <a:latin typeface="Raleway" panose="020B0604020202020204" charset="-52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5538" y="113414"/>
            <a:ext cx="2127309" cy="1418483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275" y="59549"/>
            <a:ext cx="2130076" cy="639022"/>
          </a:xfrm>
          <a:prstGeom prst="rect">
            <a:avLst/>
          </a:prstGeom>
        </p:spPr>
      </p:pic>
      <p:pic>
        <p:nvPicPr>
          <p:cNvPr id="5122" name="Picture 2" descr="https://sun9-39.userapi.com/impg/oHTPY155480zAYtrNgaaF2I09RV_UaL98vKm6g/y6EjgOrPWdM.jpg?size=2560x1707&amp;quality=95&amp;sign=b1adb78b619630227a913650dfc1aa76&amp;type=album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5883" y="2349710"/>
            <a:ext cx="2573175" cy="1715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7501399"/>
      </p:ext>
    </p:extLst>
  </p:cSld>
  <p:clrMapOvr>
    <a:masterClrMapping/>
  </p:clrMapOvr>
</p:sld>
</file>

<file path=ppt/theme/theme1.xml><?xml version="1.0" encoding="utf-8"?>
<a:theme xmlns:a="http://schemas.openxmlformats.org/drawingml/2006/main" name="Streamline">
  <a:themeElements>
    <a:clrScheme name="Streamline">
      <a:dk1>
        <a:srgbClr val="1A9988"/>
      </a:dk1>
      <a:lt1>
        <a:srgbClr val="FFFFFF"/>
      </a:lt1>
      <a:dk2>
        <a:srgbClr val="1A1A1A"/>
      </a:dk2>
      <a:lt2>
        <a:srgbClr val="E9EDEE"/>
      </a:lt2>
      <a:accent1>
        <a:srgbClr val="595959"/>
      </a:accent1>
      <a:accent2>
        <a:srgbClr val="6AA4C8"/>
      </a:accent2>
      <a:accent3>
        <a:srgbClr val="EB5600"/>
      </a:accent3>
      <a:accent4>
        <a:srgbClr val="A2FFE8"/>
      </a:accent4>
      <a:accent5>
        <a:srgbClr val="1C3678"/>
      </a:accent5>
      <a:accent6>
        <a:srgbClr val="FFB8A2"/>
      </a:accent6>
      <a:hlink>
        <a:srgbClr val="1C3678"/>
      </a:hlink>
      <a:folHlink>
        <a:srgbClr val="1C3678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782</TotalTime>
  <Words>732</Words>
  <Application>Microsoft Office PowerPoint</Application>
  <PresentationFormat>Экран (16:9)</PresentationFormat>
  <Paragraphs>212</Paragraphs>
  <Slides>12</Slides>
  <Notes>12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20" baseType="lpstr">
      <vt:lpstr>Arial</vt:lpstr>
      <vt:lpstr>Times New Roman</vt:lpstr>
      <vt:lpstr>Century Gothic</vt:lpstr>
      <vt:lpstr>Raleway</vt:lpstr>
      <vt:lpstr>Wingdings</vt:lpstr>
      <vt:lpstr>Lato</vt:lpstr>
      <vt:lpstr>Streamline</vt:lpstr>
      <vt:lpstr>Диаграмма Microsoft Excel</vt:lpstr>
      <vt:lpstr>Приоритеты современной муниципальной стратегии: местное сообщество как драйвер развития</vt:lpstr>
      <vt:lpstr>Презентация PowerPoint</vt:lpstr>
      <vt:lpstr>Основные характеристики социально-экономического развития территории</vt:lpstr>
      <vt:lpstr>Стратегия развития территории</vt:lpstr>
      <vt:lpstr>Презентация PowerPoint</vt:lpstr>
      <vt:lpstr>ТОС</vt:lpstr>
      <vt:lpstr>Презентация PowerPoint</vt:lpstr>
      <vt:lpstr>Презентация PowerPoint</vt:lpstr>
      <vt:lpstr>Презентация PowerPoint</vt:lpstr>
      <vt:lpstr>Создание систем коммуникации, обеспечивающих   эффективность «муниципального диалога» и развития территории 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Султаншина Ирина Вадимовна</dc:creator>
  <cp:lastModifiedBy>Султаншина Ирина Вадимовна</cp:lastModifiedBy>
  <cp:revision>81</cp:revision>
  <dcterms:modified xsi:type="dcterms:W3CDTF">2022-10-29T09:06:54Z</dcterms:modified>
</cp:coreProperties>
</file>